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0.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theme/theme1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72" r:id="rId1"/>
    <p:sldMasterId id="2147483684" r:id="rId2"/>
    <p:sldMasterId id="2147483768" r:id="rId3"/>
    <p:sldMasterId id="2147483792" r:id="rId4"/>
    <p:sldMasterId id="2147483804" r:id="rId5"/>
    <p:sldMasterId id="2147483816" r:id="rId6"/>
    <p:sldMasterId id="2147483828" r:id="rId7"/>
    <p:sldMasterId id="2147483840" r:id="rId8"/>
    <p:sldMasterId id="2147483852" r:id="rId9"/>
    <p:sldMasterId id="2147483864" r:id="rId10"/>
    <p:sldMasterId id="2147483876" r:id="rId11"/>
  </p:sldMasterIdLst>
  <p:notesMasterIdLst>
    <p:notesMasterId r:id="rId183"/>
  </p:notesMasterIdLst>
  <p:handoutMasterIdLst>
    <p:handoutMasterId r:id="rId184"/>
  </p:handoutMasterIdLst>
  <p:sldIdLst>
    <p:sldId id="544" r:id="rId12"/>
    <p:sldId id="258" r:id="rId13"/>
    <p:sldId id="259" r:id="rId14"/>
    <p:sldId id="734" r:id="rId15"/>
    <p:sldId id="733" r:id="rId16"/>
    <p:sldId id="256" r:id="rId17"/>
    <p:sldId id="260" r:id="rId18"/>
    <p:sldId id="644" r:id="rId19"/>
    <p:sldId id="494" r:id="rId20"/>
    <p:sldId id="406" r:id="rId21"/>
    <p:sldId id="809" r:id="rId22"/>
    <p:sldId id="740" r:id="rId23"/>
    <p:sldId id="648" r:id="rId24"/>
    <p:sldId id="741" r:id="rId25"/>
    <p:sldId id="649" r:id="rId26"/>
    <p:sldId id="861" r:id="rId27"/>
    <p:sldId id="650" r:id="rId28"/>
    <p:sldId id="651" r:id="rId29"/>
    <p:sldId id="812" r:id="rId30"/>
    <p:sldId id="655" r:id="rId31"/>
    <p:sldId id="735" r:id="rId32"/>
    <p:sldId id="857" r:id="rId33"/>
    <p:sldId id="858" r:id="rId34"/>
    <p:sldId id="742" r:id="rId35"/>
    <p:sldId id="736" r:id="rId36"/>
    <p:sldId id="656" r:id="rId37"/>
    <p:sldId id="717" r:id="rId38"/>
    <p:sldId id="657" r:id="rId39"/>
    <p:sldId id="662" r:id="rId40"/>
    <p:sldId id="664" r:id="rId41"/>
    <p:sldId id="660" r:id="rId42"/>
    <p:sldId id="719" r:id="rId43"/>
    <p:sldId id="726" r:id="rId44"/>
    <p:sldId id="663" r:id="rId45"/>
    <p:sldId id="672" r:id="rId46"/>
    <p:sldId id="743" r:id="rId47"/>
    <p:sldId id="813" r:id="rId48"/>
    <p:sldId id="744" r:id="rId49"/>
    <p:sldId id="816" r:id="rId50"/>
    <p:sldId id="720" r:id="rId51"/>
    <p:sldId id="747" r:id="rId52"/>
    <p:sldId id="718" r:id="rId53"/>
    <p:sldId id="721" r:id="rId54"/>
    <p:sldId id="723" r:id="rId55"/>
    <p:sldId id="724" r:id="rId56"/>
    <p:sldId id="725" r:id="rId57"/>
    <p:sldId id="862" r:id="rId58"/>
    <p:sldId id="669" r:id="rId59"/>
    <p:sldId id="810" r:id="rId60"/>
    <p:sldId id="815" r:id="rId61"/>
    <p:sldId id="727" r:id="rId62"/>
    <p:sldId id="746" r:id="rId63"/>
    <p:sldId id="748" r:id="rId64"/>
    <p:sldId id="814" r:id="rId65"/>
    <p:sldId id="750" r:id="rId66"/>
    <p:sldId id="749" r:id="rId67"/>
    <p:sldId id="737" r:id="rId68"/>
    <p:sldId id="751" r:id="rId69"/>
    <p:sldId id="679" r:id="rId70"/>
    <p:sldId id="739" r:id="rId71"/>
    <p:sldId id="668" r:id="rId72"/>
    <p:sldId id="738" r:id="rId73"/>
    <p:sldId id="666" r:id="rId74"/>
    <p:sldId id="670" r:id="rId75"/>
    <p:sldId id="671" r:id="rId76"/>
    <p:sldId id="673" r:id="rId77"/>
    <p:sldId id="752" r:id="rId78"/>
    <p:sldId id="658" r:id="rId79"/>
    <p:sldId id="681" r:id="rId80"/>
    <p:sldId id="677" r:id="rId81"/>
    <p:sldId id="754" r:id="rId82"/>
    <p:sldId id="682" r:id="rId83"/>
    <p:sldId id="817" r:id="rId84"/>
    <p:sldId id="818" r:id="rId85"/>
    <p:sldId id="755" r:id="rId86"/>
    <p:sldId id="766" r:id="rId87"/>
    <p:sldId id="686" r:id="rId88"/>
    <p:sldId id="687" r:id="rId89"/>
    <p:sldId id="688" r:id="rId90"/>
    <p:sldId id="692" r:id="rId91"/>
    <p:sldId id="694" r:id="rId92"/>
    <p:sldId id="685" r:id="rId93"/>
    <p:sldId id="693" r:id="rId94"/>
    <p:sldId id="768" r:id="rId95"/>
    <p:sldId id="699" r:id="rId96"/>
    <p:sldId id="702" r:id="rId97"/>
    <p:sldId id="703" r:id="rId98"/>
    <p:sldId id="863" r:id="rId99"/>
    <p:sldId id="680" r:id="rId100"/>
    <p:sldId id="704" r:id="rId101"/>
    <p:sldId id="769" r:id="rId102"/>
    <p:sldId id="771" r:id="rId103"/>
    <p:sldId id="772" r:id="rId104"/>
    <p:sldId id="773" r:id="rId105"/>
    <p:sldId id="819" r:id="rId106"/>
    <p:sldId id="774" r:id="rId107"/>
    <p:sldId id="775" r:id="rId108"/>
    <p:sldId id="776" r:id="rId109"/>
    <p:sldId id="777" r:id="rId110"/>
    <p:sldId id="808" r:id="rId111"/>
    <p:sldId id="778" r:id="rId112"/>
    <p:sldId id="780" r:id="rId113"/>
    <p:sldId id="781" r:id="rId114"/>
    <p:sldId id="782" r:id="rId115"/>
    <p:sldId id="783" r:id="rId116"/>
    <p:sldId id="784" r:id="rId117"/>
    <p:sldId id="785" r:id="rId118"/>
    <p:sldId id="821" r:id="rId119"/>
    <p:sldId id="822" r:id="rId120"/>
    <p:sldId id="823" r:id="rId121"/>
    <p:sldId id="770" r:id="rId122"/>
    <p:sldId id="700" r:id="rId123"/>
    <p:sldId id="701" r:id="rId124"/>
    <p:sldId id="786" r:id="rId125"/>
    <p:sldId id="824" r:id="rId126"/>
    <p:sldId id="787" r:id="rId127"/>
    <p:sldId id="825" r:id="rId128"/>
    <p:sldId id="789" r:id="rId129"/>
    <p:sldId id="705" r:id="rId130"/>
    <p:sldId id="865" r:id="rId131"/>
    <p:sldId id="790" r:id="rId132"/>
    <p:sldId id="791" r:id="rId133"/>
    <p:sldId id="793" r:id="rId134"/>
    <p:sldId id="730" r:id="rId135"/>
    <p:sldId id="838" r:id="rId136"/>
    <p:sldId id="732" r:id="rId137"/>
    <p:sldId id="794" r:id="rId138"/>
    <p:sldId id="707" r:id="rId139"/>
    <p:sldId id="767" r:id="rId140"/>
    <p:sldId id="827" r:id="rId141"/>
    <p:sldId id="706" r:id="rId142"/>
    <p:sldId id="826" r:id="rId143"/>
    <p:sldId id="829" r:id="rId144"/>
    <p:sldId id="828" r:id="rId145"/>
    <p:sldId id="830" r:id="rId146"/>
    <p:sldId id="795" r:id="rId147"/>
    <p:sldId id="797" r:id="rId148"/>
    <p:sldId id="820" r:id="rId149"/>
    <p:sldId id="866" r:id="rId150"/>
    <p:sldId id="728" r:id="rId151"/>
    <p:sldId id="729" r:id="rId152"/>
    <p:sldId id="839" r:id="rId153"/>
    <p:sldId id="840" r:id="rId154"/>
    <p:sldId id="850" r:id="rId155"/>
    <p:sldId id="851" r:id="rId156"/>
    <p:sldId id="852" r:id="rId157"/>
    <p:sldId id="853" r:id="rId158"/>
    <p:sldId id="798" r:id="rId159"/>
    <p:sldId id="799" r:id="rId160"/>
    <p:sldId id="800" r:id="rId161"/>
    <p:sldId id="801" r:id="rId162"/>
    <p:sldId id="802" r:id="rId163"/>
    <p:sldId id="803" r:id="rId164"/>
    <p:sldId id="804" r:id="rId165"/>
    <p:sldId id="841" r:id="rId166"/>
    <p:sldId id="842" r:id="rId167"/>
    <p:sldId id="843" r:id="rId168"/>
    <p:sldId id="805" r:id="rId169"/>
    <p:sldId id="806" r:id="rId170"/>
    <p:sldId id="807" r:id="rId171"/>
    <p:sldId id="716" r:id="rId172"/>
    <p:sldId id="854" r:id="rId173"/>
    <p:sldId id="855" r:id="rId174"/>
    <p:sldId id="856" r:id="rId175"/>
    <p:sldId id="712" r:id="rId176"/>
    <p:sldId id="713" r:id="rId177"/>
    <p:sldId id="844" r:id="rId178"/>
    <p:sldId id="868" r:id="rId179"/>
    <p:sldId id="846" r:id="rId180"/>
    <p:sldId id="867" r:id="rId181"/>
    <p:sldId id="847" r:id="rId182"/>
  </p:sldIdLst>
  <p:sldSz cx="9144000" cy="6858000" type="screen4x3"/>
  <p:notesSz cx="6797675" cy="98742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6633"/>
    <a:srgbClr val="FFFFFF"/>
    <a:srgbClr val="E6AF00"/>
    <a:srgbClr val="008000"/>
    <a:srgbClr val="CC9900"/>
    <a:srgbClr val="336600"/>
    <a:srgbClr val="009900"/>
    <a:srgbClr val="003300"/>
    <a:srgbClr val="FFCC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443" autoAdjust="0"/>
    <p:restoredTop sz="94595" autoAdjust="0"/>
  </p:normalViewPr>
  <p:slideViewPr>
    <p:cSldViewPr>
      <p:cViewPr varScale="1">
        <p:scale>
          <a:sx n="103" d="100"/>
          <a:sy n="103" d="100"/>
        </p:scale>
        <p:origin x="282" y="120"/>
      </p:cViewPr>
      <p:guideLst>
        <p:guide orient="horz" pos="2160"/>
        <p:guide pos="2880"/>
      </p:guideLst>
    </p:cSldViewPr>
  </p:slideViewPr>
  <p:outlineViewPr>
    <p:cViewPr>
      <p:scale>
        <a:sx n="33" d="100"/>
        <a:sy n="33" d="100"/>
      </p:scale>
      <p:origin x="0" y="11244"/>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06.xml"/><Relationship Id="rId21" Type="http://schemas.openxmlformats.org/officeDocument/2006/relationships/slide" Target="slides/slide10.xml"/><Relationship Id="rId42" Type="http://schemas.openxmlformats.org/officeDocument/2006/relationships/slide" Target="slides/slide31.xml"/><Relationship Id="rId63" Type="http://schemas.openxmlformats.org/officeDocument/2006/relationships/slide" Target="slides/slide52.xml"/><Relationship Id="rId84" Type="http://schemas.openxmlformats.org/officeDocument/2006/relationships/slide" Target="slides/slide73.xml"/><Relationship Id="rId138" Type="http://schemas.openxmlformats.org/officeDocument/2006/relationships/slide" Target="slides/slide127.xml"/><Relationship Id="rId159" Type="http://schemas.openxmlformats.org/officeDocument/2006/relationships/slide" Target="slides/slide148.xml"/><Relationship Id="rId170" Type="http://schemas.openxmlformats.org/officeDocument/2006/relationships/slide" Target="slides/slide159.xml"/><Relationship Id="rId107" Type="http://schemas.openxmlformats.org/officeDocument/2006/relationships/slide" Target="slides/slide96.xml"/><Relationship Id="rId11" Type="http://schemas.openxmlformats.org/officeDocument/2006/relationships/slideMaster" Target="slideMasters/slideMaster11.xml"/><Relationship Id="rId32" Type="http://schemas.openxmlformats.org/officeDocument/2006/relationships/slide" Target="slides/slide21.xml"/><Relationship Id="rId53" Type="http://schemas.openxmlformats.org/officeDocument/2006/relationships/slide" Target="slides/slide42.xml"/><Relationship Id="rId74" Type="http://schemas.openxmlformats.org/officeDocument/2006/relationships/slide" Target="slides/slide63.xml"/><Relationship Id="rId128" Type="http://schemas.openxmlformats.org/officeDocument/2006/relationships/slide" Target="slides/slide117.xml"/><Relationship Id="rId149" Type="http://schemas.openxmlformats.org/officeDocument/2006/relationships/slide" Target="slides/slide138.xml"/><Relationship Id="rId5" Type="http://schemas.openxmlformats.org/officeDocument/2006/relationships/slideMaster" Target="slideMasters/slideMaster5.xml"/><Relationship Id="rId95" Type="http://schemas.openxmlformats.org/officeDocument/2006/relationships/slide" Target="slides/slide84.xml"/><Relationship Id="rId160" Type="http://schemas.openxmlformats.org/officeDocument/2006/relationships/slide" Target="slides/slide149.xml"/><Relationship Id="rId181" Type="http://schemas.openxmlformats.org/officeDocument/2006/relationships/slide" Target="slides/slide170.xml"/><Relationship Id="rId22" Type="http://schemas.openxmlformats.org/officeDocument/2006/relationships/slide" Target="slides/slide11.xml"/><Relationship Id="rId43" Type="http://schemas.openxmlformats.org/officeDocument/2006/relationships/slide" Target="slides/slide32.xml"/><Relationship Id="rId64" Type="http://schemas.openxmlformats.org/officeDocument/2006/relationships/slide" Target="slides/slide53.xml"/><Relationship Id="rId118" Type="http://schemas.openxmlformats.org/officeDocument/2006/relationships/slide" Target="slides/slide107.xml"/><Relationship Id="rId139" Type="http://schemas.openxmlformats.org/officeDocument/2006/relationships/slide" Target="slides/slide128.xml"/><Relationship Id="rId85" Type="http://schemas.openxmlformats.org/officeDocument/2006/relationships/slide" Target="slides/slide74.xml"/><Relationship Id="rId150" Type="http://schemas.openxmlformats.org/officeDocument/2006/relationships/slide" Target="slides/slide139.xml"/><Relationship Id="rId171" Type="http://schemas.openxmlformats.org/officeDocument/2006/relationships/slide" Target="slides/slide160.xml"/><Relationship Id="rId12" Type="http://schemas.openxmlformats.org/officeDocument/2006/relationships/slide" Target="slides/slide1.xml"/><Relationship Id="rId33" Type="http://schemas.openxmlformats.org/officeDocument/2006/relationships/slide" Target="slides/slide22.xml"/><Relationship Id="rId108" Type="http://schemas.openxmlformats.org/officeDocument/2006/relationships/slide" Target="slides/slide97.xml"/><Relationship Id="rId129" Type="http://schemas.openxmlformats.org/officeDocument/2006/relationships/slide" Target="slides/slide118.xml"/><Relationship Id="rId54" Type="http://schemas.openxmlformats.org/officeDocument/2006/relationships/slide" Target="slides/slide43.xml"/><Relationship Id="rId75" Type="http://schemas.openxmlformats.org/officeDocument/2006/relationships/slide" Target="slides/slide64.xml"/><Relationship Id="rId96" Type="http://schemas.openxmlformats.org/officeDocument/2006/relationships/slide" Target="slides/slide85.xml"/><Relationship Id="rId140" Type="http://schemas.openxmlformats.org/officeDocument/2006/relationships/slide" Target="slides/slide129.xml"/><Relationship Id="rId161" Type="http://schemas.openxmlformats.org/officeDocument/2006/relationships/slide" Target="slides/slide150.xml"/><Relationship Id="rId182" Type="http://schemas.openxmlformats.org/officeDocument/2006/relationships/slide" Target="slides/slide171.xml"/><Relationship Id="rId6" Type="http://schemas.openxmlformats.org/officeDocument/2006/relationships/slideMaster" Target="slideMasters/slideMaster6.xml"/><Relationship Id="rId23" Type="http://schemas.openxmlformats.org/officeDocument/2006/relationships/slide" Target="slides/slide12.xml"/><Relationship Id="rId119" Type="http://schemas.openxmlformats.org/officeDocument/2006/relationships/slide" Target="slides/slide108.xml"/><Relationship Id="rId44" Type="http://schemas.openxmlformats.org/officeDocument/2006/relationships/slide" Target="slides/slide33.xml"/><Relationship Id="rId65" Type="http://schemas.openxmlformats.org/officeDocument/2006/relationships/slide" Target="slides/slide54.xml"/><Relationship Id="rId86" Type="http://schemas.openxmlformats.org/officeDocument/2006/relationships/slide" Target="slides/slide75.xml"/><Relationship Id="rId130" Type="http://schemas.openxmlformats.org/officeDocument/2006/relationships/slide" Target="slides/slide119.xml"/><Relationship Id="rId151" Type="http://schemas.openxmlformats.org/officeDocument/2006/relationships/slide" Target="slides/slide140.xml"/><Relationship Id="rId172" Type="http://schemas.openxmlformats.org/officeDocument/2006/relationships/slide" Target="slides/slide161.xml"/><Relationship Id="rId13" Type="http://schemas.openxmlformats.org/officeDocument/2006/relationships/slide" Target="slides/slide2.xml"/><Relationship Id="rId18" Type="http://schemas.openxmlformats.org/officeDocument/2006/relationships/slide" Target="slides/slide7.xml"/><Relationship Id="rId39" Type="http://schemas.openxmlformats.org/officeDocument/2006/relationships/slide" Target="slides/slide28.xml"/><Relationship Id="rId109" Type="http://schemas.openxmlformats.org/officeDocument/2006/relationships/slide" Target="slides/slide98.xml"/><Relationship Id="rId34" Type="http://schemas.openxmlformats.org/officeDocument/2006/relationships/slide" Target="slides/slide23.xml"/><Relationship Id="rId50" Type="http://schemas.openxmlformats.org/officeDocument/2006/relationships/slide" Target="slides/slide39.xml"/><Relationship Id="rId55" Type="http://schemas.openxmlformats.org/officeDocument/2006/relationships/slide" Target="slides/slide44.xml"/><Relationship Id="rId76" Type="http://schemas.openxmlformats.org/officeDocument/2006/relationships/slide" Target="slides/slide65.xml"/><Relationship Id="rId97" Type="http://schemas.openxmlformats.org/officeDocument/2006/relationships/slide" Target="slides/slide86.xml"/><Relationship Id="rId104" Type="http://schemas.openxmlformats.org/officeDocument/2006/relationships/slide" Target="slides/slide93.xml"/><Relationship Id="rId120" Type="http://schemas.openxmlformats.org/officeDocument/2006/relationships/slide" Target="slides/slide109.xml"/><Relationship Id="rId125" Type="http://schemas.openxmlformats.org/officeDocument/2006/relationships/slide" Target="slides/slide114.xml"/><Relationship Id="rId141" Type="http://schemas.openxmlformats.org/officeDocument/2006/relationships/slide" Target="slides/slide130.xml"/><Relationship Id="rId146" Type="http://schemas.openxmlformats.org/officeDocument/2006/relationships/slide" Target="slides/slide135.xml"/><Relationship Id="rId167" Type="http://schemas.openxmlformats.org/officeDocument/2006/relationships/slide" Target="slides/slide156.xml"/><Relationship Id="rId188" Type="http://schemas.openxmlformats.org/officeDocument/2006/relationships/tableStyles" Target="tableStyles.xml"/><Relationship Id="rId7" Type="http://schemas.openxmlformats.org/officeDocument/2006/relationships/slideMaster" Target="slideMasters/slideMaster7.xml"/><Relationship Id="rId71" Type="http://schemas.openxmlformats.org/officeDocument/2006/relationships/slide" Target="slides/slide60.xml"/><Relationship Id="rId92" Type="http://schemas.openxmlformats.org/officeDocument/2006/relationships/slide" Target="slides/slide81.xml"/><Relationship Id="rId162" Type="http://schemas.openxmlformats.org/officeDocument/2006/relationships/slide" Target="slides/slide151.xml"/><Relationship Id="rId183" Type="http://schemas.openxmlformats.org/officeDocument/2006/relationships/notesMaster" Target="notesMasters/notesMaster1.xml"/><Relationship Id="rId2" Type="http://schemas.openxmlformats.org/officeDocument/2006/relationships/slideMaster" Target="slideMasters/slideMaster2.xml"/><Relationship Id="rId29" Type="http://schemas.openxmlformats.org/officeDocument/2006/relationships/slide" Target="slides/slide18.xml"/><Relationship Id="rId24" Type="http://schemas.openxmlformats.org/officeDocument/2006/relationships/slide" Target="slides/slide13.xml"/><Relationship Id="rId40" Type="http://schemas.openxmlformats.org/officeDocument/2006/relationships/slide" Target="slides/slide29.xml"/><Relationship Id="rId45" Type="http://schemas.openxmlformats.org/officeDocument/2006/relationships/slide" Target="slides/slide34.xml"/><Relationship Id="rId66" Type="http://schemas.openxmlformats.org/officeDocument/2006/relationships/slide" Target="slides/slide55.xml"/><Relationship Id="rId87" Type="http://schemas.openxmlformats.org/officeDocument/2006/relationships/slide" Target="slides/slide76.xml"/><Relationship Id="rId110" Type="http://schemas.openxmlformats.org/officeDocument/2006/relationships/slide" Target="slides/slide99.xml"/><Relationship Id="rId115" Type="http://schemas.openxmlformats.org/officeDocument/2006/relationships/slide" Target="slides/slide104.xml"/><Relationship Id="rId131" Type="http://schemas.openxmlformats.org/officeDocument/2006/relationships/slide" Target="slides/slide120.xml"/><Relationship Id="rId136" Type="http://schemas.openxmlformats.org/officeDocument/2006/relationships/slide" Target="slides/slide125.xml"/><Relationship Id="rId157" Type="http://schemas.openxmlformats.org/officeDocument/2006/relationships/slide" Target="slides/slide146.xml"/><Relationship Id="rId178" Type="http://schemas.openxmlformats.org/officeDocument/2006/relationships/slide" Target="slides/slide167.xml"/><Relationship Id="rId61" Type="http://schemas.openxmlformats.org/officeDocument/2006/relationships/slide" Target="slides/slide50.xml"/><Relationship Id="rId82" Type="http://schemas.openxmlformats.org/officeDocument/2006/relationships/slide" Target="slides/slide71.xml"/><Relationship Id="rId152" Type="http://schemas.openxmlformats.org/officeDocument/2006/relationships/slide" Target="slides/slide141.xml"/><Relationship Id="rId173" Type="http://schemas.openxmlformats.org/officeDocument/2006/relationships/slide" Target="slides/slide162.xml"/><Relationship Id="rId19" Type="http://schemas.openxmlformats.org/officeDocument/2006/relationships/slide" Target="slides/slide8.xml"/><Relationship Id="rId14" Type="http://schemas.openxmlformats.org/officeDocument/2006/relationships/slide" Target="slides/slide3.xml"/><Relationship Id="rId30" Type="http://schemas.openxmlformats.org/officeDocument/2006/relationships/slide" Target="slides/slide19.xml"/><Relationship Id="rId35" Type="http://schemas.openxmlformats.org/officeDocument/2006/relationships/slide" Target="slides/slide24.xml"/><Relationship Id="rId56" Type="http://schemas.openxmlformats.org/officeDocument/2006/relationships/slide" Target="slides/slide45.xml"/><Relationship Id="rId77" Type="http://schemas.openxmlformats.org/officeDocument/2006/relationships/slide" Target="slides/slide66.xml"/><Relationship Id="rId100" Type="http://schemas.openxmlformats.org/officeDocument/2006/relationships/slide" Target="slides/slide89.xml"/><Relationship Id="rId105" Type="http://schemas.openxmlformats.org/officeDocument/2006/relationships/slide" Target="slides/slide94.xml"/><Relationship Id="rId126" Type="http://schemas.openxmlformats.org/officeDocument/2006/relationships/slide" Target="slides/slide115.xml"/><Relationship Id="rId147" Type="http://schemas.openxmlformats.org/officeDocument/2006/relationships/slide" Target="slides/slide136.xml"/><Relationship Id="rId168" Type="http://schemas.openxmlformats.org/officeDocument/2006/relationships/slide" Target="slides/slide157.xml"/><Relationship Id="rId8" Type="http://schemas.openxmlformats.org/officeDocument/2006/relationships/slideMaster" Target="slideMasters/slideMaster8.xml"/><Relationship Id="rId51" Type="http://schemas.openxmlformats.org/officeDocument/2006/relationships/slide" Target="slides/slide40.xml"/><Relationship Id="rId72" Type="http://schemas.openxmlformats.org/officeDocument/2006/relationships/slide" Target="slides/slide61.xml"/><Relationship Id="rId93" Type="http://schemas.openxmlformats.org/officeDocument/2006/relationships/slide" Target="slides/slide82.xml"/><Relationship Id="rId98" Type="http://schemas.openxmlformats.org/officeDocument/2006/relationships/slide" Target="slides/slide87.xml"/><Relationship Id="rId121" Type="http://schemas.openxmlformats.org/officeDocument/2006/relationships/slide" Target="slides/slide110.xml"/><Relationship Id="rId142" Type="http://schemas.openxmlformats.org/officeDocument/2006/relationships/slide" Target="slides/slide131.xml"/><Relationship Id="rId163" Type="http://schemas.openxmlformats.org/officeDocument/2006/relationships/slide" Target="slides/slide152.xml"/><Relationship Id="rId184" Type="http://schemas.openxmlformats.org/officeDocument/2006/relationships/handoutMaster" Target="handoutMasters/handoutMaster1.xml"/><Relationship Id="rId3" Type="http://schemas.openxmlformats.org/officeDocument/2006/relationships/slideMaster" Target="slideMasters/slideMaster3.xml"/><Relationship Id="rId25" Type="http://schemas.openxmlformats.org/officeDocument/2006/relationships/slide" Target="slides/slide14.xml"/><Relationship Id="rId46" Type="http://schemas.openxmlformats.org/officeDocument/2006/relationships/slide" Target="slides/slide35.xml"/><Relationship Id="rId67" Type="http://schemas.openxmlformats.org/officeDocument/2006/relationships/slide" Target="slides/slide56.xml"/><Relationship Id="rId116" Type="http://schemas.openxmlformats.org/officeDocument/2006/relationships/slide" Target="slides/slide105.xml"/><Relationship Id="rId137" Type="http://schemas.openxmlformats.org/officeDocument/2006/relationships/slide" Target="slides/slide126.xml"/><Relationship Id="rId158" Type="http://schemas.openxmlformats.org/officeDocument/2006/relationships/slide" Target="slides/slide147.xml"/><Relationship Id="rId20" Type="http://schemas.openxmlformats.org/officeDocument/2006/relationships/slide" Target="slides/slide9.xml"/><Relationship Id="rId41" Type="http://schemas.openxmlformats.org/officeDocument/2006/relationships/slide" Target="slides/slide30.xml"/><Relationship Id="rId62" Type="http://schemas.openxmlformats.org/officeDocument/2006/relationships/slide" Target="slides/slide51.xml"/><Relationship Id="rId83" Type="http://schemas.openxmlformats.org/officeDocument/2006/relationships/slide" Target="slides/slide72.xml"/><Relationship Id="rId88" Type="http://schemas.openxmlformats.org/officeDocument/2006/relationships/slide" Target="slides/slide77.xml"/><Relationship Id="rId111" Type="http://schemas.openxmlformats.org/officeDocument/2006/relationships/slide" Target="slides/slide100.xml"/><Relationship Id="rId132" Type="http://schemas.openxmlformats.org/officeDocument/2006/relationships/slide" Target="slides/slide121.xml"/><Relationship Id="rId153" Type="http://schemas.openxmlformats.org/officeDocument/2006/relationships/slide" Target="slides/slide142.xml"/><Relationship Id="rId174" Type="http://schemas.openxmlformats.org/officeDocument/2006/relationships/slide" Target="slides/slide163.xml"/><Relationship Id="rId179" Type="http://schemas.openxmlformats.org/officeDocument/2006/relationships/slide" Target="slides/slide168.xml"/><Relationship Id="rId15" Type="http://schemas.openxmlformats.org/officeDocument/2006/relationships/slide" Target="slides/slide4.xml"/><Relationship Id="rId36" Type="http://schemas.openxmlformats.org/officeDocument/2006/relationships/slide" Target="slides/slide25.xml"/><Relationship Id="rId57" Type="http://schemas.openxmlformats.org/officeDocument/2006/relationships/slide" Target="slides/slide46.xml"/><Relationship Id="rId106" Type="http://schemas.openxmlformats.org/officeDocument/2006/relationships/slide" Target="slides/slide95.xml"/><Relationship Id="rId127" Type="http://schemas.openxmlformats.org/officeDocument/2006/relationships/slide" Target="slides/slide116.xml"/><Relationship Id="rId10" Type="http://schemas.openxmlformats.org/officeDocument/2006/relationships/slideMaster" Target="slideMasters/slideMaster10.xml"/><Relationship Id="rId31" Type="http://schemas.openxmlformats.org/officeDocument/2006/relationships/slide" Target="slides/slide20.xml"/><Relationship Id="rId52" Type="http://schemas.openxmlformats.org/officeDocument/2006/relationships/slide" Target="slides/slide41.xml"/><Relationship Id="rId73" Type="http://schemas.openxmlformats.org/officeDocument/2006/relationships/slide" Target="slides/slide62.xml"/><Relationship Id="rId78" Type="http://schemas.openxmlformats.org/officeDocument/2006/relationships/slide" Target="slides/slide67.xml"/><Relationship Id="rId94" Type="http://schemas.openxmlformats.org/officeDocument/2006/relationships/slide" Target="slides/slide83.xml"/><Relationship Id="rId99" Type="http://schemas.openxmlformats.org/officeDocument/2006/relationships/slide" Target="slides/slide88.xml"/><Relationship Id="rId101" Type="http://schemas.openxmlformats.org/officeDocument/2006/relationships/slide" Target="slides/slide90.xml"/><Relationship Id="rId122" Type="http://schemas.openxmlformats.org/officeDocument/2006/relationships/slide" Target="slides/slide111.xml"/><Relationship Id="rId143" Type="http://schemas.openxmlformats.org/officeDocument/2006/relationships/slide" Target="slides/slide132.xml"/><Relationship Id="rId148" Type="http://schemas.openxmlformats.org/officeDocument/2006/relationships/slide" Target="slides/slide137.xml"/><Relationship Id="rId164" Type="http://schemas.openxmlformats.org/officeDocument/2006/relationships/slide" Target="slides/slide153.xml"/><Relationship Id="rId169" Type="http://schemas.openxmlformats.org/officeDocument/2006/relationships/slide" Target="slides/slide158.xml"/><Relationship Id="rId185"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80" Type="http://schemas.openxmlformats.org/officeDocument/2006/relationships/slide" Target="slides/slide169.xml"/><Relationship Id="rId26" Type="http://schemas.openxmlformats.org/officeDocument/2006/relationships/slide" Target="slides/slide15.xml"/><Relationship Id="rId47" Type="http://schemas.openxmlformats.org/officeDocument/2006/relationships/slide" Target="slides/slide36.xml"/><Relationship Id="rId68" Type="http://schemas.openxmlformats.org/officeDocument/2006/relationships/slide" Target="slides/slide57.xml"/><Relationship Id="rId89" Type="http://schemas.openxmlformats.org/officeDocument/2006/relationships/slide" Target="slides/slide78.xml"/><Relationship Id="rId112" Type="http://schemas.openxmlformats.org/officeDocument/2006/relationships/slide" Target="slides/slide101.xml"/><Relationship Id="rId133" Type="http://schemas.openxmlformats.org/officeDocument/2006/relationships/slide" Target="slides/slide122.xml"/><Relationship Id="rId154" Type="http://schemas.openxmlformats.org/officeDocument/2006/relationships/slide" Target="slides/slide143.xml"/><Relationship Id="rId175" Type="http://schemas.openxmlformats.org/officeDocument/2006/relationships/slide" Target="slides/slide164.xml"/><Relationship Id="rId16" Type="http://schemas.openxmlformats.org/officeDocument/2006/relationships/slide" Target="slides/slide5.xml"/><Relationship Id="rId37" Type="http://schemas.openxmlformats.org/officeDocument/2006/relationships/slide" Target="slides/slide26.xml"/><Relationship Id="rId58" Type="http://schemas.openxmlformats.org/officeDocument/2006/relationships/slide" Target="slides/slide47.xml"/><Relationship Id="rId79" Type="http://schemas.openxmlformats.org/officeDocument/2006/relationships/slide" Target="slides/slide68.xml"/><Relationship Id="rId102" Type="http://schemas.openxmlformats.org/officeDocument/2006/relationships/slide" Target="slides/slide91.xml"/><Relationship Id="rId123" Type="http://schemas.openxmlformats.org/officeDocument/2006/relationships/slide" Target="slides/slide112.xml"/><Relationship Id="rId144" Type="http://schemas.openxmlformats.org/officeDocument/2006/relationships/slide" Target="slides/slide133.xml"/><Relationship Id="rId90" Type="http://schemas.openxmlformats.org/officeDocument/2006/relationships/slide" Target="slides/slide79.xml"/><Relationship Id="rId165" Type="http://schemas.openxmlformats.org/officeDocument/2006/relationships/slide" Target="slides/slide154.xml"/><Relationship Id="rId186" Type="http://schemas.openxmlformats.org/officeDocument/2006/relationships/viewProps" Target="viewProps.xml"/><Relationship Id="rId27" Type="http://schemas.openxmlformats.org/officeDocument/2006/relationships/slide" Target="slides/slide16.xml"/><Relationship Id="rId48" Type="http://schemas.openxmlformats.org/officeDocument/2006/relationships/slide" Target="slides/slide37.xml"/><Relationship Id="rId69" Type="http://schemas.openxmlformats.org/officeDocument/2006/relationships/slide" Target="slides/slide58.xml"/><Relationship Id="rId113" Type="http://schemas.openxmlformats.org/officeDocument/2006/relationships/slide" Target="slides/slide102.xml"/><Relationship Id="rId134" Type="http://schemas.openxmlformats.org/officeDocument/2006/relationships/slide" Target="slides/slide123.xml"/><Relationship Id="rId80" Type="http://schemas.openxmlformats.org/officeDocument/2006/relationships/slide" Target="slides/slide69.xml"/><Relationship Id="rId155" Type="http://schemas.openxmlformats.org/officeDocument/2006/relationships/slide" Target="slides/slide144.xml"/><Relationship Id="rId176" Type="http://schemas.openxmlformats.org/officeDocument/2006/relationships/slide" Target="slides/slide165.xml"/><Relationship Id="rId17" Type="http://schemas.openxmlformats.org/officeDocument/2006/relationships/slide" Target="slides/slide6.xml"/><Relationship Id="rId38" Type="http://schemas.openxmlformats.org/officeDocument/2006/relationships/slide" Target="slides/slide27.xml"/><Relationship Id="rId59" Type="http://schemas.openxmlformats.org/officeDocument/2006/relationships/slide" Target="slides/slide48.xml"/><Relationship Id="rId103" Type="http://schemas.openxmlformats.org/officeDocument/2006/relationships/slide" Target="slides/slide92.xml"/><Relationship Id="rId124" Type="http://schemas.openxmlformats.org/officeDocument/2006/relationships/slide" Target="slides/slide113.xml"/><Relationship Id="rId70" Type="http://schemas.openxmlformats.org/officeDocument/2006/relationships/slide" Target="slides/slide59.xml"/><Relationship Id="rId91" Type="http://schemas.openxmlformats.org/officeDocument/2006/relationships/slide" Target="slides/slide80.xml"/><Relationship Id="rId145" Type="http://schemas.openxmlformats.org/officeDocument/2006/relationships/slide" Target="slides/slide134.xml"/><Relationship Id="rId166" Type="http://schemas.openxmlformats.org/officeDocument/2006/relationships/slide" Target="slides/slide155.xml"/><Relationship Id="rId187" Type="http://schemas.openxmlformats.org/officeDocument/2006/relationships/theme" Target="theme/theme1.xml"/><Relationship Id="rId1" Type="http://schemas.openxmlformats.org/officeDocument/2006/relationships/slideMaster" Target="slideMasters/slideMaster1.xml"/><Relationship Id="rId28" Type="http://schemas.openxmlformats.org/officeDocument/2006/relationships/slide" Target="slides/slide17.xml"/><Relationship Id="rId49" Type="http://schemas.openxmlformats.org/officeDocument/2006/relationships/slide" Target="slides/slide38.xml"/><Relationship Id="rId114" Type="http://schemas.openxmlformats.org/officeDocument/2006/relationships/slide" Target="slides/slide103.xml"/><Relationship Id="rId60" Type="http://schemas.openxmlformats.org/officeDocument/2006/relationships/slide" Target="slides/slide49.xml"/><Relationship Id="rId81" Type="http://schemas.openxmlformats.org/officeDocument/2006/relationships/slide" Target="slides/slide70.xml"/><Relationship Id="rId135" Type="http://schemas.openxmlformats.org/officeDocument/2006/relationships/slide" Target="slides/slide124.xml"/><Relationship Id="rId156" Type="http://schemas.openxmlformats.org/officeDocument/2006/relationships/slide" Target="slides/slide145.xml"/><Relationship Id="rId177" Type="http://schemas.openxmlformats.org/officeDocument/2006/relationships/slide" Target="slides/slide16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371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49688" y="0"/>
            <a:ext cx="2946400" cy="493713"/>
          </a:xfrm>
          <a:prstGeom prst="rect">
            <a:avLst/>
          </a:prstGeom>
        </p:spPr>
        <p:txBody>
          <a:bodyPr vert="horz" lIns="91440" tIns="45720" rIns="91440" bIns="45720" rtlCol="0"/>
          <a:lstStyle>
            <a:lvl1pPr algn="r">
              <a:defRPr sz="1200"/>
            </a:lvl1pPr>
          </a:lstStyle>
          <a:p>
            <a:fld id="{754559F4-1FD8-4F9F-BC2F-57C6699790A5}" type="datetimeFigureOut">
              <a:rPr lang="en-US" smtClean="0"/>
              <a:pPr/>
              <a:t>11/2/2015</a:t>
            </a:fld>
            <a:endParaRPr lang="en-US"/>
          </a:p>
        </p:txBody>
      </p:sp>
      <p:sp>
        <p:nvSpPr>
          <p:cNvPr id="4" name="Footer Placeholder 3"/>
          <p:cNvSpPr>
            <a:spLocks noGrp="1"/>
          </p:cNvSpPr>
          <p:nvPr>
            <p:ph type="ftr" sz="quarter" idx="2"/>
          </p:nvPr>
        </p:nvSpPr>
        <p:spPr>
          <a:xfrm>
            <a:off x="0" y="9378950"/>
            <a:ext cx="2946400" cy="493713"/>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49688" y="9378950"/>
            <a:ext cx="2946400" cy="493713"/>
          </a:xfrm>
          <a:prstGeom prst="rect">
            <a:avLst/>
          </a:prstGeom>
        </p:spPr>
        <p:txBody>
          <a:bodyPr vert="horz" lIns="91440" tIns="45720" rIns="91440" bIns="45720" rtlCol="0" anchor="b"/>
          <a:lstStyle>
            <a:lvl1pPr algn="r">
              <a:defRPr sz="1200"/>
            </a:lvl1pPr>
          </a:lstStyle>
          <a:p>
            <a:fld id="{A5BD9063-015B-4402-9DCD-32F8AB93BCA6}" type="slidenum">
              <a:rPr lang="en-US" smtClean="0"/>
              <a:pPr/>
              <a:t>‹#›</a:t>
            </a:fld>
            <a:endParaRPr lang="en-US"/>
          </a:p>
        </p:txBody>
      </p:sp>
    </p:spTree>
    <p:extLst>
      <p:ext uri="{BB962C8B-B14F-4D97-AF65-F5344CB8AC3E}">
        <p14:creationId xmlns:p14="http://schemas.microsoft.com/office/powerpoint/2010/main" val="38142841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371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49688" y="0"/>
            <a:ext cx="2946400" cy="493713"/>
          </a:xfrm>
          <a:prstGeom prst="rect">
            <a:avLst/>
          </a:prstGeom>
        </p:spPr>
        <p:txBody>
          <a:bodyPr vert="horz" lIns="91440" tIns="45720" rIns="91440" bIns="45720" rtlCol="0"/>
          <a:lstStyle>
            <a:lvl1pPr algn="r">
              <a:defRPr sz="1200"/>
            </a:lvl1pPr>
          </a:lstStyle>
          <a:p>
            <a:fld id="{83D33102-FCB8-46EA-A5D1-270280A97BD7}" type="datetimeFigureOut">
              <a:rPr lang="en-US" smtClean="0"/>
              <a:pPr/>
              <a:t>11/2/2015</a:t>
            </a:fld>
            <a:endParaRPr lang="en-US"/>
          </a:p>
        </p:txBody>
      </p:sp>
      <p:sp>
        <p:nvSpPr>
          <p:cNvPr id="4" name="Slide Image Placeholder 3"/>
          <p:cNvSpPr>
            <a:spLocks noGrp="1" noRot="1" noChangeAspect="1"/>
          </p:cNvSpPr>
          <p:nvPr>
            <p:ph type="sldImg" idx="2"/>
          </p:nvPr>
        </p:nvSpPr>
        <p:spPr>
          <a:xfrm>
            <a:off x="931863" y="741363"/>
            <a:ext cx="4933950" cy="37020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450" y="4691063"/>
            <a:ext cx="5438775" cy="444341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378950"/>
            <a:ext cx="2946400" cy="493713"/>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49688" y="9378950"/>
            <a:ext cx="2946400" cy="493713"/>
          </a:xfrm>
          <a:prstGeom prst="rect">
            <a:avLst/>
          </a:prstGeom>
        </p:spPr>
        <p:txBody>
          <a:bodyPr vert="horz" lIns="91440" tIns="45720" rIns="91440" bIns="45720" rtlCol="0" anchor="b"/>
          <a:lstStyle>
            <a:lvl1pPr algn="r">
              <a:defRPr sz="1200"/>
            </a:lvl1pPr>
          </a:lstStyle>
          <a:p>
            <a:fld id="{1C6A5141-2F59-4CBA-9901-B4857C05751D}" type="slidenum">
              <a:rPr lang="en-US" smtClean="0"/>
              <a:pPr/>
              <a:t>‹#›</a:t>
            </a:fld>
            <a:endParaRPr lang="en-US"/>
          </a:p>
        </p:txBody>
      </p:sp>
    </p:spTree>
    <p:extLst>
      <p:ext uri="{BB962C8B-B14F-4D97-AF65-F5344CB8AC3E}">
        <p14:creationId xmlns:p14="http://schemas.microsoft.com/office/powerpoint/2010/main" val="40317407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C6A5141-2F59-4CBA-9901-B4857C05751D}" type="slidenum">
              <a:rPr lang="en-US" smtClean="0"/>
              <a:pPr/>
              <a:t>1</a:t>
            </a:fld>
            <a:endParaRPr lang="en-US"/>
          </a:p>
        </p:txBody>
      </p:sp>
    </p:spTree>
    <p:extLst>
      <p:ext uri="{BB962C8B-B14F-4D97-AF65-F5344CB8AC3E}">
        <p14:creationId xmlns:p14="http://schemas.microsoft.com/office/powerpoint/2010/main" val="23827686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a-IR" sz="1200" b="1" dirty="0" smtClean="0">
                <a:ln w="17780" cmpd="sng">
                  <a:solidFill>
                    <a:schemeClr val="accent1">
                      <a:tint val="3000"/>
                    </a:schemeClr>
                  </a:solidFill>
                  <a:prstDash val="solid"/>
                  <a:miter lim="800000"/>
                </a:ln>
                <a:solidFill>
                  <a:srgbClr val="002060"/>
                </a:solidFill>
                <a:effectLst>
                  <a:outerShdw blurRad="55000" dist="50800" dir="5400000" algn="tl">
                    <a:srgbClr val="000000">
                      <a:alpha val="33000"/>
                    </a:srgbClr>
                  </a:outerShdw>
                </a:effectLst>
                <a:latin typeface="Calibri" pitchFamily="34" charset="0"/>
                <a:ea typeface="Calibri" pitchFamily="34" charset="0"/>
                <a:cs typeface="B Titr" pitchFamily="2" charset="-78"/>
              </a:rPr>
              <a:t>از تزویر تا زور </a:t>
            </a:r>
            <a:endParaRPr lang="en-US" sz="800" b="1" dirty="0" smtClean="0">
              <a:ln w="17780" cmpd="sng">
                <a:solidFill>
                  <a:schemeClr val="accent1">
                    <a:tint val="3000"/>
                  </a:schemeClr>
                </a:solidFill>
                <a:prstDash val="solid"/>
                <a:miter lim="800000"/>
              </a:ln>
              <a:solidFill>
                <a:srgbClr val="002060"/>
              </a:solidFill>
              <a:effectLst>
                <a:outerShdw blurRad="55000" dist="50800" dir="5400000" algn="tl">
                  <a:srgbClr val="000000">
                    <a:alpha val="33000"/>
                  </a:srgbClr>
                </a:outerShdw>
              </a:effectLst>
              <a:latin typeface="Arial" pitchFamily="34" charset="0"/>
              <a:cs typeface="B Titr" pitchFamily="2" charset="-7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a-IR" sz="1200" i="0" u="none" strike="noStrike" normalizeH="0" baseline="0" dirty="0" smtClean="0">
                <a:ln w="18415" cmpd="sng">
                  <a:solidFill>
                    <a:srgbClr val="FFFFFF"/>
                  </a:solidFill>
                  <a:prstDash val="solid"/>
                </a:ln>
                <a:solidFill>
                  <a:srgbClr val="FF0000"/>
                </a:solidFill>
                <a:effectLst>
                  <a:outerShdw blurRad="63500" dir="3600000" algn="tl" rotWithShape="0">
                    <a:srgbClr val="000000">
                      <a:alpha val="70000"/>
                    </a:srgbClr>
                  </a:outerShdw>
                </a:effectLst>
                <a:latin typeface="Calibri" pitchFamily="34" charset="0"/>
                <a:ea typeface="Calibri" pitchFamily="34" charset="0"/>
                <a:cs typeface="B Titr" pitchFamily="2" charset="-78"/>
              </a:rPr>
              <a:t>نقش آمریکا در جنگ تحمیلی</a:t>
            </a:r>
            <a:r>
              <a:rPr kumimoji="0" lang="en-US" sz="1200" i="0" u="none" strike="noStrike" normalizeH="0" baseline="0" dirty="0" smtClean="0">
                <a:ln w="18415" cmpd="sng">
                  <a:solidFill>
                    <a:srgbClr val="FFFFFF"/>
                  </a:solidFill>
                  <a:prstDash val="solid"/>
                </a:ln>
                <a:solidFill>
                  <a:srgbClr val="FF0000"/>
                </a:solidFill>
                <a:effectLst>
                  <a:outerShdw blurRad="63500" dir="3600000" algn="tl" rotWithShape="0">
                    <a:srgbClr val="000000">
                      <a:alpha val="70000"/>
                    </a:srgbClr>
                  </a:outerShdw>
                </a:effectLst>
                <a:latin typeface="Calibri" pitchFamily="34" charset="0"/>
                <a:ea typeface="Calibri" pitchFamily="34" charset="0"/>
                <a:cs typeface="B Titr" pitchFamily="2" charset="-78"/>
              </a:rPr>
              <a:t> </a:t>
            </a:r>
            <a:endParaRPr kumimoji="0" lang="en-US" sz="1800" i="0" u="none" strike="noStrike" normalizeH="0" baseline="0" dirty="0" smtClean="0">
              <a:ln w="18415" cmpd="sng">
                <a:solidFill>
                  <a:srgbClr val="FFFFFF"/>
                </a:solidFill>
                <a:prstDash val="solid"/>
              </a:ln>
              <a:solidFill>
                <a:srgbClr val="FF0000"/>
              </a:solidFill>
              <a:effectLst>
                <a:outerShdw blurRad="63500" dir="3600000" algn="tl" rotWithShape="0">
                  <a:srgbClr val="000000">
                    <a:alpha val="70000"/>
                  </a:srgbClr>
                </a:outerShdw>
              </a:effectLst>
              <a:latin typeface="Arial" pitchFamily="34" charset="0"/>
              <a:cs typeface="B Titr" pitchFamily="2" charset="-78"/>
            </a:endParaRPr>
          </a:p>
          <a:p>
            <a:endParaRPr lang="en-US" dirty="0"/>
          </a:p>
        </p:txBody>
      </p:sp>
      <p:sp>
        <p:nvSpPr>
          <p:cNvPr id="4" name="Slide Number Placeholder 3"/>
          <p:cNvSpPr>
            <a:spLocks noGrp="1"/>
          </p:cNvSpPr>
          <p:nvPr>
            <p:ph type="sldNum" sz="quarter" idx="10"/>
          </p:nvPr>
        </p:nvSpPr>
        <p:spPr/>
        <p:txBody>
          <a:bodyPr/>
          <a:lstStyle/>
          <a:p>
            <a:fld id="{1C6A5141-2F59-4CBA-9901-B4857C05751D}" type="slidenum">
              <a:rPr lang="en-US" smtClean="0"/>
              <a:pPr/>
              <a:t>3</a:t>
            </a:fld>
            <a:endParaRPr lang="en-US"/>
          </a:p>
        </p:txBody>
      </p:sp>
    </p:spTree>
    <p:extLst>
      <p:ext uri="{BB962C8B-B14F-4D97-AF65-F5344CB8AC3E}">
        <p14:creationId xmlns:p14="http://schemas.microsoft.com/office/powerpoint/2010/main" val="26531343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C6A5141-2F59-4CBA-9901-B4857C05751D}" type="slidenum">
              <a:rPr lang="en-US" smtClean="0"/>
              <a:pPr/>
              <a:t>28</a:t>
            </a:fld>
            <a:endParaRPr lang="en-US"/>
          </a:p>
        </p:txBody>
      </p:sp>
    </p:spTree>
    <p:extLst>
      <p:ext uri="{BB962C8B-B14F-4D97-AF65-F5344CB8AC3E}">
        <p14:creationId xmlns:p14="http://schemas.microsoft.com/office/powerpoint/2010/main" val="24155666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C6A5141-2F59-4CBA-9901-B4857C05751D}" type="slidenum">
              <a:rPr lang="en-US" smtClean="0"/>
              <a:pPr/>
              <a:t>31</a:t>
            </a:fld>
            <a:endParaRPr lang="en-US"/>
          </a:p>
        </p:txBody>
      </p:sp>
    </p:spTree>
    <p:extLst>
      <p:ext uri="{BB962C8B-B14F-4D97-AF65-F5344CB8AC3E}">
        <p14:creationId xmlns:p14="http://schemas.microsoft.com/office/powerpoint/2010/main" val="4644975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C6A5141-2F59-4CBA-9901-B4857C05751D}" type="slidenum">
              <a:rPr lang="en-US" smtClean="0"/>
              <a:pPr/>
              <a:t>51</a:t>
            </a:fld>
            <a:endParaRPr lang="en-US"/>
          </a:p>
        </p:txBody>
      </p:sp>
    </p:spTree>
    <p:extLst>
      <p:ext uri="{BB962C8B-B14F-4D97-AF65-F5344CB8AC3E}">
        <p14:creationId xmlns:p14="http://schemas.microsoft.com/office/powerpoint/2010/main" val="39284742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C6A5141-2F59-4CBA-9901-B4857C05751D}" type="slidenum">
              <a:rPr lang="en-US" smtClean="0"/>
              <a:pPr/>
              <a:t>85</a:t>
            </a:fld>
            <a:endParaRPr lang="en-US"/>
          </a:p>
        </p:txBody>
      </p:sp>
    </p:spTree>
    <p:extLst>
      <p:ext uri="{BB962C8B-B14F-4D97-AF65-F5344CB8AC3E}">
        <p14:creationId xmlns:p14="http://schemas.microsoft.com/office/powerpoint/2010/main" val="34973199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0ECBD69C-31DC-4357-8742-A8DED39D19A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CBD69C-31DC-4357-8742-A8DED39D19A3}" type="slidenum">
              <a:rPr lang="en-US" smtClean="0"/>
              <a:pPr/>
              <a:t>‹#›</a:t>
            </a:fld>
            <a:endParaRPr lang="en-US"/>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1"/>
      </p:bgRef>
    </p:bg>
    <p:spTree>
      <p:nvGrpSpPr>
        <p:cNvPr id="1" name=""/>
        <p:cNvGrpSpPr/>
        <p:nvPr/>
      </p:nvGrpSpPr>
      <p:grpSpPr>
        <a:xfrm>
          <a:off x="0" y="0"/>
          <a:ext cx="0" cy="0"/>
          <a:chOff x="0" y="0"/>
          <a:chExt cx="0" cy="0"/>
        </a:xfrm>
      </p:grpSpPr>
      <p:sp>
        <p:nvSpPr>
          <p:cNvPr id="8" name="Rectangle 7"/>
          <p:cNvSpPr/>
          <p:nvPr/>
        </p:nvSpPr>
        <p:spPr>
          <a:xfrm flipH="1">
            <a:off x="2667000" y="0"/>
            <a:ext cx="6477000" cy="6858000"/>
          </a:xfrm>
          <a:prstGeom prst="rect">
            <a:avLst/>
          </a:prstGeom>
          <a:blipFill>
            <a:blip r:embed="rId2"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Straight Connector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Title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en-US" smtClean="0"/>
              <a:t>Click to edit Master title style</a:t>
            </a:r>
            <a:endParaRPr kumimoji="0" lang="en-US"/>
          </a:p>
        </p:txBody>
      </p:sp>
      <p:sp>
        <p:nvSpPr>
          <p:cNvPr id="25" name="Subtitle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31" name="Date Placeholder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endParaRPr lang="fa-IR"/>
          </a:p>
        </p:txBody>
      </p:sp>
      <p:sp>
        <p:nvSpPr>
          <p:cNvPr id="18" name="Footer Placeholder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fa-IR"/>
          </a:p>
        </p:txBody>
      </p:sp>
      <p:sp>
        <p:nvSpPr>
          <p:cNvPr id="29" name="Slide Number Placeholder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816DC3E8-027D-45BD-BFF7-948F93A10FED}" type="slidenum">
              <a:rPr lang="fa-IR" smtClean="0"/>
              <a:pPr/>
              <a:t>‹#›</a:t>
            </a:fld>
            <a:endParaRPr lang="fa-IR"/>
          </a:p>
        </p:txBody>
      </p:sp>
    </p:spTree>
  </p:cSld>
  <p:clrMapOvr>
    <a:overrideClrMapping bg1="lt1" tx1="dk1" bg2="lt2" tx2="dk2" accent1="accent1" accent2="accent2" accent3="accent3" accent4="accent4" accent5="accent5" accent6="accent6" hlink="hlink" folHlink="folHlink"/>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endParaRPr lang="fa-IR"/>
          </a:p>
        </p:txBody>
      </p:sp>
      <p:sp>
        <p:nvSpPr>
          <p:cNvPr id="5" name="Footer Placeholder 4"/>
          <p:cNvSpPr>
            <a:spLocks noGrp="1"/>
          </p:cNvSpPr>
          <p:nvPr>
            <p:ph type="ftr" sz="quarter" idx="11"/>
          </p:nvPr>
        </p:nvSpPr>
        <p:spPr/>
        <p:txBody>
          <a:bodyPr/>
          <a:lstStyle>
            <a:extLst/>
          </a:lstStyle>
          <a:p>
            <a:endParaRPr lang="fa-IR"/>
          </a:p>
        </p:txBody>
      </p:sp>
      <p:sp>
        <p:nvSpPr>
          <p:cNvPr id="6" name="Slide Number Placeholder 5"/>
          <p:cNvSpPr>
            <a:spLocks noGrp="1"/>
          </p:cNvSpPr>
          <p:nvPr>
            <p:ph type="sldNum" sz="quarter" idx="12"/>
          </p:nvPr>
        </p:nvSpPr>
        <p:spPr/>
        <p:txBody>
          <a:bodyPr/>
          <a:lstStyle>
            <a:extLst/>
          </a:lstStyle>
          <a:p>
            <a:fld id="{816DC3E8-027D-45BD-BFF7-948F93A10FED}" type="slidenum">
              <a:rPr lang="fa-IR" smtClean="0"/>
              <a:pPr/>
              <a:t>‹#›</a:t>
            </a:fld>
            <a:endParaRPr lang="fa-I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endParaRPr lang="fa-IR"/>
          </a:p>
        </p:txBody>
      </p:sp>
      <p:sp>
        <p:nvSpPr>
          <p:cNvPr id="5" name="Footer Placeholder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fa-IR"/>
          </a:p>
        </p:txBody>
      </p:sp>
      <p:sp>
        <p:nvSpPr>
          <p:cNvPr id="6" name="Slide Number Placeholder 5"/>
          <p:cNvSpPr>
            <a:spLocks noGrp="1"/>
          </p:cNvSpPr>
          <p:nvPr>
            <p:ph type="sldNum" sz="quarter" idx="12"/>
          </p:nvPr>
        </p:nvSpPr>
        <p:spPr>
          <a:xfrm>
            <a:off x="6733952" y="6555112"/>
            <a:ext cx="588336" cy="228600"/>
          </a:xfrm>
        </p:spPr>
        <p:txBody>
          <a:bodyPr/>
          <a:lstStyle>
            <a:extLst/>
          </a:lstStyle>
          <a:p>
            <a:fld id="{816DC3E8-027D-45BD-BFF7-948F93A10FED}" type="slidenum">
              <a:rPr lang="fa-IR" smtClean="0"/>
              <a:pPr/>
              <a:t>‹#›</a:t>
            </a:fld>
            <a:endParaRPr lang="fa-IR"/>
          </a:p>
        </p:txBody>
      </p:sp>
    </p:spTree>
  </p:cSld>
  <p:clrMapOvr>
    <a:overrideClrMapping bg1="lt1" tx1="dk1" bg2="lt2" tx2="dk2" accent1="accent1" accent2="accent2" accent3="accent3" accent4="accent4" accent5="accent5" accent6="accent6" hlink="hlink" folHlink="folHlink"/>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endParaRPr lang="fa-IR"/>
          </a:p>
        </p:txBody>
      </p:sp>
      <p:sp>
        <p:nvSpPr>
          <p:cNvPr id="6" name="Footer Placeholder 5"/>
          <p:cNvSpPr>
            <a:spLocks noGrp="1"/>
          </p:cNvSpPr>
          <p:nvPr>
            <p:ph type="ftr" sz="quarter" idx="11"/>
          </p:nvPr>
        </p:nvSpPr>
        <p:spPr/>
        <p:txBody>
          <a:bodyPr/>
          <a:lstStyle>
            <a:extLst/>
          </a:lstStyle>
          <a:p>
            <a:endParaRPr lang="fa-IR"/>
          </a:p>
        </p:txBody>
      </p:sp>
      <p:sp>
        <p:nvSpPr>
          <p:cNvPr id="7" name="Slide Number Placeholder 6"/>
          <p:cNvSpPr>
            <a:spLocks noGrp="1"/>
          </p:cNvSpPr>
          <p:nvPr>
            <p:ph type="sldNum" sz="quarter" idx="12"/>
          </p:nvPr>
        </p:nvSpPr>
        <p:spPr/>
        <p:txBody>
          <a:bodyPr/>
          <a:lstStyle>
            <a:extLst/>
          </a:lstStyle>
          <a:p>
            <a:fld id="{816DC3E8-027D-45BD-BFF7-948F93A10FED}" type="slidenum">
              <a:rPr lang="fa-IR" smtClean="0"/>
              <a:pPr/>
              <a:t>‹#›</a:t>
            </a:fld>
            <a:endParaRPr lang="fa-I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nchor="b"/>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endParaRPr lang="fa-IR"/>
          </a:p>
        </p:txBody>
      </p:sp>
      <p:sp>
        <p:nvSpPr>
          <p:cNvPr id="8" name="Footer Placeholder 7"/>
          <p:cNvSpPr>
            <a:spLocks noGrp="1"/>
          </p:cNvSpPr>
          <p:nvPr>
            <p:ph type="ftr" sz="quarter" idx="11"/>
          </p:nvPr>
        </p:nvSpPr>
        <p:spPr/>
        <p:txBody>
          <a:bodyPr/>
          <a:lstStyle>
            <a:extLst/>
          </a:lstStyle>
          <a:p>
            <a:endParaRPr lang="fa-IR"/>
          </a:p>
        </p:txBody>
      </p:sp>
      <p:sp>
        <p:nvSpPr>
          <p:cNvPr id="9" name="Slide Number Placeholder 8"/>
          <p:cNvSpPr>
            <a:spLocks noGrp="1"/>
          </p:cNvSpPr>
          <p:nvPr>
            <p:ph type="sldNum" sz="quarter" idx="12"/>
          </p:nvPr>
        </p:nvSpPr>
        <p:spPr/>
        <p:txBody>
          <a:bodyPr/>
          <a:lstStyle>
            <a:extLst/>
          </a:lstStyle>
          <a:p>
            <a:fld id="{816DC3E8-027D-45BD-BFF7-948F93A10FED}" type="slidenum">
              <a:rPr lang="fa-IR" smtClean="0"/>
              <a:pPr/>
              <a:t>‹#›</a:t>
            </a:fld>
            <a:endParaRPr lang="fa-I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endParaRPr lang="fa-IR"/>
          </a:p>
        </p:txBody>
      </p:sp>
      <p:sp>
        <p:nvSpPr>
          <p:cNvPr id="4" name="Footer Placeholder 3"/>
          <p:cNvSpPr>
            <a:spLocks noGrp="1"/>
          </p:cNvSpPr>
          <p:nvPr>
            <p:ph type="ftr" sz="quarter" idx="11"/>
          </p:nvPr>
        </p:nvSpPr>
        <p:spPr/>
        <p:txBody>
          <a:bodyPr/>
          <a:lstStyle>
            <a:extLst/>
          </a:lstStyle>
          <a:p>
            <a:endParaRPr lang="fa-IR"/>
          </a:p>
        </p:txBody>
      </p:sp>
      <p:sp>
        <p:nvSpPr>
          <p:cNvPr id="5" name="Slide Number Placeholder 4"/>
          <p:cNvSpPr>
            <a:spLocks noGrp="1"/>
          </p:cNvSpPr>
          <p:nvPr>
            <p:ph type="sldNum" sz="quarter" idx="12"/>
          </p:nvPr>
        </p:nvSpPr>
        <p:spPr/>
        <p:txBody>
          <a:bodyPr/>
          <a:lstStyle>
            <a:extLst/>
          </a:lstStyle>
          <a:p>
            <a:fld id="{816DC3E8-027D-45BD-BFF7-948F93A10FED}" type="slidenum">
              <a:rPr lang="fa-IR" smtClean="0"/>
              <a:pPr/>
              <a:t>‹#›</a:t>
            </a:fld>
            <a:endParaRPr lang="fa-I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2"/>
                </a:solidFill>
              </a:defRPr>
            </a:lvl1pPr>
            <a:extLst/>
          </a:lstStyle>
          <a:p>
            <a:endParaRPr lang="fa-IR"/>
          </a:p>
        </p:txBody>
      </p:sp>
      <p:sp>
        <p:nvSpPr>
          <p:cNvPr id="3" name="Footer Placeholder 2"/>
          <p:cNvSpPr>
            <a:spLocks noGrp="1"/>
          </p:cNvSpPr>
          <p:nvPr>
            <p:ph type="ftr" sz="quarter" idx="11"/>
          </p:nvPr>
        </p:nvSpPr>
        <p:spPr/>
        <p:txBody>
          <a:bodyPr/>
          <a:lstStyle>
            <a:lvl1pPr>
              <a:defRPr>
                <a:solidFill>
                  <a:schemeClr val="tx2"/>
                </a:solidFill>
              </a:defRPr>
            </a:lvl1pPr>
            <a:extLst/>
          </a:lstStyle>
          <a:p>
            <a:endParaRPr lang="fa-IR"/>
          </a:p>
        </p:txBody>
      </p:sp>
      <p:sp>
        <p:nvSpPr>
          <p:cNvPr id="4" name="Slide Number Placeholder 3"/>
          <p:cNvSpPr>
            <a:spLocks noGrp="1"/>
          </p:cNvSpPr>
          <p:nvPr>
            <p:ph type="sldNum" sz="quarter" idx="12"/>
          </p:nvPr>
        </p:nvSpPr>
        <p:spPr/>
        <p:txBody>
          <a:bodyPr/>
          <a:lstStyle>
            <a:extLst/>
          </a:lstStyle>
          <a:p>
            <a:fld id="{816DC3E8-027D-45BD-BFF7-948F93A10FED}" type="slidenum">
              <a:rPr lang="fa-IR" smtClean="0"/>
              <a:pPr/>
              <a:t>‹#›</a:t>
            </a:fld>
            <a:endParaRPr lang="fa-IR"/>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endParaRPr lang="fa-IR"/>
          </a:p>
        </p:txBody>
      </p:sp>
      <p:sp>
        <p:nvSpPr>
          <p:cNvPr id="6" name="Footer Placeholder 5"/>
          <p:cNvSpPr>
            <a:spLocks noGrp="1"/>
          </p:cNvSpPr>
          <p:nvPr>
            <p:ph type="ftr" sz="quarter" idx="11"/>
          </p:nvPr>
        </p:nvSpPr>
        <p:spPr/>
        <p:txBody>
          <a:bodyPr/>
          <a:lstStyle>
            <a:extLst/>
          </a:lstStyle>
          <a:p>
            <a:endParaRPr lang="fa-IR"/>
          </a:p>
        </p:txBody>
      </p:sp>
      <p:sp>
        <p:nvSpPr>
          <p:cNvPr id="7" name="Slide Number Placeholder 6"/>
          <p:cNvSpPr>
            <a:spLocks noGrp="1"/>
          </p:cNvSpPr>
          <p:nvPr>
            <p:ph type="sldNum" sz="quarter" idx="12"/>
          </p:nvPr>
        </p:nvSpPr>
        <p:spPr/>
        <p:txBody>
          <a:bodyPr/>
          <a:lstStyle>
            <a:extLst/>
          </a:lstStyle>
          <a:p>
            <a:fld id="{816DC3E8-027D-45BD-BFF7-948F93A10FED}" type="slidenum">
              <a:rPr lang="fa-IR" smtClean="0"/>
              <a:pPr/>
              <a:t>‹#›</a:t>
            </a:fld>
            <a:endParaRPr lang="fa-IR"/>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2"/>
      </p:bgRef>
    </p:bg>
    <p:spTree>
      <p:nvGrpSpPr>
        <p:cNvPr id="1" name=""/>
        <p:cNvGrpSpPr/>
        <p:nvPr/>
      </p:nvGrpSpPr>
      <p:grpSpPr>
        <a:xfrm>
          <a:off x="0" y="0"/>
          <a:ext cx="0" cy="0"/>
          <a:chOff x="0" y="0"/>
          <a:chExt cx="0" cy="0"/>
        </a:xfrm>
      </p:grpSpPr>
      <p:sp>
        <p:nvSpPr>
          <p:cNvPr id="8" name="Rectangle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en-US" smtClean="0"/>
              <a:t>Click to edit Master title style</a:t>
            </a:r>
            <a:endParaRPr kumimoji="0" lang="en-US" dirty="0"/>
          </a:p>
        </p:txBody>
      </p:sp>
      <p:sp>
        <p:nvSpPr>
          <p:cNvPr id="4" name="Text Placeholder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en-US" smtClean="0"/>
              <a:t>Click to edit Master text styles</a:t>
            </a:r>
          </a:p>
        </p:txBody>
      </p:sp>
      <p:sp>
        <p:nvSpPr>
          <p:cNvPr id="5" name="Date Placeholder 4"/>
          <p:cNvSpPr>
            <a:spLocks noGrp="1"/>
          </p:cNvSpPr>
          <p:nvPr>
            <p:ph type="dt" sz="half" idx="10"/>
          </p:nvPr>
        </p:nvSpPr>
        <p:spPr/>
        <p:txBody>
          <a:bodyPr/>
          <a:lstStyle>
            <a:extLst/>
          </a:lstStyle>
          <a:p>
            <a:endParaRPr lang="fa-IR"/>
          </a:p>
        </p:txBody>
      </p:sp>
      <p:sp>
        <p:nvSpPr>
          <p:cNvPr id="6" name="Footer Placeholder 5"/>
          <p:cNvSpPr>
            <a:spLocks noGrp="1"/>
          </p:cNvSpPr>
          <p:nvPr>
            <p:ph type="ftr" sz="quarter" idx="11"/>
          </p:nvPr>
        </p:nvSpPr>
        <p:spPr/>
        <p:txBody>
          <a:bodyPr/>
          <a:lstStyle>
            <a:extLst/>
          </a:lstStyle>
          <a:p>
            <a:endParaRPr lang="fa-IR"/>
          </a:p>
        </p:txBody>
      </p:sp>
      <p:sp>
        <p:nvSpPr>
          <p:cNvPr id="7" name="Slide Number Placeholder 6"/>
          <p:cNvSpPr>
            <a:spLocks noGrp="1"/>
          </p:cNvSpPr>
          <p:nvPr>
            <p:ph type="sldNum" sz="quarter" idx="12"/>
          </p:nvPr>
        </p:nvSpPr>
        <p:spPr/>
        <p:txBody>
          <a:bodyPr/>
          <a:lstStyle>
            <a:extLst/>
          </a:lstStyle>
          <a:p>
            <a:fld id="{816DC3E8-027D-45BD-BFF7-948F93A10FED}" type="slidenum">
              <a:rPr lang="fa-IR" smtClean="0"/>
              <a:pPr/>
              <a:t>‹#›</a:t>
            </a:fld>
            <a:endParaRPr lang="fa-IR"/>
          </a:p>
        </p:txBody>
      </p:sp>
      <p:sp>
        <p:nvSpPr>
          <p:cNvPr id="10" name="Picture Placeholder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en-US" smtClean="0"/>
              <a:t>Click icon to add picture</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endParaRPr lang="fa-IR"/>
          </a:p>
        </p:txBody>
      </p:sp>
      <p:sp>
        <p:nvSpPr>
          <p:cNvPr id="5" name="Footer Placeholder 4"/>
          <p:cNvSpPr>
            <a:spLocks noGrp="1"/>
          </p:cNvSpPr>
          <p:nvPr>
            <p:ph type="ftr" sz="quarter" idx="11"/>
          </p:nvPr>
        </p:nvSpPr>
        <p:spPr/>
        <p:txBody>
          <a:bodyPr/>
          <a:lstStyle>
            <a:extLst/>
          </a:lstStyle>
          <a:p>
            <a:endParaRPr lang="fa-IR"/>
          </a:p>
        </p:txBody>
      </p:sp>
      <p:sp>
        <p:nvSpPr>
          <p:cNvPr id="6" name="Slide Number Placeholder 5"/>
          <p:cNvSpPr>
            <a:spLocks noGrp="1"/>
          </p:cNvSpPr>
          <p:nvPr>
            <p:ph type="sldNum" sz="quarter" idx="12"/>
          </p:nvPr>
        </p:nvSpPr>
        <p:spPr/>
        <p:txBody>
          <a:bodyPr/>
          <a:lstStyle>
            <a:extLst/>
          </a:lstStyle>
          <a:p>
            <a:fld id="{816DC3E8-027D-45BD-BFF7-948F93A10FED}" type="slidenum">
              <a:rPr lang="fa-IR" smtClean="0"/>
              <a:pPr/>
              <a:t>‹#›</a:t>
            </a:fld>
            <a:endParaRPr lang="fa-I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CBD69C-31DC-4357-8742-A8DED39D19A3}" type="slidenum">
              <a:rPr lang="en-US" smtClean="0"/>
              <a:pPr/>
              <a:t>‹#›</a:t>
            </a:fld>
            <a:endParaRPr lang="en-US"/>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274955"/>
            <a:ext cx="1524000" cy="5851525"/>
          </a:xfrm>
        </p:spPr>
        <p:txBody>
          <a:bodyPr vert="eaVert" ancho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2"/>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242816" y="6557946"/>
            <a:ext cx="2002464" cy="226902"/>
          </a:xfrm>
        </p:spPr>
        <p:txBody>
          <a:bodyPr/>
          <a:lstStyle>
            <a:extLst/>
          </a:lstStyle>
          <a:p>
            <a:endParaRPr lang="fa-IR"/>
          </a:p>
        </p:txBody>
      </p:sp>
      <p:sp>
        <p:nvSpPr>
          <p:cNvPr id="5" name="Footer Placeholder 4"/>
          <p:cNvSpPr>
            <a:spLocks noGrp="1"/>
          </p:cNvSpPr>
          <p:nvPr>
            <p:ph type="ftr" sz="quarter" idx="11"/>
          </p:nvPr>
        </p:nvSpPr>
        <p:spPr>
          <a:xfrm>
            <a:off x="457200" y="6556248"/>
            <a:ext cx="3657600" cy="228600"/>
          </a:xfrm>
        </p:spPr>
        <p:txBody>
          <a:bodyPr/>
          <a:lstStyle>
            <a:extLst/>
          </a:lstStyle>
          <a:p>
            <a:endParaRPr lang="fa-IR"/>
          </a:p>
        </p:txBody>
      </p:sp>
      <p:sp>
        <p:nvSpPr>
          <p:cNvPr id="6" name="Slide Number Placeholder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816DC3E8-027D-45BD-BFF7-948F93A10FED}" type="slidenum">
              <a:rPr lang="fa-IR" smtClean="0"/>
              <a:pPr/>
              <a:t>‹#›</a:t>
            </a:fld>
            <a:endParaRPr lang="fa-IR"/>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389122" name="AutoShape 2"/>
          <p:cNvSpPr>
            <a:spLocks noChangeArrowheads="1"/>
          </p:cNvSpPr>
          <p:nvPr/>
        </p:nvSpPr>
        <p:spPr bwMode="auto">
          <a:xfrm>
            <a:off x="304800" y="381000"/>
            <a:ext cx="8534400" cy="5943600"/>
          </a:xfrm>
          <a:prstGeom prst="roundRect">
            <a:avLst>
              <a:gd name="adj" fmla="val 16667"/>
            </a:avLst>
          </a:prstGeom>
          <a:noFill/>
          <a:ln w="28575">
            <a:solidFill>
              <a:schemeClr val="accent2"/>
            </a:solidFill>
            <a:round/>
            <a:headEnd/>
            <a:tailEnd/>
          </a:ln>
          <a:effectLst/>
        </p:spPr>
        <p:txBody>
          <a:bodyPr wrap="none" anchor="ctr"/>
          <a:lstStyle/>
          <a:p>
            <a:endParaRPr lang="en-US"/>
          </a:p>
        </p:txBody>
      </p:sp>
      <p:sp>
        <p:nvSpPr>
          <p:cNvPr id="389123" name="AutoShape 3"/>
          <p:cNvSpPr>
            <a:spLocks noChangeArrowheads="1"/>
          </p:cNvSpPr>
          <p:nvPr/>
        </p:nvSpPr>
        <p:spPr bwMode="auto">
          <a:xfrm>
            <a:off x="381000" y="457200"/>
            <a:ext cx="8382000" cy="5791200"/>
          </a:xfrm>
          <a:prstGeom prst="roundRect">
            <a:avLst>
              <a:gd name="adj" fmla="val 16667"/>
            </a:avLst>
          </a:prstGeom>
          <a:noFill/>
          <a:ln w="9525">
            <a:solidFill>
              <a:schemeClr val="accent1"/>
            </a:solidFill>
            <a:round/>
            <a:headEnd/>
            <a:tailEnd/>
          </a:ln>
          <a:effectLst/>
        </p:spPr>
        <p:txBody>
          <a:bodyPr wrap="none" anchor="ctr"/>
          <a:lstStyle/>
          <a:p>
            <a:endParaRPr lang="en-US"/>
          </a:p>
        </p:txBody>
      </p:sp>
      <p:sp>
        <p:nvSpPr>
          <p:cNvPr id="389124" name="Line 4"/>
          <p:cNvSpPr>
            <a:spLocks noChangeShapeType="1"/>
          </p:cNvSpPr>
          <p:nvPr/>
        </p:nvSpPr>
        <p:spPr bwMode="auto">
          <a:xfrm>
            <a:off x="1447800" y="2514600"/>
            <a:ext cx="6934200" cy="0"/>
          </a:xfrm>
          <a:prstGeom prst="line">
            <a:avLst/>
          </a:prstGeom>
          <a:noFill/>
          <a:ln w="12700">
            <a:solidFill>
              <a:schemeClr val="hlink"/>
            </a:solidFill>
            <a:round/>
            <a:headEnd/>
            <a:tailEnd/>
          </a:ln>
          <a:effectLst/>
        </p:spPr>
        <p:txBody>
          <a:bodyPr/>
          <a:lstStyle/>
          <a:p>
            <a:endParaRPr lang="en-US"/>
          </a:p>
        </p:txBody>
      </p:sp>
      <p:sp>
        <p:nvSpPr>
          <p:cNvPr id="389125" name="AutoShape 5"/>
          <p:cNvSpPr>
            <a:spLocks noChangeArrowheads="1"/>
          </p:cNvSpPr>
          <p:nvPr/>
        </p:nvSpPr>
        <p:spPr bwMode="auto">
          <a:xfrm>
            <a:off x="-2667000" y="1981200"/>
            <a:ext cx="3657600" cy="3657600"/>
          </a:xfrm>
          <a:custGeom>
            <a:avLst/>
            <a:gdLst>
              <a:gd name="G0" fmla="+- 14556 0 0"/>
              <a:gd name="G1" fmla="+- -31111 0 0"/>
              <a:gd name="G2" fmla="+- 32000 0 0"/>
              <a:gd name="T0" fmla="*/ 32000 32000  1"/>
              <a:gd name="T1" fmla="*/ G0 G0  1"/>
              <a:gd name="T2" fmla="+- 0 T0 T1"/>
              <a:gd name="T3" fmla="sqrt T2"/>
              <a:gd name="G3" fmla="*/ 32000 T3 32000"/>
              <a:gd name="T4" fmla="*/ 32000 32000  1"/>
              <a:gd name="T5" fmla="*/ G1 G1  1"/>
              <a:gd name="T6" fmla="+- 0 T4 T5"/>
              <a:gd name="T7" fmla="sqrt T6"/>
              <a:gd name="G4" fmla="*/ 32000 T7 32000"/>
              <a:gd name="T8" fmla="*/ 32000 32000  1"/>
              <a:gd name="T9" fmla="*/ G2 G2  1"/>
              <a:gd name="T10" fmla="+- 0 T8 T9"/>
              <a:gd name="T11" fmla="sqrt T10"/>
              <a:gd name="G5" fmla="*/ 32000 T11 32000"/>
              <a:gd name="G6" fmla="+- 0 0 G3"/>
              <a:gd name="G7" fmla="+- 0 0 G4"/>
              <a:gd name="G8" fmla="+- 0 0 G5"/>
              <a:gd name="G9" fmla="+- 0 G4 G0"/>
              <a:gd name="G10" fmla="?: G9 G4 G0"/>
              <a:gd name="G11" fmla="?: G9 G1 G6"/>
              <a:gd name="G12" fmla="+- 0 G5 G0"/>
              <a:gd name="G13" fmla="?: G12 G5 G0"/>
              <a:gd name="G14" fmla="?: G12 G2 G3"/>
              <a:gd name="G15" fmla="+- G11 0 1"/>
              <a:gd name="G16" fmla="+- G14 1 0"/>
              <a:gd name="G17" fmla="+- 0 G14 G3"/>
              <a:gd name="G18" fmla="?: G17 G8 G13"/>
              <a:gd name="G19" fmla="?: G17 G0 G13"/>
              <a:gd name="G20" fmla="?: G17 G3 G16"/>
              <a:gd name="G21" fmla="+- 0 G6 G11"/>
              <a:gd name="G22" fmla="?: G21 G7 G10"/>
              <a:gd name="G23" fmla="?: G21 G0 G10"/>
              <a:gd name="G24" fmla="?: G21 G6 G15"/>
              <a:gd name="G25" fmla="min G10 G13"/>
              <a:gd name="G26" fmla="max G8 G7"/>
              <a:gd name="G27" fmla="max G26 G0"/>
              <a:gd name="T12" fmla="+- 0 G27 -32000"/>
              <a:gd name="T13" fmla="*/ T12 w 64000"/>
              <a:gd name="T14" fmla="+- 0 G11 -32000"/>
              <a:gd name="T15" fmla="*/ G11 h 64000"/>
              <a:gd name="T16" fmla="+- 0 G25 -32000"/>
              <a:gd name="T17" fmla="*/ T16 w 64000"/>
              <a:gd name="T18" fmla="+- 0 G14 -32000"/>
              <a:gd name="T19" fmla="*/ G14 h 64000"/>
            </a:gdLst>
            <a:ahLst/>
            <a:cxnLst>
              <a:cxn ang="0">
                <a:pos x="46556" y="3502"/>
              </a:cxn>
              <a:cxn ang="0">
                <a:pos x="64000" y="32000"/>
              </a:cxn>
              <a:cxn ang="0">
                <a:pos x="46556" y="60497"/>
              </a:cxn>
              <a:cxn ang="0">
                <a:pos x="46556" y="60497"/>
              </a:cxn>
              <a:cxn ang="0">
                <a:pos x="46555" y="60497"/>
              </a:cxn>
              <a:cxn ang="0">
                <a:pos x="46556" y="60498"/>
              </a:cxn>
              <a:cxn ang="0">
                <a:pos x="46556" y="3502"/>
              </a:cxn>
              <a:cxn ang="0">
                <a:pos x="46555" y="3502"/>
              </a:cxn>
              <a:cxn ang="0">
                <a:pos x="46556" y="3502"/>
              </a:cxn>
            </a:cxnLst>
            <a:rect l="T13" t="T15" r="T17" b="T19"/>
            <a:pathLst>
              <a:path w="64000" h="64000">
                <a:moveTo>
                  <a:pt x="46556" y="3502"/>
                </a:moveTo>
                <a:cubicBezTo>
                  <a:pt x="57262" y="8970"/>
                  <a:pt x="64000" y="19978"/>
                  <a:pt x="64000" y="32000"/>
                </a:cubicBezTo>
                <a:cubicBezTo>
                  <a:pt x="64000" y="44021"/>
                  <a:pt x="57262" y="55029"/>
                  <a:pt x="46556" y="60497"/>
                </a:cubicBezTo>
                <a:cubicBezTo>
                  <a:pt x="46556" y="60497"/>
                  <a:pt x="46556" y="60497"/>
                  <a:pt x="46555" y="60497"/>
                </a:cubicBezTo>
                <a:lnTo>
                  <a:pt x="46556" y="60498"/>
                </a:lnTo>
                <a:lnTo>
                  <a:pt x="46556" y="3502"/>
                </a:lnTo>
                <a:lnTo>
                  <a:pt x="46555" y="3502"/>
                </a:lnTo>
                <a:cubicBezTo>
                  <a:pt x="46556" y="3502"/>
                  <a:pt x="46556" y="3502"/>
                  <a:pt x="46556" y="3502"/>
                </a:cubicBezTo>
                <a:close/>
              </a:path>
            </a:pathLst>
          </a:custGeom>
          <a:solidFill>
            <a:schemeClr val="accent2">
              <a:alpha val="58000"/>
            </a:schemeClr>
          </a:solidFill>
          <a:ln w="9525">
            <a:noFill/>
            <a:miter lim="800000"/>
            <a:headEnd/>
            <a:tailEnd/>
          </a:ln>
        </p:spPr>
        <p:txBody>
          <a:bodyPr/>
          <a:lstStyle/>
          <a:p>
            <a:pPr eaLnBrk="1" hangingPunct="1"/>
            <a:endParaRPr lang="en-US" sz="2400">
              <a:latin typeface="Times New Roman" pitchFamily="18" charset="0"/>
            </a:endParaRPr>
          </a:p>
        </p:txBody>
      </p:sp>
      <p:sp>
        <p:nvSpPr>
          <p:cNvPr id="389126" name="AutoShape 6"/>
          <p:cNvSpPr>
            <a:spLocks noChangeArrowheads="1"/>
          </p:cNvSpPr>
          <p:nvPr/>
        </p:nvSpPr>
        <p:spPr bwMode="auto">
          <a:xfrm>
            <a:off x="-3352800" y="533400"/>
            <a:ext cx="4038600" cy="4038600"/>
          </a:xfrm>
          <a:custGeom>
            <a:avLst/>
            <a:gdLst>
              <a:gd name="G0" fmla="+- 21057 0 0"/>
              <a:gd name="G1" fmla="+- -28403 0 0"/>
              <a:gd name="G2" fmla="+- 32000 0 0"/>
              <a:gd name="T0" fmla="*/ 32000 32000  1"/>
              <a:gd name="T1" fmla="*/ G0 G0  1"/>
              <a:gd name="T2" fmla="+- 0 T0 T1"/>
              <a:gd name="T3" fmla="sqrt T2"/>
              <a:gd name="G3" fmla="*/ 32000 T3 32000"/>
              <a:gd name="T4" fmla="*/ 32000 32000  1"/>
              <a:gd name="T5" fmla="*/ G1 G1  1"/>
              <a:gd name="T6" fmla="+- 0 T4 T5"/>
              <a:gd name="T7" fmla="sqrt T6"/>
              <a:gd name="G4" fmla="*/ 32000 T7 32000"/>
              <a:gd name="T8" fmla="*/ 32000 32000  1"/>
              <a:gd name="T9" fmla="*/ G2 G2  1"/>
              <a:gd name="T10" fmla="+- 0 T8 T9"/>
              <a:gd name="T11" fmla="sqrt T10"/>
              <a:gd name="G5" fmla="*/ 32000 T11 32000"/>
              <a:gd name="G6" fmla="+- 0 0 G3"/>
              <a:gd name="G7" fmla="+- 0 0 G4"/>
              <a:gd name="G8" fmla="+- 0 0 G5"/>
              <a:gd name="G9" fmla="+- 0 G4 G0"/>
              <a:gd name="G10" fmla="?: G9 G4 G0"/>
              <a:gd name="G11" fmla="?: G9 G1 G6"/>
              <a:gd name="G12" fmla="+- 0 G5 G0"/>
              <a:gd name="G13" fmla="?: G12 G5 G0"/>
              <a:gd name="G14" fmla="?: G12 G2 G3"/>
              <a:gd name="G15" fmla="+- G11 0 1"/>
              <a:gd name="G16" fmla="+- G14 1 0"/>
              <a:gd name="G17" fmla="+- 0 G14 G3"/>
              <a:gd name="G18" fmla="?: G17 G8 G13"/>
              <a:gd name="G19" fmla="?: G17 G0 G13"/>
              <a:gd name="G20" fmla="?: G17 G3 G16"/>
              <a:gd name="G21" fmla="+- 0 G6 G11"/>
              <a:gd name="G22" fmla="?: G21 G7 G10"/>
              <a:gd name="G23" fmla="?: G21 G0 G10"/>
              <a:gd name="G24" fmla="?: G21 G6 G15"/>
              <a:gd name="G25" fmla="min G10 G13"/>
              <a:gd name="G26" fmla="max G8 G7"/>
              <a:gd name="G27" fmla="max G26 G0"/>
              <a:gd name="T12" fmla="+- 0 G27 -32000"/>
              <a:gd name="T13" fmla="*/ T12 w 64000"/>
              <a:gd name="T14" fmla="+- 0 G11 -32000"/>
              <a:gd name="T15" fmla="*/ G11 h 64000"/>
              <a:gd name="T16" fmla="+- 0 G25 -32000"/>
              <a:gd name="T17" fmla="*/ T16 w 64000"/>
              <a:gd name="T18" fmla="+- 0 G14 -32000"/>
              <a:gd name="T19" fmla="*/ G14 h 64000"/>
            </a:gdLst>
            <a:ahLst/>
            <a:cxnLst>
              <a:cxn ang="0">
                <a:pos x="53057" y="7904"/>
              </a:cxn>
              <a:cxn ang="0">
                <a:pos x="64000" y="32000"/>
              </a:cxn>
              <a:cxn ang="0">
                <a:pos x="53057" y="56095"/>
              </a:cxn>
              <a:cxn ang="0">
                <a:pos x="53057" y="56095"/>
              </a:cxn>
              <a:cxn ang="0">
                <a:pos x="53056" y="56095"/>
              </a:cxn>
              <a:cxn ang="0">
                <a:pos x="53057" y="56096"/>
              </a:cxn>
              <a:cxn ang="0">
                <a:pos x="53057" y="7904"/>
              </a:cxn>
              <a:cxn ang="0">
                <a:pos x="53056" y="7904"/>
              </a:cxn>
              <a:cxn ang="0">
                <a:pos x="53057" y="7904"/>
              </a:cxn>
            </a:cxnLst>
            <a:rect l="T13" t="T15" r="T17" b="T19"/>
            <a:pathLst>
              <a:path w="64000" h="64000">
                <a:moveTo>
                  <a:pt x="53057" y="7904"/>
                </a:moveTo>
                <a:cubicBezTo>
                  <a:pt x="60010" y="13981"/>
                  <a:pt x="64000" y="22765"/>
                  <a:pt x="64000" y="32000"/>
                </a:cubicBezTo>
                <a:cubicBezTo>
                  <a:pt x="64000" y="41234"/>
                  <a:pt x="60010" y="50018"/>
                  <a:pt x="53057" y="56095"/>
                </a:cubicBezTo>
                <a:cubicBezTo>
                  <a:pt x="53057" y="56095"/>
                  <a:pt x="53057" y="56095"/>
                  <a:pt x="53056" y="56095"/>
                </a:cubicBezTo>
                <a:lnTo>
                  <a:pt x="53057" y="56096"/>
                </a:lnTo>
                <a:lnTo>
                  <a:pt x="53057" y="7904"/>
                </a:lnTo>
                <a:lnTo>
                  <a:pt x="53056" y="7904"/>
                </a:lnTo>
                <a:cubicBezTo>
                  <a:pt x="53057" y="7904"/>
                  <a:pt x="53057" y="7904"/>
                  <a:pt x="53057" y="7904"/>
                </a:cubicBezTo>
                <a:close/>
              </a:path>
            </a:pathLst>
          </a:custGeom>
          <a:solidFill>
            <a:schemeClr val="hlink">
              <a:alpha val="60001"/>
            </a:schemeClr>
          </a:solidFill>
          <a:ln w="9525">
            <a:noFill/>
            <a:miter lim="800000"/>
            <a:headEnd/>
            <a:tailEnd/>
          </a:ln>
        </p:spPr>
        <p:txBody>
          <a:bodyPr/>
          <a:lstStyle/>
          <a:p>
            <a:pPr eaLnBrk="1" hangingPunct="1"/>
            <a:endParaRPr lang="en-US"/>
          </a:p>
        </p:txBody>
      </p:sp>
      <p:sp>
        <p:nvSpPr>
          <p:cNvPr id="389127" name="Rectangle 7"/>
          <p:cNvSpPr>
            <a:spLocks noGrp="1" noChangeArrowheads="1"/>
          </p:cNvSpPr>
          <p:nvPr>
            <p:ph type="ctrTitle"/>
          </p:nvPr>
        </p:nvSpPr>
        <p:spPr>
          <a:xfrm>
            <a:off x="1443038" y="985838"/>
            <a:ext cx="7015162" cy="1444625"/>
          </a:xfrm>
        </p:spPr>
        <p:txBody>
          <a:bodyPr/>
          <a:lstStyle>
            <a:lvl1pPr>
              <a:defRPr/>
            </a:lvl1pPr>
          </a:lstStyle>
          <a:p>
            <a:r>
              <a:rPr lang="en-US" smtClean="0"/>
              <a:t>Click to edit Master title style</a:t>
            </a:r>
            <a:endParaRPr lang="en-US"/>
          </a:p>
        </p:txBody>
      </p:sp>
      <p:sp>
        <p:nvSpPr>
          <p:cNvPr id="389128" name="Rectangle 8"/>
          <p:cNvSpPr>
            <a:spLocks noGrp="1" noChangeArrowheads="1"/>
          </p:cNvSpPr>
          <p:nvPr>
            <p:ph type="subTitle" idx="1"/>
          </p:nvPr>
        </p:nvSpPr>
        <p:spPr>
          <a:xfrm>
            <a:off x="1443038" y="3048000"/>
            <a:ext cx="7015162" cy="1752600"/>
          </a:xfrm>
        </p:spPr>
        <p:txBody>
          <a:bodyPr/>
          <a:lstStyle>
            <a:lvl1pPr marL="0" indent="0">
              <a:buFont typeface="Wingdings" pitchFamily="2" charset="2"/>
              <a:buNone/>
              <a:defRPr/>
            </a:lvl1pPr>
          </a:lstStyle>
          <a:p>
            <a:r>
              <a:rPr lang="en-US" smtClean="0"/>
              <a:t>Click to edit Master subtitle style</a:t>
            </a:r>
            <a:endParaRPr lang="en-US"/>
          </a:p>
        </p:txBody>
      </p:sp>
      <p:sp>
        <p:nvSpPr>
          <p:cNvPr id="389129" name="Rectangle 9"/>
          <p:cNvSpPr>
            <a:spLocks noGrp="1" noChangeArrowheads="1"/>
          </p:cNvSpPr>
          <p:nvPr>
            <p:ph type="dt" sz="half" idx="2"/>
          </p:nvPr>
        </p:nvSpPr>
        <p:spPr/>
        <p:txBody>
          <a:bodyPr/>
          <a:lstStyle>
            <a:lvl1pPr>
              <a:defRPr/>
            </a:lvl1pPr>
          </a:lstStyle>
          <a:p>
            <a:endParaRPr lang="fa-IR"/>
          </a:p>
        </p:txBody>
      </p:sp>
      <p:sp>
        <p:nvSpPr>
          <p:cNvPr id="389130" name="Rectangle 10"/>
          <p:cNvSpPr>
            <a:spLocks noGrp="1" noChangeArrowheads="1"/>
          </p:cNvSpPr>
          <p:nvPr>
            <p:ph type="ftr" sz="quarter" idx="3"/>
          </p:nvPr>
        </p:nvSpPr>
        <p:spPr/>
        <p:txBody>
          <a:bodyPr/>
          <a:lstStyle>
            <a:lvl1pPr>
              <a:defRPr/>
            </a:lvl1pPr>
          </a:lstStyle>
          <a:p>
            <a:endParaRPr lang="fa-IR"/>
          </a:p>
        </p:txBody>
      </p:sp>
      <p:sp>
        <p:nvSpPr>
          <p:cNvPr id="389131" name="Rectangle 11"/>
          <p:cNvSpPr>
            <a:spLocks noGrp="1" noChangeArrowheads="1"/>
          </p:cNvSpPr>
          <p:nvPr>
            <p:ph type="sldNum" sz="quarter" idx="4"/>
          </p:nvPr>
        </p:nvSpPr>
        <p:spPr/>
        <p:txBody>
          <a:bodyPr/>
          <a:lstStyle>
            <a:lvl1pPr>
              <a:defRPr/>
            </a:lvl1pPr>
          </a:lstStyle>
          <a:p>
            <a:fld id="{816DC3E8-027D-45BD-BFF7-948F93A10FED}" type="slidenum">
              <a:rPr lang="fa-IR" smtClean="0"/>
              <a:pPr/>
              <a:t>‹#›</a:t>
            </a:fld>
            <a:endParaRPr lang="fa-IR"/>
          </a:p>
        </p:txBody>
      </p:sp>
      <p:sp>
        <p:nvSpPr>
          <p:cNvPr id="389132" name="AutoShape 12"/>
          <p:cNvSpPr>
            <a:spLocks noChangeArrowheads="1"/>
          </p:cNvSpPr>
          <p:nvPr/>
        </p:nvSpPr>
        <p:spPr bwMode="auto">
          <a:xfrm>
            <a:off x="304800" y="381000"/>
            <a:ext cx="8534400" cy="5943600"/>
          </a:xfrm>
          <a:prstGeom prst="roundRect">
            <a:avLst>
              <a:gd name="adj" fmla="val 16667"/>
            </a:avLst>
          </a:prstGeom>
          <a:noFill/>
          <a:ln w="28575">
            <a:solidFill>
              <a:schemeClr val="accent2"/>
            </a:solidFill>
            <a:round/>
            <a:headEnd/>
            <a:tailEnd/>
          </a:ln>
          <a:effectLst/>
        </p:spPr>
        <p:txBody>
          <a:bodyPr wrap="none" anchor="ctr"/>
          <a:lstStyle/>
          <a:p>
            <a:endParaRPr lang="en-US"/>
          </a:p>
        </p:txBody>
      </p:sp>
      <p:sp>
        <p:nvSpPr>
          <p:cNvPr id="389133" name="AutoShape 13"/>
          <p:cNvSpPr>
            <a:spLocks noChangeArrowheads="1"/>
          </p:cNvSpPr>
          <p:nvPr/>
        </p:nvSpPr>
        <p:spPr bwMode="auto">
          <a:xfrm>
            <a:off x="381000" y="457200"/>
            <a:ext cx="8382000" cy="5791200"/>
          </a:xfrm>
          <a:prstGeom prst="roundRect">
            <a:avLst>
              <a:gd name="adj" fmla="val 16667"/>
            </a:avLst>
          </a:prstGeom>
          <a:noFill/>
          <a:ln w="9525">
            <a:solidFill>
              <a:schemeClr val="accent1"/>
            </a:solidFill>
            <a:round/>
            <a:headEnd/>
            <a:tailEnd/>
          </a:ln>
          <a:effectLst/>
        </p:spPr>
        <p:txBody>
          <a:bodyPr wrap="none" anchor="ctr"/>
          <a:lstStyle/>
          <a:p>
            <a:endParaRPr lang="en-US"/>
          </a:p>
        </p:txBody>
      </p:sp>
      <p:sp>
        <p:nvSpPr>
          <p:cNvPr id="389134" name="Line 14"/>
          <p:cNvSpPr>
            <a:spLocks noChangeShapeType="1"/>
          </p:cNvSpPr>
          <p:nvPr/>
        </p:nvSpPr>
        <p:spPr bwMode="auto">
          <a:xfrm>
            <a:off x="1447800" y="2514600"/>
            <a:ext cx="6934200" cy="0"/>
          </a:xfrm>
          <a:prstGeom prst="line">
            <a:avLst/>
          </a:prstGeom>
          <a:noFill/>
          <a:ln w="12700">
            <a:solidFill>
              <a:schemeClr val="hlink"/>
            </a:solidFill>
            <a:round/>
            <a:headEnd/>
            <a:tailEnd/>
          </a:ln>
          <a:effectLst/>
        </p:spPr>
        <p:txBody>
          <a:bodyPr/>
          <a:lstStyle/>
          <a:p>
            <a:endParaRPr lang="en-US"/>
          </a:p>
        </p:txBody>
      </p:sp>
      <p:sp>
        <p:nvSpPr>
          <p:cNvPr id="389135" name="AutoShape 15"/>
          <p:cNvSpPr>
            <a:spLocks noChangeArrowheads="1"/>
          </p:cNvSpPr>
          <p:nvPr/>
        </p:nvSpPr>
        <p:spPr bwMode="auto">
          <a:xfrm>
            <a:off x="-2667000" y="1981200"/>
            <a:ext cx="3657600" cy="3657600"/>
          </a:xfrm>
          <a:custGeom>
            <a:avLst/>
            <a:gdLst>
              <a:gd name="G0" fmla="+- 14556 0 0"/>
              <a:gd name="G1" fmla="+- -31111 0 0"/>
              <a:gd name="G2" fmla="+- 32000 0 0"/>
              <a:gd name="T0" fmla="*/ 32000 32000  1"/>
              <a:gd name="T1" fmla="*/ G0 G0  1"/>
              <a:gd name="T2" fmla="+- 0 T0 T1"/>
              <a:gd name="T3" fmla="sqrt T2"/>
              <a:gd name="G3" fmla="*/ 32000 T3 32000"/>
              <a:gd name="T4" fmla="*/ 32000 32000  1"/>
              <a:gd name="T5" fmla="*/ G1 G1  1"/>
              <a:gd name="T6" fmla="+- 0 T4 T5"/>
              <a:gd name="T7" fmla="sqrt T6"/>
              <a:gd name="G4" fmla="*/ 32000 T7 32000"/>
              <a:gd name="T8" fmla="*/ 32000 32000  1"/>
              <a:gd name="T9" fmla="*/ G2 G2  1"/>
              <a:gd name="T10" fmla="+- 0 T8 T9"/>
              <a:gd name="T11" fmla="sqrt T10"/>
              <a:gd name="G5" fmla="*/ 32000 T11 32000"/>
              <a:gd name="G6" fmla="+- 0 0 G3"/>
              <a:gd name="G7" fmla="+- 0 0 G4"/>
              <a:gd name="G8" fmla="+- 0 0 G5"/>
              <a:gd name="G9" fmla="+- 0 G4 G0"/>
              <a:gd name="G10" fmla="?: G9 G4 G0"/>
              <a:gd name="G11" fmla="?: G9 G1 G6"/>
              <a:gd name="G12" fmla="+- 0 G5 G0"/>
              <a:gd name="G13" fmla="?: G12 G5 G0"/>
              <a:gd name="G14" fmla="?: G12 G2 G3"/>
              <a:gd name="G15" fmla="+- G11 0 1"/>
              <a:gd name="G16" fmla="+- G14 1 0"/>
              <a:gd name="G17" fmla="+- 0 G14 G3"/>
              <a:gd name="G18" fmla="?: G17 G8 G13"/>
              <a:gd name="G19" fmla="?: G17 G0 G13"/>
              <a:gd name="G20" fmla="?: G17 G3 G16"/>
              <a:gd name="G21" fmla="+- 0 G6 G11"/>
              <a:gd name="G22" fmla="?: G21 G7 G10"/>
              <a:gd name="G23" fmla="?: G21 G0 G10"/>
              <a:gd name="G24" fmla="?: G21 G6 G15"/>
              <a:gd name="G25" fmla="min G10 G13"/>
              <a:gd name="G26" fmla="max G8 G7"/>
              <a:gd name="G27" fmla="max G26 G0"/>
              <a:gd name="T12" fmla="+- 0 G27 -32000"/>
              <a:gd name="T13" fmla="*/ T12 w 64000"/>
              <a:gd name="T14" fmla="+- 0 G11 -32000"/>
              <a:gd name="T15" fmla="*/ G11 h 64000"/>
              <a:gd name="T16" fmla="+- 0 G25 -32000"/>
              <a:gd name="T17" fmla="*/ T16 w 64000"/>
              <a:gd name="T18" fmla="+- 0 G14 -32000"/>
              <a:gd name="T19" fmla="*/ G14 h 64000"/>
            </a:gdLst>
            <a:ahLst/>
            <a:cxnLst>
              <a:cxn ang="0">
                <a:pos x="46556" y="3502"/>
              </a:cxn>
              <a:cxn ang="0">
                <a:pos x="64000" y="32000"/>
              </a:cxn>
              <a:cxn ang="0">
                <a:pos x="46556" y="60497"/>
              </a:cxn>
              <a:cxn ang="0">
                <a:pos x="46556" y="60497"/>
              </a:cxn>
              <a:cxn ang="0">
                <a:pos x="46555" y="60497"/>
              </a:cxn>
              <a:cxn ang="0">
                <a:pos x="46556" y="60498"/>
              </a:cxn>
              <a:cxn ang="0">
                <a:pos x="46556" y="3502"/>
              </a:cxn>
              <a:cxn ang="0">
                <a:pos x="46555" y="3502"/>
              </a:cxn>
              <a:cxn ang="0">
                <a:pos x="46556" y="3502"/>
              </a:cxn>
            </a:cxnLst>
            <a:rect l="T13" t="T15" r="T17" b="T19"/>
            <a:pathLst>
              <a:path w="64000" h="64000">
                <a:moveTo>
                  <a:pt x="46556" y="3502"/>
                </a:moveTo>
                <a:cubicBezTo>
                  <a:pt x="57262" y="8970"/>
                  <a:pt x="64000" y="19978"/>
                  <a:pt x="64000" y="32000"/>
                </a:cubicBezTo>
                <a:cubicBezTo>
                  <a:pt x="64000" y="44021"/>
                  <a:pt x="57262" y="55029"/>
                  <a:pt x="46556" y="60497"/>
                </a:cubicBezTo>
                <a:cubicBezTo>
                  <a:pt x="46556" y="60497"/>
                  <a:pt x="46556" y="60497"/>
                  <a:pt x="46555" y="60497"/>
                </a:cubicBezTo>
                <a:lnTo>
                  <a:pt x="46556" y="60498"/>
                </a:lnTo>
                <a:lnTo>
                  <a:pt x="46556" y="3502"/>
                </a:lnTo>
                <a:lnTo>
                  <a:pt x="46555" y="3502"/>
                </a:lnTo>
                <a:cubicBezTo>
                  <a:pt x="46556" y="3502"/>
                  <a:pt x="46556" y="3502"/>
                  <a:pt x="46556" y="3502"/>
                </a:cubicBezTo>
                <a:close/>
              </a:path>
            </a:pathLst>
          </a:custGeom>
          <a:solidFill>
            <a:schemeClr val="accent2">
              <a:alpha val="58000"/>
            </a:schemeClr>
          </a:solidFill>
          <a:ln w="9525">
            <a:noFill/>
            <a:miter lim="800000"/>
            <a:headEnd/>
            <a:tailEnd/>
          </a:ln>
        </p:spPr>
        <p:txBody>
          <a:bodyPr/>
          <a:lstStyle/>
          <a:p>
            <a:pPr eaLnBrk="1" hangingPunct="1"/>
            <a:endParaRPr lang="en-US" sz="2400">
              <a:latin typeface="Times New Roman" pitchFamily="18" charset="0"/>
            </a:endParaRPr>
          </a:p>
        </p:txBody>
      </p:sp>
      <p:sp>
        <p:nvSpPr>
          <p:cNvPr id="389136" name="AutoShape 16"/>
          <p:cNvSpPr>
            <a:spLocks noChangeArrowheads="1"/>
          </p:cNvSpPr>
          <p:nvPr/>
        </p:nvSpPr>
        <p:spPr bwMode="auto">
          <a:xfrm>
            <a:off x="-3352800" y="533400"/>
            <a:ext cx="4038600" cy="4038600"/>
          </a:xfrm>
          <a:custGeom>
            <a:avLst/>
            <a:gdLst>
              <a:gd name="G0" fmla="+- 21057 0 0"/>
              <a:gd name="G1" fmla="+- -28403 0 0"/>
              <a:gd name="G2" fmla="+- 32000 0 0"/>
              <a:gd name="T0" fmla="*/ 32000 32000  1"/>
              <a:gd name="T1" fmla="*/ G0 G0  1"/>
              <a:gd name="T2" fmla="+- 0 T0 T1"/>
              <a:gd name="T3" fmla="sqrt T2"/>
              <a:gd name="G3" fmla="*/ 32000 T3 32000"/>
              <a:gd name="T4" fmla="*/ 32000 32000  1"/>
              <a:gd name="T5" fmla="*/ G1 G1  1"/>
              <a:gd name="T6" fmla="+- 0 T4 T5"/>
              <a:gd name="T7" fmla="sqrt T6"/>
              <a:gd name="G4" fmla="*/ 32000 T7 32000"/>
              <a:gd name="T8" fmla="*/ 32000 32000  1"/>
              <a:gd name="T9" fmla="*/ G2 G2  1"/>
              <a:gd name="T10" fmla="+- 0 T8 T9"/>
              <a:gd name="T11" fmla="sqrt T10"/>
              <a:gd name="G5" fmla="*/ 32000 T11 32000"/>
              <a:gd name="G6" fmla="+- 0 0 G3"/>
              <a:gd name="G7" fmla="+- 0 0 G4"/>
              <a:gd name="G8" fmla="+- 0 0 G5"/>
              <a:gd name="G9" fmla="+- 0 G4 G0"/>
              <a:gd name="G10" fmla="?: G9 G4 G0"/>
              <a:gd name="G11" fmla="?: G9 G1 G6"/>
              <a:gd name="G12" fmla="+- 0 G5 G0"/>
              <a:gd name="G13" fmla="?: G12 G5 G0"/>
              <a:gd name="G14" fmla="?: G12 G2 G3"/>
              <a:gd name="G15" fmla="+- G11 0 1"/>
              <a:gd name="G16" fmla="+- G14 1 0"/>
              <a:gd name="G17" fmla="+- 0 G14 G3"/>
              <a:gd name="G18" fmla="?: G17 G8 G13"/>
              <a:gd name="G19" fmla="?: G17 G0 G13"/>
              <a:gd name="G20" fmla="?: G17 G3 G16"/>
              <a:gd name="G21" fmla="+- 0 G6 G11"/>
              <a:gd name="G22" fmla="?: G21 G7 G10"/>
              <a:gd name="G23" fmla="?: G21 G0 G10"/>
              <a:gd name="G24" fmla="?: G21 G6 G15"/>
              <a:gd name="G25" fmla="min G10 G13"/>
              <a:gd name="G26" fmla="max G8 G7"/>
              <a:gd name="G27" fmla="max G26 G0"/>
              <a:gd name="T12" fmla="+- 0 G27 -32000"/>
              <a:gd name="T13" fmla="*/ T12 w 64000"/>
              <a:gd name="T14" fmla="+- 0 G11 -32000"/>
              <a:gd name="T15" fmla="*/ G11 h 64000"/>
              <a:gd name="T16" fmla="+- 0 G25 -32000"/>
              <a:gd name="T17" fmla="*/ T16 w 64000"/>
              <a:gd name="T18" fmla="+- 0 G14 -32000"/>
              <a:gd name="T19" fmla="*/ G14 h 64000"/>
            </a:gdLst>
            <a:ahLst/>
            <a:cxnLst>
              <a:cxn ang="0">
                <a:pos x="53057" y="7904"/>
              </a:cxn>
              <a:cxn ang="0">
                <a:pos x="64000" y="32000"/>
              </a:cxn>
              <a:cxn ang="0">
                <a:pos x="53057" y="56095"/>
              </a:cxn>
              <a:cxn ang="0">
                <a:pos x="53057" y="56095"/>
              </a:cxn>
              <a:cxn ang="0">
                <a:pos x="53056" y="56095"/>
              </a:cxn>
              <a:cxn ang="0">
                <a:pos x="53057" y="56096"/>
              </a:cxn>
              <a:cxn ang="0">
                <a:pos x="53057" y="7904"/>
              </a:cxn>
              <a:cxn ang="0">
                <a:pos x="53056" y="7904"/>
              </a:cxn>
              <a:cxn ang="0">
                <a:pos x="53057" y="7904"/>
              </a:cxn>
            </a:cxnLst>
            <a:rect l="T13" t="T15" r="T17" b="T19"/>
            <a:pathLst>
              <a:path w="64000" h="64000">
                <a:moveTo>
                  <a:pt x="53057" y="7904"/>
                </a:moveTo>
                <a:cubicBezTo>
                  <a:pt x="60010" y="13981"/>
                  <a:pt x="64000" y="22765"/>
                  <a:pt x="64000" y="32000"/>
                </a:cubicBezTo>
                <a:cubicBezTo>
                  <a:pt x="64000" y="41234"/>
                  <a:pt x="60010" y="50018"/>
                  <a:pt x="53057" y="56095"/>
                </a:cubicBezTo>
                <a:cubicBezTo>
                  <a:pt x="53057" y="56095"/>
                  <a:pt x="53057" y="56095"/>
                  <a:pt x="53056" y="56095"/>
                </a:cubicBezTo>
                <a:lnTo>
                  <a:pt x="53057" y="56096"/>
                </a:lnTo>
                <a:lnTo>
                  <a:pt x="53057" y="7904"/>
                </a:lnTo>
                <a:lnTo>
                  <a:pt x="53056" y="7904"/>
                </a:lnTo>
                <a:cubicBezTo>
                  <a:pt x="53057" y="7904"/>
                  <a:pt x="53057" y="7904"/>
                  <a:pt x="53057" y="7904"/>
                </a:cubicBezTo>
                <a:close/>
              </a:path>
            </a:pathLst>
          </a:custGeom>
          <a:solidFill>
            <a:schemeClr val="hlink">
              <a:alpha val="60001"/>
            </a:schemeClr>
          </a:solidFill>
          <a:ln w="9525">
            <a:noFill/>
            <a:miter lim="800000"/>
            <a:headEnd/>
            <a:tailEnd/>
          </a:ln>
        </p:spPr>
        <p:txBody>
          <a:bodyPr/>
          <a:lstStyle/>
          <a:p>
            <a:pPr eaLnBrk="1" hangingPunct="1"/>
            <a:endParaRPr lang="en-US"/>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fa-IR"/>
          </a:p>
        </p:txBody>
      </p:sp>
      <p:sp>
        <p:nvSpPr>
          <p:cNvPr id="5" name="Footer Placeholder 4"/>
          <p:cNvSpPr>
            <a:spLocks noGrp="1"/>
          </p:cNvSpPr>
          <p:nvPr>
            <p:ph type="ftr" sz="quarter" idx="11"/>
          </p:nvPr>
        </p:nvSpPr>
        <p:spPr/>
        <p:txBody>
          <a:bodyPr/>
          <a:lstStyle>
            <a:lvl1pPr>
              <a:defRPr/>
            </a:lvl1pPr>
          </a:lstStyle>
          <a:p>
            <a:endParaRPr lang="fa-IR"/>
          </a:p>
        </p:txBody>
      </p:sp>
      <p:sp>
        <p:nvSpPr>
          <p:cNvPr id="6" name="Slide Number Placeholder 5"/>
          <p:cNvSpPr>
            <a:spLocks noGrp="1"/>
          </p:cNvSpPr>
          <p:nvPr>
            <p:ph type="sldNum" sz="quarter" idx="12"/>
          </p:nvPr>
        </p:nvSpPr>
        <p:spPr/>
        <p:txBody>
          <a:bodyPr/>
          <a:lstStyle>
            <a:lvl1pPr>
              <a:defRPr/>
            </a:lvl1pPr>
          </a:lstStyle>
          <a:p>
            <a:fld id="{816DC3E8-027D-45BD-BFF7-948F93A10FED}" type="slidenum">
              <a:rPr lang="fa-IR" smtClean="0"/>
              <a:pPr/>
              <a:t>‹#›</a:t>
            </a:fld>
            <a:endParaRPr lang="fa-IR"/>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fa-IR"/>
          </a:p>
        </p:txBody>
      </p:sp>
      <p:sp>
        <p:nvSpPr>
          <p:cNvPr id="5" name="Footer Placeholder 4"/>
          <p:cNvSpPr>
            <a:spLocks noGrp="1"/>
          </p:cNvSpPr>
          <p:nvPr>
            <p:ph type="ftr" sz="quarter" idx="11"/>
          </p:nvPr>
        </p:nvSpPr>
        <p:spPr/>
        <p:txBody>
          <a:bodyPr/>
          <a:lstStyle>
            <a:lvl1pPr>
              <a:defRPr/>
            </a:lvl1pPr>
          </a:lstStyle>
          <a:p>
            <a:endParaRPr lang="fa-IR"/>
          </a:p>
        </p:txBody>
      </p:sp>
      <p:sp>
        <p:nvSpPr>
          <p:cNvPr id="6" name="Slide Number Placeholder 5"/>
          <p:cNvSpPr>
            <a:spLocks noGrp="1"/>
          </p:cNvSpPr>
          <p:nvPr>
            <p:ph type="sldNum" sz="quarter" idx="12"/>
          </p:nvPr>
        </p:nvSpPr>
        <p:spPr/>
        <p:txBody>
          <a:bodyPr/>
          <a:lstStyle>
            <a:lvl1pPr>
              <a:defRPr/>
            </a:lvl1pPr>
          </a:lstStyle>
          <a:p>
            <a:fld id="{816DC3E8-027D-45BD-BFF7-948F93A10FED}" type="slidenum">
              <a:rPr lang="fa-IR" smtClean="0"/>
              <a:pPr/>
              <a:t>‹#›</a:t>
            </a:fld>
            <a:endParaRPr lang="fa-IR"/>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370013" y="1827213"/>
            <a:ext cx="3579812"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02225" y="1827213"/>
            <a:ext cx="35814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fa-IR"/>
          </a:p>
        </p:txBody>
      </p:sp>
      <p:sp>
        <p:nvSpPr>
          <p:cNvPr id="6" name="Footer Placeholder 5"/>
          <p:cNvSpPr>
            <a:spLocks noGrp="1"/>
          </p:cNvSpPr>
          <p:nvPr>
            <p:ph type="ftr" sz="quarter" idx="11"/>
          </p:nvPr>
        </p:nvSpPr>
        <p:spPr/>
        <p:txBody>
          <a:bodyPr/>
          <a:lstStyle>
            <a:lvl1pPr>
              <a:defRPr/>
            </a:lvl1pPr>
          </a:lstStyle>
          <a:p>
            <a:endParaRPr lang="fa-IR"/>
          </a:p>
        </p:txBody>
      </p:sp>
      <p:sp>
        <p:nvSpPr>
          <p:cNvPr id="7" name="Slide Number Placeholder 6"/>
          <p:cNvSpPr>
            <a:spLocks noGrp="1"/>
          </p:cNvSpPr>
          <p:nvPr>
            <p:ph type="sldNum" sz="quarter" idx="12"/>
          </p:nvPr>
        </p:nvSpPr>
        <p:spPr/>
        <p:txBody>
          <a:bodyPr/>
          <a:lstStyle>
            <a:lvl1pPr>
              <a:defRPr/>
            </a:lvl1pPr>
          </a:lstStyle>
          <a:p>
            <a:fld id="{816DC3E8-027D-45BD-BFF7-948F93A10FED}" type="slidenum">
              <a:rPr lang="fa-IR" smtClean="0"/>
              <a:pPr/>
              <a:t>‹#›</a:t>
            </a:fld>
            <a:endParaRPr lang="fa-IR"/>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fa-IR"/>
          </a:p>
        </p:txBody>
      </p:sp>
      <p:sp>
        <p:nvSpPr>
          <p:cNvPr id="8" name="Footer Placeholder 7"/>
          <p:cNvSpPr>
            <a:spLocks noGrp="1"/>
          </p:cNvSpPr>
          <p:nvPr>
            <p:ph type="ftr" sz="quarter" idx="11"/>
          </p:nvPr>
        </p:nvSpPr>
        <p:spPr/>
        <p:txBody>
          <a:bodyPr/>
          <a:lstStyle>
            <a:lvl1pPr>
              <a:defRPr/>
            </a:lvl1pPr>
          </a:lstStyle>
          <a:p>
            <a:endParaRPr lang="fa-IR"/>
          </a:p>
        </p:txBody>
      </p:sp>
      <p:sp>
        <p:nvSpPr>
          <p:cNvPr id="9" name="Slide Number Placeholder 8"/>
          <p:cNvSpPr>
            <a:spLocks noGrp="1"/>
          </p:cNvSpPr>
          <p:nvPr>
            <p:ph type="sldNum" sz="quarter" idx="12"/>
          </p:nvPr>
        </p:nvSpPr>
        <p:spPr/>
        <p:txBody>
          <a:bodyPr/>
          <a:lstStyle>
            <a:lvl1pPr>
              <a:defRPr/>
            </a:lvl1pPr>
          </a:lstStyle>
          <a:p>
            <a:fld id="{816DC3E8-027D-45BD-BFF7-948F93A10FED}" type="slidenum">
              <a:rPr lang="fa-IR" smtClean="0"/>
              <a:pPr/>
              <a:t>‹#›</a:t>
            </a:fld>
            <a:endParaRPr lang="fa-I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fa-IR"/>
          </a:p>
        </p:txBody>
      </p:sp>
      <p:sp>
        <p:nvSpPr>
          <p:cNvPr id="4" name="Footer Placeholder 3"/>
          <p:cNvSpPr>
            <a:spLocks noGrp="1"/>
          </p:cNvSpPr>
          <p:nvPr>
            <p:ph type="ftr" sz="quarter" idx="11"/>
          </p:nvPr>
        </p:nvSpPr>
        <p:spPr/>
        <p:txBody>
          <a:bodyPr/>
          <a:lstStyle>
            <a:lvl1pPr>
              <a:defRPr/>
            </a:lvl1pPr>
          </a:lstStyle>
          <a:p>
            <a:endParaRPr lang="fa-IR"/>
          </a:p>
        </p:txBody>
      </p:sp>
      <p:sp>
        <p:nvSpPr>
          <p:cNvPr id="5" name="Slide Number Placeholder 4"/>
          <p:cNvSpPr>
            <a:spLocks noGrp="1"/>
          </p:cNvSpPr>
          <p:nvPr>
            <p:ph type="sldNum" sz="quarter" idx="12"/>
          </p:nvPr>
        </p:nvSpPr>
        <p:spPr/>
        <p:txBody>
          <a:bodyPr/>
          <a:lstStyle>
            <a:lvl1pPr>
              <a:defRPr/>
            </a:lvl1pPr>
          </a:lstStyle>
          <a:p>
            <a:fld id="{816DC3E8-027D-45BD-BFF7-948F93A10FED}" type="slidenum">
              <a:rPr lang="fa-IR" smtClean="0"/>
              <a:pPr/>
              <a:t>‹#›</a:t>
            </a:fld>
            <a:endParaRPr lang="fa-IR"/>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fa-IR"/>
          </a:p>
        </p:txBody>
      </p:sp>
      <p:sp>
        <p:nvSpPr>
          <p:cNvPr id="3" name="Footer Placeholder 2"/>
          <p:cNvSpPr>
            <a:spLocks noGrp="1"/>
          </p:cNvSpPr>
          <p:nvPr>
            <p:ph type="ftr" sz="quarter" idx="11"/>
          </p:nvPr>
        </p:nvSpPr>
        <p:spPr/>
        <p:txBody>
          <a:bodyPr/>
          <a:lstStyle>
            <a:lvl1pPr>
              <a:defRPr/>
            </a:lvl1pPr>
          </a:lstStyle>
          <a:p>
            <a:endParaRPr lang="fa-IR"/>
          </a:p>
        </p:txBody>
      </p:sp>
      <p:sp>
        <p:nvSpPr>
          <p:cNvPr id="4" name="Slide Number Placeholder 3"/>
          <p:cNvSpPr>
            <a:spLocks noGrp="1"/>
          </p:cNvSpPr>
          <p:nvPr>
            <p:ph type="sldNum" sz="quarter" idx="12"/>
          </p:nvPr>
        </p:nvSpPr>
        <p:spPr/>
        <p:txBody>
          <a:bodyPr/>
          <a:lstStyle>
            <a:lvl1pPr>
              <a:defRPr/>
            </a:lvl1pPr>
          </a:lstStyle>
          <a:p>
            <a:fld id="{816DC3E8-027D-45BD-BFF7-948F93A10FED}" type="slidenum">
              <a:rPr lang="fa-IR" smtClean="0"/>
              <a:pPr/>
              <a:t>‹#›</a:t>
            </a:fld>
            <a:endParaRPr lang="fa-IR"/>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fa-IR"/>
          </a:p>
        </p:txBody>
      </p:sp>
      <p:sp>
        <p:nvSpPr>
          <p:cNvPr id="6" name="Footer Placeholder 5"/>
          <p:cNvSpPr>
            <a:spLocks noGrp="1"/>
          </p:cNvSpPr>
          <p:nvPr>
            <p:ph type="ftr" sz="quarter" idx="11"/>
          </p:nvPr>
        </p:nvSpPr>
        <p:spPr/>
        <p:txBody>
          <a:bodyPr/>
          <a:lstStyle>
            <a:lvl1pPr>
              <a:defRPr/>
            </a:lvl1pPr>
          </a:lstStyle>
          <a:p>
            <a:endParaRPr lang="fa-IR"/>
          </a:p>
        </p:txBody>
      </p:sp>
      <p:sp>
        <p:nvSpPr>
          <p:cNvPr id="7" name="Slide Number Placeholder 6"/>
          <p:cNvSpPr>
            <a:spLocks noGrp="1"/>
          </p:cNvSpPr>
          <p:nvPr>
            <p:ph type="sldNum" sz="quarter" idx="12"/>
          </p:nvPr>
        </p:nvSpPr>
        <p:spPr/>
        <p:txBody>
          <a:bodyPr/>
          <a:lstStyle>
            <a:lvl1pPr>
              <a:defRPr/>
            </a:lvl1pPr>
          </a:lstStyle>
          <a:p>
            <a:fld id="{816DC3E8-027D-45BD-BFF7-948F93A10FED}" type="slidenum">
              <a:rPr lang="fa-IR" smtClean="0"/>
              <a:pPr/>
              <a:t>‹#›</a:t>
            </a:fld>
            <a:endParaRPr lang="fa-IR"/>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fa-IR"/>
          </a:p>
        </p:txBody>
      </p:sp>
      <p:sp>
        <p:nvSpPr>
          <p:cNvPr id="6" name="Footer Placeholder 5"/>
          <p:cNvSpPr>
            <a:spLocks noGrp="1"/>
          </p:cNvSpPr>
          <p:nvPr>
            <p:ph type="ftr" sz="quarter" idx="11"/>
          </p:nvPr>
        </p:nvSpPr>
        <p:spPr/>
        <p:txBody>
          <a:bodyPr/>
          <a:lstStyle>
            <a:lvl1pPr>
              <a:defRPr/>
            </a:lvl1pPr>
          </a:lstStyle>
          <a:p>
            <a:endParaRPr lang="fa-IR"/>
          </a:p>
        </p:txBody>
      </p:sp>
      <p:sp>
        <p:nvSpPr>
          <p:cNvPr id="7" name="Slide Number Placeholder 6"/>
          <p:cNvSpPr>
            <a:spLocks noGrp="1"/>
          </p:cNvSpPr>
          <p:nvPr>
            <p:ph type="sldNum" sz="quarter" idx="12"/>
          </p:nvPr>
        </p:nvSpPr>
        <p:spPr/>
        <p:txBody>
          <a:bodyPr/>
          <a:lstStyle>
            <a:lvl1pPr>
              <a:defRPr/>
            </a:lvl1pPr>
          </a:lstStyle>
          <a:p>
            <a:fld id="{816DC3E8-027D-45BD-BFF7-948F93A10FED}" type="slidenum">
              <a:rPr lang="fa-IR" smtClean="0"/>
              <a:pPr/>
              <a:t>‹#›</a:t>
            </a:fld>
            <a:endParaRPr lang="fa-I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ounded Rectangle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en-US" smtClean="0"/>
              <a:t>Click to edit Master title style</a:t>
            </a:r>
            <a:endParaRPr kumimoji="0" lang="en-US"/>
          </a:p>
        </p:txBody>
      </p:sp>
      <p:sp>
        <p:nvSpPr>
          <p:cNvPr id="20" name="Subtitle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19" name="Date Placeholder 18"/>
          <p:cNvSpPr>
            <a:spLocks noGrp="1"/>
          </p:cNvSpPr>
          <p:nvPr>
            <p:ph type="dt" sz="half" idx="10"/>
          </p:nvPr>
        </p:nvSpPr>
        <p:spPr/>
        <p:txBody>
          <a:bodyPr/>
          <a:lstStyle>
            <a:extLst/>
          </a:lstStyle>
          <a:p>
            <a:endParaRPr lang="en-US"/>
          </a:p>
        </p:txBody>
      </p:sp>
      <p:sp>
        <p:nvSpPr>
          <p:cNvPr id="8" name="Footer Placeholder 7"/>
          <p:cNvSpPr>
            <a:spLocks noGrp="1"/>
          </p:cNvSpPr>
          <p:nvPr>
            <p:ph type="ftr" sz="quarter" idx="11"/>
          </p:nvPr>
        </p:nvSpPr>
        <p:spPr/>
        <p:txBody>
          <a:bodyPr/>
          <a:lstStyle>
            <a:extLst/>
          </a:lstStyle>
          <a:p>
            <a:endParaRPr lang="en-US"/>
          </a:p>
        </p:txBody>
      </p:sp>
      <p:sp>
        <p:nvSpPr>
          <p:cNvPr id="11" name="Slide Number Placeholder 10"/>
          <p:cNvSpPr>
            <a:spLocks noGrp="1"/>
          </p:cNvSpPr>
          <p:nvPr>
            <p:ph type="sldNum" sz="quarter" idx="12"/>
          </p:nvPr>
        </p:nvSpPr>
        <p:spPr/>
        <p:txBody>
          <a:bodyPr/>
          <a:lstStyle>
            <a:extLst/>
          </a:lstStyle>
          <a:p>
            <a:fld id="{0ECBD69C-31DC-4357-8742-A8DED39D19A3}" type="slidenum">
              <a:rPr lang="en-US" smtClean="0"/>
              <a:pPr/>
              <a:t>‹#›</a:t>
            </a:fld>
            <a:endParaRPr lang="en-US"/>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fa-IR"/>
          </a:p>
        </p:txBody>
      </p:sp>
      <p:sp>
        <p:nvSpPr>
          <p:cNvPr id="5" name="Footer Placeholder 4"/>
          <p:cNvSpPr>
            <a:spLocks noGrp="1"/>
          </p:cNvSpPr>
          <p:nvPr>
            <p:ph type="ftr" sz="quarter" idx="11"/>
          </p:nvPr>
        </p:nvSpPr>
        <p:spPr/>
        <p:txBody>
          <a:bodyPr/>
          <a:lstStyle>
            <a:lvl1pPr>
              <a:defRPr/>
            </a:lvl1pPr>
          </a:lstStyle>
          <a:p>
            <a:endParaRPr lang="fa-IR"/>
          </a:p>
        </p:txBody>
      </p:sp>
      <p:sp>
        <p:nvSpPr>
          <p:cNvPr id="6" name="Slide Number Placeholder 5"/>
          <p:cNvSpPr>
            <a:spLocks noGrp="1"/>
          </p:cNvSpPr>
          <p:nvPr>
            <p:ph type="sldNum" sz="quarter" idx="12"/>
          </p:nvPr>
        </p:nvSpPr>
        <p:spPr/>
        <p:txBody>
          <a:bodyPr/>
          <a:lstStyle>
            <a:lvl1pPr>
              <a:defRPr/>
            </a:lvl1pPr>
          </a:lstStyle>
          <a:p>
            <a:fld id="{816DC3E8-027D-45BD-BFF7-948F93A10FED}" type="slidenum">
              <a:rPr lang="fa-IR" smtClean="0"/>
              <a:pPr/>
              <a:t>‹#›</a:t>
            </a:fld>
            <a:endParaRPr lang="fa-IR"/>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6413" y="301625"/>
            <a:ext cx="1827212" cy="564038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370013" y="301625"/>
            <a:ext cx="5334000" cy="564038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fa-IR"/>
          </a:p>
        </p:txBody>
      </p:sp>
      <p:sp>
        <p:nvSpPr>
          <p:cNvPr id="5" name="Footer Placeholder 4"/>
          <p:cNvSpPr>
            <a:spLocks noGrp="1"/>
          </p:cNvSpPr>
          <p:nvPr>
            <p:ph type="ftr" sz="quarter" idx="11"/>
          </p:nvPr>
        </p:nvSpPr>
        <p:spPr/>
        <p:txBody>
          <a:bodyPr/>
          <a:lstStyle>
            <a:lvl1pPr>
              <a:defRPr/>
            </a:lvl1pPr>
          </a:lstStyle>
          <a:p>
            <a:endParaRPr lang="fa-IR"/>
          </a:p>
        </p:txBody>
      </p:sp>
      <p:sp>
        <p:nvSpPr>
          <p:cNvPr id="6" name="Slide Number Placeholder 5"/>
          <p:cNvSpPr>
            <a:spLocks noGrp="1"/>
          </p:cNvSpPr>
          <p:nvPr>
            <p:ph type="sldNum" sz="quarter" idx="12"/>
          </p:nvPr>
        </p:nvSpPr>
        <p:spPr/>
        <p:txBody>
          <a:bodyPr/>
          <a:lstStyle>
            <a:lvl1pPr>
              <a:defRPr/>
            </a:lvl1pPr>
          </a:lstStyle>
          <a:p>
            <a:fld id="{816DC3E8-027D-45BD-BFF7-948F93A10FED}" type="slidenum">
              <a:rPr lang="fa-IR" smtClean="0"/>
              <a:pPr/>
              <a:t>‹#›</a:t>
            </a:fld>
            <a:endParaRPr lang="fa-I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a:xfrm>
            <a:off x="502920" y="530352"/>
            <a:ext cx="8183880" cy="4187952"/>
          </a:xfrm>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0ECBD69C-31DC-4357-8742-A8DED39D19A3}" type="slidenum">
              <a:rPr lang="en-US" smtClean="0"/>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unded Rectangle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0ECBD69C-31DC-4357-8742-A8DED39D19A3}" type="slidenum">
              <a:rPr lang="en-US" smtClean="0"/>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0ECBD69C-31DC-4357-8742-A8DED39D19A3}" type="slidenum">
              <a:rPr lang="en-US" smtClean="0"/>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nchor="b"/>
          <a:lstStyle>
            <a:lvl1pPr>
              <a:defRPr b="1"/>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0ECBD69C-31DC-4357-8742-A8DED39D19A3}" type="slidenum">
              <a:rPr lang="en-US" smtClean="0"/>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0ECBD69C-31DC-4357-8742-A8DED39D19A3}" type="slidenum">
              <a:rPr lang="en-US" smtClean="0"/>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0ECBD69C-31DC-4357-8742-A8DED39D19A3}" type="slidenum">
              <a:rPr lang="en-US" smtClean="0"/>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0ECBD69C-31DC-4357-8742-A8DED39D19A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CBD69C-31DC-4357-8742-A8DED39D19A3}"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und Single Corner Rectangle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en-US" smtClean="0"/>
              <a:t>Click to edit Master title style</a:t>
            </a:r>
            <a:endParaRPr kumimoji="0" lang="en-US"/>
          </a:p>
        </p:txBody>
      </p:sp>
      <p:sp>
        <p:nvSpPr>
          <p:cNvPr id="4" name="Text Placeholder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0ECBD69C-31DC-4357-8742-A8DED39D19A3}" type="slidenum">
              <a:rPr lang="en-US" smtClean="0"/>
              <a:pPr/>
              <a:t>‹#›</a:t>
            </a:fld>
            <a:endParaRPr lang="en-US"/>
          </a:p>
        </p:txBody>
      </p:sp>
      <p:sp>
        <p:nvSpPr>
          <p:cNvPr id="3" name="Picture Placeholder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en-US" smtClean="0"/>
              <a:t>Click icon to add picture</a:t>
            </a:r>
            <a:endParaRPr kumimoji="0"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02920" y="530352"/>
            <a:ext cx="8183880" cy="4187952"/>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0ECBD69C-31DC-4357-8742-A8DED39D19A3}" type="slidenum">
              <a:rPr lang="en-US" smtClean="0"/>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3404"/>
            <a:ext cx="1981200" cy="5257799"/>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33400" y="533402"/>
            <a:ext cx="5943600" cy="525780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0ECBD69C-31DC-4357-8742-A8DED39D19A3}" type="slidenum">
              <a:rPr lang="en-US" smtClean="0"/>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0ECBD69C-31DC-4357-8742-A8DED39D19A3}" type="slidenum">
              <a:rPr lang="en-US" smtClean="0"/>
              <a:pPr/>
              <a:t>‹#›</a:t>
            </a:fld>
            <a:endParaRPr lang="en-US"/>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CBD69C-31DC-4357-8742-A8DED39D19A3}" type="slidenum">
              <a:rPr lang="en-US" smtClean="0"/>
              <a:pPr/>
              <a:t>‹#›</a:t>
            </a:fld>
            <a:endParaRPr lang="en-US"/>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a:xfrm>
            <a:off x="800100" y="6172200"/>
            <a:ext cx="4000500" cy="457200"/>
          </a:xfrm>
        </p:spPr>
        <p:txBody>
          <a:bodyPr/>
          <a:lstStyle/>
          <a:p>
            <a:endParaRPr lang="en-US"/>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0ECBD69C-31DC-4357-8742-A8DED39D19A3}"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ECBD69C-31DC-4357-8742-A8DED39D19A3}" type="slidenum">
              <a:rPr lang="en-US" smtClean="0"/>
              <a:pPr/>
              <a:t>‹#›</a:t>
            </a:fld>
            <a:endParaRPr lang="en-US"/>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ECBD69C-31DC-4357-8742-A8DED39D19A3}" type="slidenum">
              <a:rPr lang="en-US" smtClean="0"/>
              <a:pPr/>
              <a:t>‹#›</a:t>
            </a:fld>
            <a:endParaRPr lang="en-US"/>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ECBD69C-31DC-4357-8742-A8DED39D19A3}" type="slidenum">
              <a:rPr lang="en-US" smtClean="0"/>
              <a:pPr/>
              <a:t>‹#›</a:t>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ECBD69C-31DC-4357-8742-A8DED39D19A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CBD69C-31DC-4357-8742-A8DED39D19A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ECBD69C-31DC-4357-8742-A8DED39D19A3}" type="slidenum">
              <a:rPr lang="en-US" smtClean="0"/>
              <a:pPr/>
              <a:t>‹#›</a:t>
            </a:fld>
            <a:endParaRPr lang="en-US"/>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a:xfrm>
            <a:off x="914400" y="6172200"/>
            <a:ext cx="3886200" cy="457200"/>
          </a:xfrm>
        </p:spPr>
        <p:txBody>
          <a:bodyPr/>
          <a:lstStyle/>
          <a:p>
            <a:endParaRPr lang="en-US"/>
          </a:p>
        </p:txBody>
      </p:sp>
      <p:sp>
        <p:nvSpPr>
          <p:cNvPr id="7" name="Slide Number Placeholder 6"/>
          <p:cNvSpPr>
            <a:spLocks noGrp="1"/>
          </p:cNvSpPr>
          <p:nvPr>
            <p:ph type="sldNum" sz="quarter" idx="12"/>
          </p:nvPr>
        </p:nvSpPr>
        <p:spPr>
          <a:xfrm>
            <a:off x="146304" y="6208776"/>
            <a:ext cx="457200" cy="457200"/>
          </a:xfrm>
        </p:spPr>
        <p:txBody>
          <a:bodyPr/>
          <a:lstStyle/>
          <a:p>
            <a:fld id="{0ECBD69C-31DC-4357-8742-A8DED39D19A3}" type="slidenum">
              <a:rPr lang="en-US" smtClean="0"/>
              <a:pPr/>
              <a:t>‹#›</a:t>
            </a:fld>
            <a:endParaRPr lang="en-US"/>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CBD69C-31DC-4357-8742-A8DED39D19A3}" type="slidenum">
              <a:rPr lang="en-US" smtClean="0"/>
              <a:pPr/>
              <a:t>‹#›</a:t>
            </a:fld>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CBD69C-31DC-4357-8742-A8DED39D19A3}" type="slidenum">
              <a:rPr lang="en-US" smtClean="0"/>
              <a:pPr/>
              <a:t>‹#›</a:t>
            </a:fld>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CBD69C-31DC-4357-8742-A8DED39D19A3}" type="slidenum">
              <a:rPr lang="en-US" smtClean="0"/>
              <a:pPr/>
              <a:t>‹#›</a:t>
            </a:fld>
            <a:endParaRPr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CBD69C-31DC-4357-8742-A8DED39D19A3}" type="slidenum">
              <a:rPr lang="en-US" smtClean="0"/>
              <a:pPr/>
              <a:t>‹#›</a:t>
            </a:fld>
            <a:endParaRPr 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CBD69C-31DC-4357-8742-A8DED39D19A3}" type="slidenum">
              <a:rPr lang="en-US" smtClean="0"/>
              <a:pPr/>
              <a:t>‹#›</a:t>
            </a:fld>
            <a:endParaRPr 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ECBD69C-31DC-4357-8742-A8DED39D19A3}" type="slidenum">
              <a:rPr lang="en-US" smtClean="0"/>
              <a:pPr/>
              <a:t>‹#›</a:t>
            </a:fld>
            <a:endParaRPr 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ECBD69C-31DC-4357-8742-A8DED39D19A3}" type="slidenum">
              <a:rPr lang="en-US" smtClean="0"/>
              <a:pPr/>
              <a:t>‹#›</a:t>
            </a:fld>
            <a:endParaRPr 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ECBD69C-31DC-4357-8742-A8DED39D19A3}"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ECBD69C-31DC-4357-8742-A8DED39D19A3}" type="slidenum">
              <a:rPr lang="en-US" smtClean="0"/>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ECBD69C-31DC-4357-8742-A8DED39D19A3}" type="slidenum">
              <a:rPr lang="en-US" smtClean="0"/>
              <a:pPr/>
              <a:t>‹#›</a:t>
            </a:fld>
            <a:endParaRPr 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ECBD69C-31DC-4357-8742-A8DED39D19A3}" type="slidenum">
              <a:rPr lang="en-US" smtClean="0"/>
              <a:pPr/>
              <a:t>‹#›</a:t>
            </a:fld>
            <a:endParaRPr 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ECBD69C-31DC-4357-8742-A8DED39D19A3}" type="slidenum">
              <a:rPr lang="en-US" smtClean="0"/>
              <a:pPr/>
              <a:t>‹#›</a:t>
            </a:fld>
            <a:endParaRPr 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CBD69C-31DC-4357-8742-A8DED39D19A3}" type="slidenum">
              <a:rPr lang="en-US" smtClean="0"/>
              <a:pPr/>
              <a:t>‹#›</a:t>
            </a:fld>
            <a:endParaRPr 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CBD69C-31DC-4357-8742-A8DED39D19A3}" type="slidenum">
              <a:rPr lang="en-US" smtClean="0"/>
              <a:pPr/>
              <a:t>‹#›</a:t>
            </a:fld>
            <a:endParaRPr 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fa-I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fa-I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CBD69C-31DC-4357-8742-A8DED39D19A3}" type="slidenum">
              <a:rPr lang="en-US" smtClean="0"/>
              <a:pPr/>
              <a:t>‹#›</a:t>
            </a:fld>
            <a:endParaRPr lang="en-U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CBD69C-31DC-4357-8742-A8DED39D19A3}" type="slidenum">
              <a:rPr lang="en-US" smtClean="0"/>
              <a:pPr/>
              <a:t>‹#›</a:t>
            </a:fld>
            <a:endParaRPr 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smtClean="0"/>
              <a:t>Click to edit Master title style</a:t>
            </a:r>
            <a:endParaRPr lang="fa-I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CBD69C-31DC-4357-8742-A8DED39D19A3}" type="slidenum">
              <a:rPr lang="en-US" smtClean="0"/>
              <a:pPr/>
              <a:t>‹#›</a:t>
            </a:fld>
            <a:endParaRPr lang="en-US"/>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ECBD69C-31DC-4357-8742-A8DED39D19A3}" type="slidenum">
              <a:rPr lang="en-US" smtClean="0"/>
              <a:pPr/>
              <a:t>‹#›</a:t>
            </a:fld>
            <a:endParaRPr lang="en-US"/>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fa-I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ECBD69C-31DC-4357-8742-A8DED39D19A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ECBD69C-31DC-4357-8742-A8DED39D19A3}" type="slidenum">
              <a:rPr lang="en-US" smtClean="0"/>
              <a:pPr/>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ECBD69C-31DC-4357-8742-A8DED39D19A3}" type="slidenum">
              <a:rPr lang="en-US" smtClean="0"/>
              <a:pPr/>
              <a:t>‹#›</a:t>
            </a:fld>
            <a:endParaRPr lang="en-US"/>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ECBD69C-31DC-4357-8742-A8DED39D19A3}" type="slidenum">
              <a:rPr lang="en-US" smtClean="0"/>
              <a:pPr/>
              <a:t>‹#›</a:t>
            </a:fld>
            <a:endParaRPr lang="en-US"/>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smtClean="0"/>
              <a:t>Click to edit Master title style</a:t>
            </a:r>
            <a:endParaRPr lang="fa-I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ECBD69C-31DC-4357-8742-A8DED39D19A3}" type="slidenum">
              <a:rPr lang="en-US" smtClean="0"/>
              <a:pPr/>
              <a:t>‹#›</a:t>
            </a:fld>
            <a:endParaRPr lang="en-US"/>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smtClean="0"/>
              <a:t>Click to edit Master title style</a:t>
            </a:r>
            <a:endParaRPr lang="fa-I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fa-I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ECBD69C-31DC-4357-8742-A8DED39D19A3}" type="slidenum">
              <a:rPr lang="en-US" smtClean="0"/>
              <a:pPr/>
              <a:t>‹#›</a:t>
            </a:fld>
            <a:endParaRPr lang="en-US"/>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CBD69C-31DC-4357-8742-A8DED39D19A3}" type="slidenum">
              <a:rPr lang="en-US" smtClean="0"/>
              <a:pPr/>
              <a:t>‹#›</a:t>
            </a:fld>
            <a:endParaRPr lang="en-US"/>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fa-I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CBD69C-31DC-4357-8742-A8DED39D19A3}" type="slidenum">
              <a:rPr lang="en-US" smtClean="0"/>
              <a:pPr/>
              <a:t>‹#›</a:t>
            </a:fld>
            <a:endParaRPr lang="en-US"/>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endParaRPr lang="fa-IR"/>
          </a:p>
        </p:txBody>
      </p:sp>
      <p:sp>
        <p:nvSpPr>
          <p:cNvPr id="17" name="Footer Placeholder 16"/>
          <p:cNvSpPr>
            <a:spLocks noGrp="1"/>
          </p:cNvSpPr>
          <p:nvPr>
            <p:ph type="ftr" sz="quarter" idx="11"/>
          </p:nvPr>
        </p:nvSpPr>
        <p:spPr/>
        <p:txBody>
          <a:bodyPr/>
          <a:lstStyle/>
          <a:p>
            <a:endParaRPr lang="fa-IR"/>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816DC3E8-027D-45BD-BFF7-948F93A10FED}" type="slidenum">
              <a:rPr lang="fa-IR" smtClean="0"/>
              <a:pPr/>
              <a:t>‹#›</a:t>
            </a:fld>
            <a:endParaRPr lang="fa-IR"/>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a:xfrm>
            <a:off x="4361688" y="1026372"/>
            <a:ext cx="457200" cy="441325"/>
          </a:xfrm>
        </p:spPr>
        <p:txBody>
          <a:bodyPr/>
          <a:lstStyle/>
          <a:p>
            <a:fld id="{816DC3E8-027D-45BD-BFF7-948F93A10FED}" type="slidenum">
              <a:rPr lang="fa-IR" smtClean="0"/>
              <a:pPr/>
              <a:t>‹#›</a:t>
            </a:fld>
            <a:endParaRPr lang="fa-IR"/>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fa-IR"/>
          </a:p>
        </p:txBody>
      </p:sp>
      <p:sp>
        <p:nvSpPr>
          <p:cNvPr id="4" name="Date Placeholder 3"/>
          <p:cNvSpPr>
            <a:spLocks noGrp="1"/>
          </p:cNvSpPr>
          <p:nvPr>
            <p:ph type="dt" sz="half" idx="10"/>
          </p:nvPr>
        </p:nvSpPr>
        <p:spPr/>
        <p:txBody>
          <a:bodyPr/>
          <a:lstStyle/>
          <a:p>
            <a:endParaRPr lang="fa-IR"/>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816DC3E8-027D-45BD-BFF7-948F93A10FED}" type="slidenum">
              <a:rPr lang="fa-IR" smtClean="0"/>
              <a:pPr/>
              <a:t>‹#›</a:t>
            </a:fld>
            <a:endParaRPr lang="fa-IR"/>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816DC3E8-027D-45BD-BFF7-948F93A10FED}" type="slidenum">
              <a:rPr lang="fa-IR" smtClean="0"/>
              <a:pPr/>
              <a:t>‹#›</a:t>
            </a:fld>
            <a:endParaRPr lang="fa-IR"/>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ECBD69C-31DC-4357-8742-A8DED39D19A3}" type="slidenum">
              <a:rPr lang="en-US" smtClean="0"/>
              <a:pPr/>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endParaRPr lang="fa-IR"/>
          </a:p>
        </p:txBody>
      </p:sp>
      <p:sp>
        <p:nvSpPr>
          <p:cNvPr id="8" name="Footer Placeholder 7"/>
          <p:cNvSpPr>
            <a:spLocks noGrp="1"/>
          </p:cNvSpPr>
          <p:nvPr>
            <p:ph type="ftr" sz="quarter" idx="11"/>
          </p:nvPr>
        </p:nvSpPr>
        <p:spPr>
          <a:xfrm>
            <a:off x="304800" y="6409944"/>
            <a:ext cx="3581400" cy="365760"/>
          </a:xfrm>
        </p:spPr>
        <p:txBody>
          <a:bodyPr/>
          <a:lstStyle/>
          <a:p>
            <a:endParaRPr lang="fa-IR"/>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816DC3E8-027D-45BD-BFF7-948F93A10FED}" type="slidenum">
              <a:rPr lang="fa-IR" smtClean="0"/>
              <a:pPr/>
              <a:t>‹#›</a:t>
            </a:fld>
            <a:endParaRPr lang="fa-IR"/>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endParaRPr lang="fa-IR"/>
          </a:p>
        </p:txBody>
      </p:sp>
      <p:sp>
        <p:nvSpPr>
          <p:cNvPr id="4" name="Footer Placeholder 3"/>
          <p:cNvSpPr>
            <a:spLocks noGrp="1"/>
          </p:cNvSpPr>
          <p:nvPr>
            <p:ph type="ftr" sz="quarter" idx="11"/>
          </p:nvPr>
        </p:nvSpPr>
        <p:spPr/>
        <p:txBody>
          <a:bodyPr/>
          <a:lstStyle/>
          <a:p>
            <a:endParaRPr lang="fa-IR"/>
          </a:p>
        </p:txBody>
      </p:sp>
      <p:sp>
        <p:nvSpPr>
          <p:cNvPr id="5" name="Slide Number Placeholder 4"/>
          <p:cNvSpPr>
            <a:spLocks noGrp="1"/>
          </p:cNvSpPr>
          <p:nvPr>
            <p:ph type="sldNum" sz="quarter" idx="12"/>
          </p:nvPr>
        </p:nvSpPr>
        <p:spPr>
          <a:xfrm>
            <a:off x="4343400" y="1036020"/>
            <a:ext cx="457200" cy="441325"/>
          </a:xfrm>
        </p:spPr>
        <p:txBody>
          <a:bodyPr/>
          <a:lstStyle/>
          <a:p>
            <a:fld id="{816DC3E8-027D-45BD-BFF7-948F93A10FED}" type="slidenum">
              <a:rPr lang="fa-IR" smtClean="0"/>
              <a:pPr/>
              <a:t>‹#›</a:t>
            </a:fld>
            <a:endParaRPr lang="fa-I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endParaRPr lang="fa-IR"/>
          </a:p>
        </p:txBody>
      </p:sp>
      <p:sp>
        <p:nvSpPr>
          <p:cNvPr id="3" name="Footer Placeholder 2"/>
          <p:cNvSpPr>
            <a:spLocks noGrp="1"/>
          </p:cNvSpPr>
          <p:nvPr>
            <p:ph type="ftr" sz="quarter" idx="11"/>
          </p:nvPr>
        </p:nvSpPr>
        <p:spPr/>
        <p:txBody>
          <a:bodyPr/>
          <a:lstStyle/>
          <a:p>
            <a:endParaRPr lang="fa-IR"/>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816DC3E8-027D-45BD-BFF7-948F93A10FED}" type="slidenum">
              <a:rPr lang="fa-IR" smtClean="0"/>
              <a:pPr/>
              <a:t>‹#›</a:t>
            </a:fld>
            <a:endParaRPr lang="fa-I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816DC3E8-027D-45BD-BFF7-948F93A10FED}" type="slidenum">
              <a:rPr lang="fa-IR" smtClean="0"/>
              <a:pPr/>
              <a:t>‹#›</a:t>
            </a:fld>
            <a:endParaRPr lang="fa-IR"/>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endParaRPr lang="fa-IR"/>
          </a:p>
        </p:txBody>
      </p:sp>
      <p:sp>
        <p:nvSpPr>
          <p:cNvPr id="6" name="Footer Placeholder 5"/>
          <p:cNvSpPr>
            <a:spLocks noGrp="1"/>
          </p:cNvSpPr>
          <p:nvPr>
            <p:ph type="ftr" sz="quarter" idx="11"/>
          </p:nvPr>
        </p:nvSpPr>
        <p:spPr>
          <a:xfrm>
            <a:off x="301752" y="6410848"/>
            <a:ext cx="3383280" cy="365760"/>
          </a:xfrm>
        </p:spPr>
        <p:txBody>
          <a:bodyPr/>
          <a:lstStyle/>
          <a:p>
            <a:endParaRPr lang="fa-IR"/>
          </a:p>
        </p:txBody>
      </p:sp>
    </p:spTree>
  </p:cSld>
  <p:clrMapOvr>
    <a:overrideClrMapping bg1="lt1" tx1="dk1" bg2="lt2" tx2="dk2" accent1="accent1" accent2="accent2" accent3="accent3" accent4="accent4" accent5="accent5" accent6="accent6" hlink="hlink" folHlink="folHlink"/>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816DC3E8-027D-45BD-BFF7-948F93A10FED}" type="slidenum">
              <a:rPr lang="fa-IR" smtClean="0"/>
              <a:pPr/>
              <a:t>‹#›</a:t>
            </a:fld>
            <a:endParaRPr lang="fa-IR"/>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endParaRPr lang="fa-IR"/>
          </a:p>
        </p:txBody>
      </p:sp>
      <p:sp>
        <p:nvSpPr>
          <p:cNvPr id="6" name="Footer Placeholder 5"/>
          <p:cNvSpPr>
            <a:spLocks noGrp="1"/>
          </p:cNvSpPr>
          <p:nvPr>
            <p:ph type="ftr" sz="quarter" idx="11"/>
          </p:nvPr>
        </p:nvSpPr>
        <p:spPr>
          <a:xfrm>
            <a:off x="301752" y="6410848"/>
            <a:ext cx="3584448" cy="365760"/>
          </a:xfrm>
        </p:spPr>
        <p:txBody>
          <a:bodyPr/>
          <a:lstStyle/>
          <a:p>
            <a:endParaRPr lang="fa-I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816DC3E8-027D-45BD-BFF7-948F93A10FED}" type="slidenum">
              <a:rPr lang="fa-IR" smtClean="0"/>
              <a:pPr/>
              <a:t>‹#›</a:t>
            </a:fld>
            <a:endParaRPr lang="fa-IR"/>
          </a:p>
        </p:txBody>
      </p:sp>
    </p:spTree>
  </p:cSld>
  <p:clrMapOvr>
    <a:overrideClrMapping bg1="lt1" tx1="dk1" bg2="lt2" tx2="dk2" accent1="accent1" accent2="accent2" accent3="accent3" accent4="accent4" accent5="accent5" accent6="accent6" hlink="hlink" folHlink="folHlink"/>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816DC3E8-027D-45BD-BFF7-948F93A10FED}" type="slidenum">
              <a:rPr lang="fa-IR" smtClean="0"/>
              <a:pPr/>
              <a:t>‹#›</a:t>
            </a:fld>
            <a:endParaRPr lang="fa-IR"/>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endParaRPr lang="fa-IR"/>
          </a:p>
        </p:txBody>
      </p:sp>
      <p:sp>
        <p:nvSpPr>
          <p:cNvPr id="5" name="Footer Placeholder 4"/>
          <p:cNvSpPr>
            <a:spLocks noGrp="1"/>
          </p:cNvSpPr>
          <p:nvPr>
            <p:ph type="ftr" sz="quarter" idx="11"/>
          </p:nvPr>
        </p:nvSpPr>
        <p:spPr/>
        <p:txBody>
          <a:bodyPr/>
          <a:lstStyle/>
          <a:p>
            <a:endParaRPr lang="fa-IR"/>
          </a:p>
        </p:txBody>
      </p:sp>
      <p:sp>
        <p:nvSpPr>
          <p:cNvPr id="2" name="Vertical Title 1"/>
          <p:cNvSpPr>
            <a:spLocks noGrp="1"/>
          </p:cNvSpPr>
          <p:nvPr>
            <p:ph type="title" orient="vert"/>
          </p:nvPr>
        </p:nvSpPr>
        <p:spPr>
          <a:xfrm>
            <a:off x="7391400" y="304801"/>
            <a:ext cx="1447800" cy="5851525"/>
          </a:xfrm>
        </p:spPr>
        <p:txBody>
          <a:bodyPr vert="eaVert"/>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endParaRPr lang="fa-IR"/>
          </a:p>
        </p:txBody>
      </p:sp>
      <p:sp>
        <p:nvSpPr>
          <p:cNvPr id="17" name="Footer Placeholder 16"/>
          <p:cNvSpPr>
            <a:spLocks noGrp="1"/>
          </p:cNvSpPr>
          <p:nvPr>
            <p:ph type="ftr" sz="quarter" idx="11"/>
          </p:nvPr>
        </p:nvSpPr>
        <p:spPr/>
        <p:txBody>
          <a:bodyPr/>
          <a:lstStyle/>
          <a:p>
            <a:endParaRPr lang="fa-IR"/>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816DC3E8-027D-45BD-BFF7-948F93A10FED}" type="slidenum">
              <a:rPr lang="fa-IR" smtClean="0"/>
              <a:pPr/>
              <a:t>‹#›</a:t>
            </a:fld>
            <a:endParaRPr lang="fa-IR"/>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816DC3E8-027D-45BD-BFF7-948F93A10FED}" type="slidenum">
              <a:rPr lang="fa-IR" smtClean="0"/>
              <a:pPr/>
              <a:t>‹#›</a:t>
            </a:fld>
            <a:endParaRPr lang="fa-IR"/>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endParaRPr lang="fa-IR"/>
          </a:p>
        </p:txBody>
      </p:sp>
      <p:sp>
        <p:nvSpPr>
          <p:cNvPr id="5" name="Footer Placeholder 4"/>
          <p:cNvSpPr>
            <a:spLocks noGrp="1"/>
          </p:cNvSpPr>
          <p:nvPr>
            <p:ph type="ftr" sz="quarter" idx="11"/>
          </p:nvPr>
        </p:nvSpPr>
        <p:spPr>
          <a:xfrm>
            <a:off x="800100" y="6172200"/>
            <a:ext cx="4000500" cy="457200"/>
          </a:xfrm>
        </p:spPr>
        <p:txBody>
          <a:bodyPr/>
          <a:lstStyle/>
          <a:p>
            <a:endParaRPr lang="fa-IR"/>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816DC3E8-027D-45BD-BFF7-948F93A10FED}" type="slidenum">
              <a:rPr lang="fa-IR" smtClean="0"/>
              <a:pPr/>
              <a:t>‹#›</a:t>
            </a:fld>
            <a:endParaRPr lang="fa-IR"/>
          </a:p>
        </p:txBody>
      </p:sp>
    </p:spTree>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ECBD69C-31DC-4357-8742-A8DED39D19A3}" type="slidenum">
              <a:rPr lang="en-US" smtClean="0"/>
              <a:pPr/>
              <a:t>‹#›</a:t>
            </a:fld>
            <a:endParaRPr 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816DC3E8-027D-45BD-BFF7-948F93A10FED}" type="slidenum">
              <a:rPr lang="fa-IR" smtClean="0"/>
              <a:pPr/>
              <a:t>‹#›</a:t>
            </a:fld>
            <a:endParaRPr lang="fa-IR"/>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endParaRPr lang="fa-IR"/>
          </a:p>
        </p:txBody>
      </p:sp>
      <p:sp>
        <p:nvSpPr>
          <p:cNvPr id="8" name="Footer Placeholder 7"/>
          <p:cNvSpPr>
            <a:spLocks noGrp="1"/>
          </p:cNvSpPr>
          <p:nvPr>
            <p:ph type="ftr" sz="quarter" idx="11"/>
          </p:nvPr>
        </p:nvSpPr>
        <p:spPr/>
        <p:txBody>
          <a:bodyPr/>
          <a:lstStyle/>
          <a:p>
            <a:endParaRPr lang="fa-IR"/>
          </a:p>
        </p:txBody>
      </p:sp>
      <p:sp>
        <p:nvSpPr>
          <p:cNvPr id="9" name="Slide Number Placeholder 8"/>
          <p:cNvSpPr>
            <a:spLocks noGrp="1"/>
          </p:cNvSpPr>
          <p:nvPr>
            <p:ph type="sldNum" sz="quarter" idx="12"/>
          </p:nvPr>
        </p:nvSpPr>
        <p:spPr/>
        <p:txBody>
          <a:bodyPr/>
          <a:lstStyle/>
          <a:p>
            <a:fld id="{816DC3E8-027D-45BD-BFF7-948F93A10FED}" type="slidenum">
              <a:rPr lang="fa-IR" smtClean="0"/>
              <a:pPr/>
              <a:t>‹#›</a:t>
            </a:fld>
            <a:endParaRPr lang="fa-IR"/>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endParaRPr lang="fa-IR"/>
          </a:p>
        </p:txBody>
      </p:sp>
      <p:sp>
        <p:nvSpPr>
          <p:cNvPr id="4" name="Footer Placeholder 3"/>
          <p:cNvSpPr>
            <a:spLocks noGrp="1"/>
          </p:cNvSpPr>
          <p:nvPr>
            <p:ph type="ftr" sz="quarter" idx="11"/>
          </p:nvPr>
        </p:nvSpPr>
        <p:spPr/>
        <p:txBody>
          <a:bodyPr/>
          <a:lstStyle/>
          <a:p>
            <a:endParaRPr lang="fa-IR"/>
          </a:p>
        </p:txBody>
      </p:sp>
      <p:sp>
        <p:nvSpPr>
          <p:cNvPr id="5" name="Slide Number Placeholder 4"/>
          <p:cNvSpPr>
            <a:spLocks noGrp="1"/>
          </p:cNvSpPr>
          <p:nvPr>
            <p:ph type="sldNum" sz="quarter" idx="12"/>
          </p:nvPr>
        </p:nvSpPr>
        <p:spPr/>
        <p:txBody>
          <a:bodyPr/>
          <a:lstStyle/>
          <a:p>
            <a:fld id="{816DC3E8-027D-45BD-BFF7-948F93A10FED}" type="slidenum">
              <a:rPr lang="fa-IR" smtClean="0"/>
              <a:pPr/>
              <a:t>‹#›</a:t>
            </a:fld>
            <a:endParaRPr lang="fa-I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fa-IR"/>
          </a:p>
        </p:txBody>
      </p:sp>
      <p:sp>
        <p:nvSpPr>
          <p:cNvPr id="3" name="Footer Placeholder 2"/>
          <p:cNvSpPr>
            <a:spLocks noGrp="1"/>
          </p:cNvSpPr>
          <p:nvPr>
            <p:ph type="ftr" sz="quarter" idx="11"/>
          </p:nvPr>
        </p:nvSpPr>
        <p:spPr/>
        <p:txBody>
          <a:bodyPr/>
          <a:lstStyle/>
          <a:p>
            <a:endParaRPr lang="fa-IR"/>
          </a:p>
        </p:txBody>
      </p:sp>
      <p:sp>
        <p:nvSpPr>
          <p:cNvPr id="4" name="Slide Number Placeholder 3"/>
          <p:cNvSpPr>
            <a:spLocks noGrp="1"/>
          </p:cNvSpPr>
          <p:nvPr>
            <p:ph type="sldNum" sz="quarter" idx="12"/>
          </p:nvPr>
        </p:nvSpPr>
        <p:spPr/>
        <p:txBody>
          <a:bodyPr/>
          <a:lstStyle/>
          <a:p>
            <a:fld id="{816DC3E8-027D-45BD-BFF7-948F93A10FED}" type="slidenum">
              <a:rPr lang="fa-IR" smtClean="0"/>
              <a:pPr/>
              <a:t>‹#›</a:t>
            </a:fld>
            <a:endParaRPr lang="fa-I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816DC3E8-027D-45BD-BFF7-948F93A10FED}" type="slidenum">
              <a:rPr lang="fa-IR" smtClean="0"/>
              <a:pPr/>
              <a:t>‹#›</a:t>
            </a:fld>
            <a:endParaRPr lang="fa-IR"/>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endParaRPr lang="fa-IR"/>
          </a:p>
        </p:txBody>
      </p:sp>
      <p:sp>
        <p:nvSpPr>
          <p:cNvPr id="6" name="Footer Placeholder 5"/>
          <p:cNvSpPr>
            <a:spLocks noGrp="1"/>
          </p:cNvSpPr>
          <p:nvPr>
            <p:ph type="ftr" sz="quarter" idx="11"/>
          </p:nvPr>
        </p:nvSpPr>
        <p:spPr>
          <a:xfrm>
            <a:off x="914400" y="6172200"/>
            <a:ext cx="3886200" cy="457200"/>
          </a:xfrm>
        </p:spPr>
        <p:txBody>
          <a:bodyPr/>
          <a:lstStyle/>
          <a:p>
            <a:endParaRPr lang="fa-IR"/>
          </a:p>
        </p:txBody>
      </p:sp>
      <p:sp>
        <p:nvSpPr>
          <p:cNvPr id="7" name="Slide Number Placeholder 6"/>
          <p:cNvSpPr>
            <a:spLocks noGrp="1"/>
          </p:cNvSpPr>
          <p:nvPr>
            <p:ph type="sldNum" sz="quarter" idx="12"/>
          </p:nvPr>
        </p:nvSpPr>
        <p:spPr>
          <a:xfrm>
            <a:off x="146304" y="6208776"/>
            <a:ext cx="457200" cy="457200"/>
          </a:xfrm>
        </p:spPr>
        <p:txBody>
          <a:bodyPr/>
          <a:lstStyle/>
          <a:p>
            <a:fld id="{816DC3E8-027D-45BD-BFF7-948F93A10FED}" type="slidenum">
              <a:rPr lang="fa-IR" smtClean="0"/>
              <a:pPr/>
              <a:t>‹#›</a:t>
            </a:fld>
            <a:endParaRPr lang="fa-IR"/>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816DC3E8-027D-45BD-BFF7-948F93A10FED}" type="slidenum">
              <a:rPr lang="fa-IR" smtClean="0"/>
              <a:pPr/>
              <a:t>‹#›</a:t>
            </a:fld>
            <a:endParaRPr lang="fa-I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816DC3E8-027D-45BD-BFF7-948F93A10FED}" type="slidenum">
              <a:rPr lang="fa-IR" smtClean="0"/>
              <a:pPr/>
              <a:t>‹#›</a:t>
            </a:fld>
            <a:endParaRPr lang="fa-I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endParaRPr lang="fa-IR"/>
          </a:p>
        </p:txBody>
      </p:sp>
      <p:sp>
        <p:nvSpPr>
          <p:cNvPr id="17" name="Footer Placeholder 16"/>
          <p:cNvSpPr>
            <a:spLocks noGrp="1"/>
          </p:cNvSpPr>
          <p:nvPr>
            <p:ph type="ftr" sz="quarter" idx="11"/>
          </p:nvPr>
        </p:nvSpPr>
        <p:spPr/>
        <p:txBody>
          <a:bodyPr/>
          <a:lstStyle/>
          <a:p>
            <a:endParaRPr lang="fa-IR"/>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816DC3E8-027D-45BD-BFF7-948F93A10FED}" type="slidenum">
              <a:rPr lang="fa-IR" smtClean="0"/>
              <a:pPr/>
              <a:t>‹#›</a:t>
            </a:fld>
            <a:endParaRPr lang="fa-IR"/>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a:xfrm>
            <a:off x="4361688" y="1026372"/>
            <a:ext cx="457200" cy="441325"/>
          </a:xfrm>
        </p:spPr>
        <p:txBody>
          <a:bodyPr/>
          <a:lstStyle/>
          <a:p>
            <a:fld id="{816DC3E8-027D-45BD-BFF7-948F93A10FED}" type="slidenum">
              <a:rPr lang="fa-IR" smtClean="0"/>
              <a:pPr/>
              <a:t>‹#›</a:t>
            </a:fld>
            <a:endParaRPr lang="fa-IR"/>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ECBD69C-31DC-4357-8742-A8DED39D19A3}" type="slidenum">
              <a:rPr lang="en-US" smtClean="0"/>
              <a:pPr/>
              <a:t>‹#›</a:t>
            </a:fld>
            <a:endParaRPr lang="en-US"/>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fa-IR"/>
          </a:p>
        </p:txBody>
      </p:sp>
      <p:sp>
        <p:nvSpPr>
          <p:cNvPr id="4" name="Date Placeholder 3"/>
          <p:cNvSpPr>
            <a:spLocks noGrp="1"/>
          </p:cNvSpPr>
          <p:nvPr>
            <p:ph type="dt" sz="half" idx="10"/>
          </p:nvPr>
        </p:nvSpPr>
        <p:spPr/>
        <p:txBody>
          <a:bodyPr/>
          <a:lstStyle/>
          <a:p>
            <a:endParaRPr lang="fa-IR"/>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816DC3E8-027D-45BD-BFF7-948F93A10FED}" type="slidenum">
              <a:rPr lang="fa-IR" smtClean="0"/>
              <a:pPr/>
              <a:t>‹#›</a:t>
            </a:fld>
            <a:endParaRPr lang="fa-IR"/>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816DC3E8-027D-45BD-BFF7-948F93A10FED}" type="slidenum">
              <a:rPr lang="fa-IR" smtClean="0"/>
              <a:pPr/>
              <a:t>‹#›</a:t>
            </a:fld>
            <a:endParaRPr lang="fa-IR"/>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endParaRPr lang="fa-IR"/>
          </a:p>
        </p:txBody>
      </p:sp>
      <p:sp>
        <p:nvSpPr>
          <p:cNvPr id="8" name="Footer Placeholder 7"/>
          <p:cNvSpPr>
            <a:spLocks noGrp="1"/>
          </p:cNvSpPr>
          <p:nvPr>
            <p:ph type="ftr" sz="quarter" idx="11"/>
          </p:nvPr>
        </p:nvSpPr>
        <p:spPr>
          <a:xfrm>
            <a:off x="304800" y="6409944"/>
            <a:ext cx="3581400" cy="365760"/>
          </a:xfrm>
        </p:spPr>
        <p:txBody>
          <a:bodyPr/>
          <a:lstStyle/>
          <a:p>
            <a:endParaRPr lang="fa-IR"/>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816DC3E8-027D-45BD-BFF7-948F93A10FED}" type="slidenum">
              <a:rPr lang="fa-IR" smtClean="0"/>
              <a:pPr/>
              <a:t>‹#›</a:t>
            </a:fld>
            <a:endParaRPr lang="fa-IR"/>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endParaRPr lang="fa-IR"/>
          </a:p>
        </p:txBody>
      </p:sp>
      <p:sp>
        <p:nvSpPr>
          <p:cNvPr id="4" name="Footer Placeholder 3"/>
          <p:cNvSpPr>
            <a:spLocks noGrp="1"/>
          </p:cNvSpPr>
          <p:nvPr>
            <p:ph type="ftr" sz="quarter" idx="11"/>
          </p:nvPr>
        </p:nvSpPr>
        <p:spPr/>
        <p:txBody>
          <a:bodyPr/>
          <a:lstStyle/>
          <a:p>
            <a:endParaRPr lang="fa-IR"/>
          </a:p>
        </p:txBody>
      </p:sp>
      <p:sp>
        <p:nvSpPr>
          <p:cNvPr id="5" name="Slide Number Placeholder 4"/>
          <p:cNvSpPr>
            <a:spLocks noGrp="1"/>
          </p:cNvSpPr>
          <p:nvPr>
            <p:ph type="sldNum" sz="quarter" idx="12"/>
          </p:nvPr>
        </p:nvSpPr>
        <p:spPr>
          <a:xfrm>
            <a:off x="4343400" y="1036020"/>
            <a:ext cx="457200" cy="441325"/>
          </a:xfrm>
        </p:spPr>
        <p:txBody>
          <a:bodyPr/>
          <a:lstStyle/>
          <a:p>
            <a:fld id="{816DC3E8-027D-45BD-BFF7-948F93A10FED}" type="slidenum">
              <a:rPr lang="fa-IR" smtClean="0"/>
              <a:pPr/>
              <a:t>‹#›</a:t>
            </a:fld>
            <a:endParaRPr lang="fa-I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endParaRPr lang="fa-IR"/>
          </a:p>
        </p:txBody>
      </p:sp>
      <p:sp>
        <p:nvSpPr>
          <p:cNvPr id="3" name="Footer Placeholder 2"/>
          <p:cNvSpPr>
            <a:spLocks noGrp="1"/>
          </p:cNvSpPr>
          <p:nvPr>
            <p:ph type="ftr" sz="quarter" idx="11"/>
          </p:nvPr>
        </p:nvSpPr>
        <p:spPr/>
        <p:txBody>
          <a:bodyPr/>
          <a:lstStyle/>
          <a:p>
            <a:endParaRPr lang="fa-IR"/>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816DC3E8-027D-45BD-BFF7-948F93A10FED}" type="slidenum">
              <a:rPr lang="fa-IR" smtClean="0"/>
              <a:pPr/>
              <a:t>‹#›</a:t>
            </a:fld>
            <a:endParaRPr lang="fa-I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816DC3E8-027D-45BD-BFF7-948F93A10FED}" type="slidenum">
              <a:rPr lang="fa-IR" smtClean="0"/>
              <a:pPr/>
              <a:t>‹#›</a:t>
            </a:fld>
            <a:endParaRPr lang="fa-IR"/>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endParaRPr lang="fa-IR"/>
          </a:p>
        </p:txBody>
      </p:sp>
      <p:sp>
        <p:nvSpPr>
          <p:cNvPr id="6" name="Footer Placeholder 5"/>
          <p:cNvSpPr>
            <a:spLocks noGrp="1"/>
          </p:cNvSpPr>
          <p:nvPr>
            <p:ph type="ftr" sz="quarter" idx="11"/>
          </p:nvPr>
        </p:nvSpPr>
        <p:spPr>
          <a:xfrm>
            <a:off x="301752" y="6410848"/>
            <a:ext cx="3383280" cy="365760"/>
          </a:xfrm>
        </p:spPr>
        <p:txBody>
          <a:bodyPr/>
          <a:lstStyle/>
          <a:p>
            <a:endParaRPr lang="fa-IR"/>
          </a:p>
        </p:txBody>
      </p:sp>
    </p:spTree>
  </p:cSld>
  <p:clrMapOvr>
    <a:overrideClrMapping bg1="lt1" tx1="dk1" bg2="lt2" tx2="dk2" accent1="accent1" accent2="accent2" accent3="accent3" accent4="accent4" accent5="accent5" accent6="accent6" hlink="hlink" folHlink="folHlink"/>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816DC3E8-027D-45BD-BFF7-948F93A10FED}" type="slidenum">
              <a:rPr lang="fa-IR" smtClean="0"/>
              <a:pPr/>
              <a:t>‹#›</a:t>
            </a:fld>
            <a:endParaRPr lang="fa-IR"/>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endParaRPr lang="fa-IR"/>
          </a:p>
        </p:txBody>
      </p:sp>
      <p:sp>
        <p:nvSpPr>
          <p:cNvPr id="6" name="Footer Placeholder 5"/>
          <p:cNvSpPr>
            <a:spLocks noGrp="1"/>
          </p:cNvSpPr>
          <p:nvPr>
            <p:ph type="ftr" sz="quarter" idx="11"/>
          </p:nvPr>
        </p:nvSpPr>
        <p:spPr>
          <a:xfrm>
            <a:off x="301752" y="6410848"/>
            <a:ext cx="3584448" cy="365760"/>
          </a:xfrm>
        </p:spPr>
        <p:txBody>
          <a:bodyPr/>
          <a:lstStyle/>
          <a:p>
            <a:endParaRPr lang="fa-I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816DC3E8-027D-45BD-BFF7-948F93A10FED}" type="slidenum">
              <a:rPr lang="fa-IR" smtClean="0"/>
              <a:pPr/>
              <a:t>‹#›</a:t>
            </a:fld>
            <a:endParaRPr lang="fa-IR"/>
          </a:p>
        </p:txBody>
      </p:sp>
    </p:spTree>
  </p:cSld>
  <p:clrMapOvr>
    <a:overrideClrMapping bg1="lt1" tx1="dk1" bg2="lt2" tx2="dk2" accent1="accent1" accent2="accent2" accent3="accent3" accent4="accent4" accent5="accent5" accent6="accent6" hlink="hlink" folHlink="folHlink"/>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816DC3E8-027D-45BD-BFF7-948F93A10FED}" type="slidenum">
              <a:rPr lang="fa-IR" smtClean="0"/>
              <a:pPr/>
              <a:t>‹#›</a:t>
            </a:fld>
            <a:endParaRPr lang="fa-IR"/>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endParaRPr lang="fa-IR"/>
          </a:p>
        </p:txBody>
      </p:sp>
      <p:sp>
        <p:nvSpPr>
          <p:cNvPr id="5" name="Footer Placeholder 4"/>
          <p:cNvSpPr>
            <a:spLocks noGrp="1"/>
          </p:cNvSpPr>
          <p:nvPr>
            <p:ph type="ftr" sz="quarter" idx="11"/>
          </p:nvPr>
        </p:nvSpPr>
        <p:spPr/>
        <p:txBody>
          <a:bodyPr/>
          <a:lstStyle/>
          <a:p>
            <a:endParaRPr lang="fa-IR"/>
          </a:p>
        </p:txBody>
      </p:sp>
      <p:sp>
        <p:nvSpPr>
          <p:cNvPr id="2" name="Vertical Title 1"/>
          <p:cNvSpPr>
            <a:spLocks noGrp="1"/>
          </p:cNvSpPr>
          <p:nvPr>
            <p:ph type="title" orient="vert"/>
          </p:nvPr>
        </p:nvSpPr>
        <p:spPr>
          <a:xfrm>
            <a:off x="7391400" y="304801"/>
            <a:ext cx="1447800" cy="5851525"/>
          </a:xfrm>
        </p:spPr>
        <p:txBody>
          <a:bodyPr vert="eaVert"/>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endParaRPr lang="fa-IR"/>
          </a:p>
        </p:txBody>
      </p:sp>
      <p:sp>
        <p:nvSpPr>
          <p:cNvPr id="20" name="Footer Placeholder 19"/>
          <p:cNvSpPr>
            <a:spLocks noGrp="1"/>
          </p:cNvSpPr>
          <p:nvPr>
            <p:ph type="ftr" sz="quarter" idx="11"/>
          </p:nvPr>
        </p:nvSpPr>
        <p:spPr/>
        <p:txBody>
          <a:bodyPr/>
          <a:lstStyle>
            <a:extLst/>
          </a:lstStyle>
          <a:p>
            <a:endParaRPr lang="fa-IR"/>
          </a:p>
        </p:txBody>
      </p:sp>
      <p:sp>
        <p:nvSpPr>
          <p:cNvPr id="10" name="Slide Number Placeholder 9"/>
          <p:cNvSpPr>
            <a:spLocks noGrp="1"/>
          </p:cNvSpPr>
          <p:nvPr>
            <p:ph type="sldNum" sz="quarter" idx="12"/>
          </p:nvPr>
        </p:nvSpPr>
        <p:spPr/>
        <p:txBody>
          <a:bodyPr/>
          <a:lstStyle>
            <a:extLst/>
          </a:lstStyle>
          <a:p>
            <a:fld id="{816DC3E8-027D-45BD-BFF7-948F93A10FED}" type="slidenum">
              <a:rPr lang="fa-IR" smtClean="0"/>
              <a:pPr/>
              <a:t>‹#›</a:t>
            </a:fld>
            <a:endParaRPr lang="fa-I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0ECBD69C-31DC-4357-8742-A8DED39D19A3}"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endParaRPr lang="fa-IR"/>
          </a:p>
        </p:txBody>
      </p:sp>
      <p:sp>
        <p:nvSpPr>
          <p:cNvPr id="5" name="Footer Placeholder 4"/>
          <p:cNvSpPr>
            <a:spLocks noGrp="1"/>
          </p:cNvSpPr>
          <p:nvPr>
            <p:ph type="ftr" sz="quarter" idx="11"/>
          </p:nvPr>
        </p:nvSpPr>
        <p:spPr/>
        <p:txBody>
          <a:bodyPr/>
          <a:lstStyle>
            <a:extLst/>
          </a:lstStyle>
          <a:p>
            <a:endParaRPr lang="fa-IR"/>
          </a:p>
        </p:txBody>
      </p:sp>
      <p:sp>
        <p:nvSpPr>
          <p:cNvPr id="6" name="Slide Number Placeholder 5"/>
          <p:cNvSpPr>
            <a:spLocks noGrp="1"/>
          </p:cNvSpPr>
          <p:nvPr>
            <p:ph type="sldNum" sz="quarter" idx="12"/>
          </p:nvPr>
        </p:nvSpPr>
        <p:spPr/>
        <p:txBody>
          <a:bodyPr/>
          <a:lstStyle>
            <a:extLst/>
          </a:lstStyle>
          <a:p>
            <a:fld id="{816DC3E8-027D-45BD-BFF7-948F93A10FED}" type="slidenum">
              <a:rPr lang="fa-IR" smtClean="0"/>
              <a:pPr/>
              <a:t>‹#›</a:t>
            </a:fld>
            <a:endParaRPr lang="fa-I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endParaRPr lang="fa-IR"/>
          </a:p>
        </p:txBody>
      </p:sp>
      <p:sp>
        <p:nvSpPr>
          <p:cNvPr id="5" name="Footer Placeholder 4"/>
          <p:cNvSpPr>
            <a:spLocks noGrp="1"/>
          </p:cNvSpPr>
          <p:nvPr>
            <p:ph type="ftr" sz="quarter" idx="11"/>
          </p:nvPr>
        </p:nvSpPr>
        <p:spPr/>
        <p:txBody>
          <a:bodyPr/>
          <a:lstStyle>
            <a:extLst/>
          </a:lstStyle>
          <a:p>
            <a:endParaRPr lang="fa-IR"/>
          </a:p>
        </p:txBody>
      </p:sp>
      <p:sp>
        <p:nvSpPr>
          <p:cNvPr id="6" name="Slide Number Placeholder 5"/>
          <p:cNvSpPr>
            <a:spLocks noGrp="1"/>
          </p:cNvSpPr>
          <p:nvPr>
            <p:ph type="sldNum" sz="quarter" idx="12"/>
          </p:nvPr>
        </p:nvSpPr>
        <p:spPr/>
        <p:txBody>
          <a:bodyPr/>
          <a:lstStyle>
            <a:extLst/>
          </a:lstStyle>
          <a:p>
            <a:fld id="{816DC3E8-027D-45BD-BFF7-948F93A10FED}" type="slidenum">
              <a:rPr lang="fa-IR" smtClean="0"/>
              <a:pPr/>
              <a:t>‹#›</a:t>
            </a:fld>
            <a:endParaRPr lang="fa-I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endParaRPr lang="fa-IR"/>
          </a:p>
        </p:txBody>
      </p:sp>
      <p:sp>
        <p:nvSpPr>
          <p:cNvPr id="6" name="Footer Placeholder 5"/>
          <p:cNvSpPr>
            <a:spLocks noGrp="1"/>
          </p:cNvSpPr>
          <p:nvPr>
            <p:ph type="ftr" sz="quarter" idx="11"/>
          </p:nvPr>
        </p:nvSpPr>
        <p:spPr/>
        <p:txBody>
          <a:bodyPr/>
          <a:lstStyle>
            <a:extLst/>
          </a:lstStyle>
          <a:p>
            <a:endParaRPr lang="fa-IR"/>
          </a:p>
        </p:txBody>
      </p:sp>
      <p:sp>
        <p:nvSpPr>
          <p:cNvPr id="7" name="Slide Number Placeholder 6"/>
          <p:cNvSpPr>
            <a:spLocks noGrp="1"/>
          </p:cNvSpPr>
          <p:nvPr>
            <p:ph type="sldNum" sz="quarter" idx="12"/>
          </p:nvPr>
        </p:nvSpPr>
        <p:spPr/>
        <p:txBody>
          <a:bodyPr/>
          <a:lstStyle>
            <a:extLst/>
          </a:lstStyle>
          <a:p>
            <a:fld id="{816DC3E8-027D-45BD-BFF7-948F93A10FED}" type="slidenum">
              <a:rPr lang="fa-IR" smtClean="0"/>
              <a:pPr/>
              <a:t>‹#›</a:t>
            </a:fld>
            <a:endParaRPr lang="fa-I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endParaRPr lang="fa-IR"/>
          </a:p>
        </p:txBody>
      </p:sp>
      <p:sp>
        <p:nvSpPr>
          <p:cNvPr id="8" name="Footer Placeholder 7"/>
          <p:cNvSpPr>
            <a:spLocks noGrp="1"/>
          </p:cNvSpPr>
          <p:nvPr>
            <p:ph type="ftr" sz="quarter" idx="11"/>
          </p:nvPr>
        </p:nvSpPr>
        <p:spPr/>
        <p:txBody>
          <a:bodyPr/>
          <a:lstStyle>
            <a:extLst/>
          </a:lstStyle>
          <a:p>
            <a:endParaRPr lang="fa-IR"/>
          </a:p>
        </p:txBody>
      </p:sp>
      <p:sp>
        <p:nvSpPr>
          <p:cNvPr id="9" name="Slide Number Placeholder 8"/>
          <p:cNvSpPr>
            <a:spLocks noGrp="1"/>
          </p:cNvSpPr>
          <p:nvPr>
            <p:ph type="sldNum" sz="quarter" idx="12"/>
          </p:nvPr>
        </p:nvSpPr>
        <p:spPr/>
        <p:txBody>
          <a:bodyPr/>
          <a:lstStyle>
            <a:extLst/>
          </a:lstStyle>
          <a:p>
            <a:fld id="{816DC3E8-027D-45BD-BFF7-948F93A10FED}" type="slidenum">
              <a:rPr lang="fa-IR" smtClean="0"/>
              <a:pPr/>
              <a:t>‹#›</a:t>
            </a:fld>
            <a:endParaRPr lang="fa-I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endParaRPr lang="fa-IR"/>
          </a:p>
        </p:txBody>
      </p:sp>
      <p:sp>
        <p:nvSpPr>
          <p:cNvPr id="4" name="Footer Placeholder 3"/>
          <p:cNvSpPr>
            <a:spLocks noGrp="1"/>
          </p:cNvSpPr>
          <p:nvPr>
            <p:ph type="ftr" sz="quarter" idx="11"/>
          </p:nvPr>
        </p:nvSpPr>
        <p:spPr/>
        <p:txBody>
          <a:bodyPr/>
          <a:lstStyle>
            <a:extLst/>
          </a:lstStyle>
          <a:p>
            <a:endParaRPr lang="fa-IR"/>
          </a:p>
        </p:txBody>
      </p:sp>
      <p:sp>
        <p:nvSpPr>
          <p:cNvPr id="5" name="Slide Number Placeholder 4"/>
          <p:cNvSpPr>
            <a:spLocks noGrp="1"/>
          </p:cNvSpPr>
          <p:nvPr>
            <p:ph type="sldNum" sz="quarter" idx="12"/>
          </p:nvPr>
        </p:nvSpPr>
        <p:spPr/>
        <p:txBody>
          <a:bodyPr/>
          <a:lstStyle>
            <a:extLst/>
          </a:lstStyle>
          <a:p>
            <a:fld id="{816DC3E8-027D-45BD-BFF7-948F93A10FED}" type="slidenum">
              <a:rPr lang="fa-IR" smtClean="0"/>
              <a:pPr/>
              <a:t>‹#›</a:t>
            </a:fld>
            <a:endParaRPr lang="fa-I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endParaRPr lang="fa-IR"/>
          </a:p>
        </p:txBody>
      </p:sp>
      <p:sp>
        <p:nvSpPr>
          <p:cNvPr id="3" name="Footer Placeholder 2"/>
          <p:cNvSpPr>
            <a:spLocks noGrp="1"/>
          </p:cNvSpPr>
          <p:nvPr>
            <p:ph type="ftr" sz="quarter" idx="11"/>
          </p:nvPr>
        </p:nvSpPr>
        <p:spPr/>
        <p:txBody>
          <a:bodyPr/>
          <a:lstStyle>
            <a:extLst/>
          </a:lstStyle>
          <a:p>
            <a:endParaRPr lang="fa-IR"/>
          </a:p>
        </p:txBody>
      </p:sp>
      <p:sp>
        <p:nvSpPr>
          <p:cNvPr id="4" name="Slide Number Placeholder 3"/>
          <p:cNvSpPr>
            <a:spLocks noGrp="1"/>
          </p:cNvSpPr>
          <p:nvPr>
            <p:ph type="sldNum" sz="quarter" idx="12"/>
          </p:nvPr>
        </p:nvSpPr>
        <p:spPr/>
        <p:txBody>
          <a:bodyPr/>
          <a:lstStyle>
            <a:extLst/>
          </a:lstStyle>
          <a:p>
            <a:fld id="{816DC3E8-027D-45BD-BFF7-948F93A10FED}" type="slidenum">
              <a:rPr lang="fa-IR" smtClean="0"/>
              <a:pPr/>
              <a:t>‹#›</a:t>
            </a:fld>
            <a:endParaRPr lang="fa-I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endParaRPr lang="fa-IR"/>
          </a:p>
        </p:txBody>
      </p:sp>
      <p:sp>
        <p:nvSpPr>
          <p:cNvPr id="6" name="Footer Placeholder 5"/>
          <p:cNvSpPr>
            <a:spLocks noGrp="1"/>
          </p:cNvSpPr>
          <p:nvPr>
            <p:ph type="ftr" sz="quarter" idx="11"/>
          </p:nvPr>
        </p:nvSpPr>
        <p:spPr/>
        <p:txBody>
          <a:bodyPr/>
          <a:lstStyle>
            <a:extLst/>
          </a:lstStyle>
          <a:p>
            <a:endParaRPr lang="fa-IR"/>
          </a:p>
        </p:txBody>
      </p:sp>
      <p:sp>
        <p:nvSpPr>
          <p:cNvPr id="7" name="Slide Number Placeholder 6"/>
          <p:cNvSpPr>
            <a:spLocks noGrp="1"/>
          </p:cNvSpPr>
          <p:nvPr>
            <p:ph type="sldNum" sz="quarter" idx="12"/>
          </p:nvPr>
        </p:nvSpPr>
        <p:spPr/>
        <p:txBody>
          <a:bodyPr/>
          <a:lstStyle>
            <a:extLst/>
          </a:lstStyle>
          <a:p>
            <a:fld id="{816DC3E8-027D-45BD-BFF7-948F93A10FED}" type="slidenum">
              <a:rPr lang="fa-IR" smtClean="0"/>
              <a:pPr/>
              <a:t>‹#›</a:t>
            </a:fld>
            <a:endParaRPr lang="fa-I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endParaRPr lang="fa-IR"/>
          </a:p>
        </p:txBody>
      </p:sp>
      <p:sp>
        <p:nvSpPr>
          <p:cNvPr id="6" name="Footer Placeholder 5"/>
          <p:cNvSpPr>
            <a:spLocks noGrp="1"/>
          </p:cNvSpPr>
          <p:nvPr>
            <p:ph type="ftr" sz="quarter" idx="11"/>
          </p:nvPr>
        </p:nvSpPr>
        <p:spPr/>
        <p:txBody>
          <a:bodyPr/>
          <a:lstStyle>
            <a:extLst/>
          </a:lstStyle>
          <a:p>
            <a:endParaRPr lang="fa-IR"/>
          </a:p>
        </p:txBody>
      </p:sp>
      <p:sp>
        <p:nvSpPr>
          <p:cNvPr id="7" name="Slide Number Placeholder 6"/>
          <p:cNvSpPr>
            <a:spLocks noGrp="1"/>
          </p:cNvSpPr>
          <p:nvPr>
            <p:ph type="sldNum" sz="quarter" idx="12"/>
          </p:nvPr>
        </p:nvSpPr>
        <p:spPr/>
        <p:txBody>
          <a:bodyPr/>
          <a:lstStyle>
            <a:extLst/>
          </a:lstStyle>
          <a:p>
            <a:fld id="{816DC3E8-027D-45BD-BFF7-948F93A10FED}" type="slidenum">
              <a:rPr lang="fa-IR" smtClean="0"/>
              <a:pPr/>
              <a:t>‹#›</a:t>
            </a:fld>
            <a:endParaRPr lang="fa-I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endParaRPr lang="fa-IR"/>
          </a:p>
        </p:txBody>
      </p:sp>
      <p:sp>
        <p:nvSpPr>
          <p:cNvPr id="5" name="Footer Placeholder 4"/>
          <p:cNvSpPr>
            <a:spLocks noGrp="1"/>
          </p:cNvSpPr>
          <p:nvPr>
            <p:ph type="ftr" sz="quarter" idx="11"/>
          </p:nvPr>
        </p:nvSpPr>
        <p:spPr/>
        <p:txBody>
          <a:bodyPr/>
          <a:lstStyle>
            <a:extLst/>
          </a:lstStyle>
          <a:p>
            <a:endParaRPr lang="fa-IR"/>
          </a:p>
        </p:txBody>
      </p:sp>
      <p:sp>
        <p:nvSpPr>
          <p:cNvPr id="6" name="Slide Number Placeholder 5"/>
          <p:cNvSpPr>
            <a:spLocks noGrp="1"/>
          </p:cNvSpPr>
          <p:nvPr>
            <p:ph type="sldNum" sz="quarter" idx="12"/>
          </p:nvPr>
        </p:nvSpPr>
        <p:spPr/>
        <p:txBody>
          <a:bodyPr/>
          <a:lstStyle>
            <a:extLst/>
          </a:lstStyle>
          <a:p>
            <a:fld id="{816DC3E8-027D-45BD-BFF7-948F93A10FED}" type="slidenum">
              <a:rPr lang="fa-IR" smtClean="0"/>
              <a:pPr/>
              <a:t>‹#›</a:t>
            </a:fld>
            <a:endParaRPr lang="fa-I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endParaRPr lang="fa-IR"/>
          </a:p>
        </p:txBody>
      </p:sp>
      <p:sp>
        <p:nvSpPr>
          <p:cNvPr id="5" name="Footer Placeholder 4"/>
          <p:cNvSpPr>
            <a:spLocks noGrp="1"/>
          </p:cNvSpPr>
          <p:nvPr>
            <p:ph type="ftr" sz="quarter" idx="11"/>
          </p:nvPr>
        </p:nvSpPr>
        <p:spPr/>
        <p:txBody>
          <a:bodyPr/>
          <a:lstStyle>
            <a:extLst/>
          </a:lstStyle>
          <a:p>
            <a:endParaRPr lang="fa-IR"/>
          </a:p>
        </p:txBody>
      </p:sp>
      <p:sp>
        <p:nvSpPr>
          <p:cNvPr id="6" name="Slide Number Placeholder 5"/>
          <p:cNvSpPr>
            <a:spLocks noGrp="1"/>
          </p:cNvSpPr>
          <p:nvPr>
            <p:ph type="sldNum" sz="quarter" idx="12"/>
          </p:nvPr>
        </p:nvSpPr>
        <p:spPr/>
        <p:txBody>
          <a:bodyPr/>
          <a:lstStyle>
            <a:extLst/>
          </a:lstStyle>
          <a:p>
            <a:fld id="{816DC3E8-027D-45BD-BFF7-948F93A10FED}" type="slidenum">
              <a:rPr lang="fa-IR" smtClean="0"/>
              <a:pPr/>
              <a:t>‹#›</a:t>
            </a:fld>
            <a:endParaRPr lang="fa-I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13" Type="http://schemas.openxmlformats.org/officeDocument/2006/relationships/image" Target="../media/image7.jpeg"/><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ECBD69C-31DC-4357-8742-A8DED39D19A3}"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Rectangle 8"/>
          <p:cNvSpPr/>
          <p:nvPr/>
        </p:nvSpPr>
        <p:spPr>
          <a:xfrm flipH="1">
            <a:off x="8153400" y="0"/>
            <a:ext cx="990600" cy="6858000"/>
          </a:xfrm>
          <a:prstGeom prst="rect">
            <a:avLst/>
          </a:prstGeom>
          <a:blipFill>
            <a:blip r:embed="rId13"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Title Placeholder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en-US" smtClean="0"/>
              <a:t>Click to edit Master title style</a:t>
            </a:r>
            <a:endParaRPr kumimoji="0" lang="en-US"/>
          </a:p>
        </p:txBody>
      </p:sp>
      <p:sp>
        <p:nvSpPr>
          <p:cNvPr id="31" name="Text Placeholder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7" name="Date Placeholder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endParaRPr lang="fa-IR"/>
          </a:p>
        </p:txBody>
      </p:sp>
      <p:sp>
        <p:nvSpPr>
          <p:cNvPr id="4" name="Footer Placeholder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fa-IR"/>
          </a:p>
        </p:txBody>
      </p:sp>
      <p:sp>
        <p:nvSpPr>
          <p:cNvPr id="16" name="Slide Number Placeholder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816DC3E8-027D-45BD-BFF7-948F93A10FED}" type="slidenum">
              <a:rPr lang="fa-IR" smtClean="0"/>
              <a:pPr/>
              <a:t>‹#›</a:t>
            </a:fld>
            <a:endParaRPr lang="fa-IR"/>
          </a:p>
        </p:txBody>
      </p:sp>
    </p:spTree>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hf hdr="0" ftr="0" dt="0"/>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2" name="Group 2"/>
          <p:cNvGrpSpPr>
            <a:grpSpLocks/>
          </p:cNvGrpSpPr>
          <p:nvPr/>
        </p:nvGrpSpPr>
        <p:grpSpPr bwMode="auto">
          <a:xfrm>
            <a:off x="76200" y="152400"/>
            <a:ext cx="8991600" cy="6629400"/>
            <a:chOff x="48" y="96"/>
            <a:chExt cx="5664" cy="4176"/>
          </a:xfrm>
        </p:grpSpPr>
        <p:sp>
          <p:nvSpPr>
            <p:cNvPr id="388099" name="AutoShape 3"/>
            <p:cNvSpPr>
              <a:spLocks noChangeArrowheads="1"/>
            </p:cNvSpPr>
            <p:nvPr userDrawn="1"/>
          </p:nvSpPr>
          <p:spPr bwMode="auto">
            <a:xfrm>
              <a:off x="48" y="96"/>
              <a:ext cx="5664" cy="4176"/>
            </a:xfrm>
            <a:prstGeom prst="roundRect">
              <a:avLst>
                <a:gd name="adj" fmla="val 16667"/>
              </a:avLst>
            </a:prstGeom>
            <a:noFill/>
            <a:ln w="9525">
              <a:solidFill>
                <a:schemeClr val="accent1"/>
              </a:solidFill>
              <a:round/>
              <a:headEnd/>
              <a:tailEnd/>
            </a:ln>
            <a:effectLst/>
          </p:spPr>
          <p:txBody>
            <a:bodyPr wrap="none" anchor="ctr"/>
            <a:lstStyle/>
            <a:p>
              <a:endParaRPr lang="en-US"/>
            </a:p>
          </p:txBody>
        </p:sp>
        <p:sp>
          <p:nvSpPr>
            <p:cNvPr id="388100" name="AutoShape 4"/>
            <p:cNvSpPr>
              <a:spLocks noChangeArrowheads="1"/>
            </p:cNvSpPr>
            <p:nvPr userDrawn="1"/>
          </p:nvSpPr>
          <p:spPr bwMode="auto">
            <a:xfrm>
              <a:off x="96" y="144"/>
              <a:ext cx="5568" cy="4080"/>
            </a:xfrm>
            <a:prstGeom prst="roundRect">
              <a:avLst>
                <a:gd name="adj" fmla="val 16667"/>
              </a:avLst>
            </a:prstGeom>
            <a:noFill/>
            <a:ln w="9525">
              <a:solidFill>
                <a:schemeClr val="accent2"/>
              </a:solidFill>
              <a:round/>
              <a:headEnd/>
              <a:tailEnd/>
            </a:ln>
            <a:effectLst/>
          </p:spPr>
          <p:txBody>
            <a:bodyPr wrap="none" anchor="ctr"/>
            <a:lstStyle/>
            <a:p>
              <a:endParaRPr lang="en-US"/>
            </a:p>
          </p:txBody>
        </p:sp>
      </p:grpSp>
      <p:sp>
        <p:nvSpPr>
          <p:cNvPr id="388101" name="Line 5"/>
          <p:cNvSpPr>
            <a:spLocks noChangeShapeType="1"/>
          </p:cNvSpPr>
          <p:nvPr/>
        </p:nvSpPr>
        <p:spPr bwMode="auto">
          <a:xfrm>
            <a:off x="1371600" y="1524000"/>
            <a:ext cx="7315200" cy="0"/>
          </a:xfrm>
          <a:prstGeom prst="line">
            <a:avLst/>
          </a:prstGeom>
          <a:noFill/>
          <a:ln w="12700">
            <a:solidFill>
              <a:schemeClr val="hlink"/>
            </a:solidFill>
            <a:round/>
            <a:headEnd/>
            <a:tailEnd/>
          </a:ln>
          <a:effectLst/>
        </p:spPr>
        <p:txBody>
          <a:bodyPr/>
          <a:lstStyle/>
          <a:p>
            <a:endParaRPr lang="en-US"/>
          </a:p>
        </p:txBody>
      </p:sp>
      <p:sp>
        <p:nvSpPr>
          <p:cNvPr id="388102" name="Rectangle 6"/>
          <p:cNvSpPr>
            <a:spLocks noGrp="1" noChangeArrowheads="1"/>
          </p:cNvSpPr>
          <p:nvPr>
            <p:ph type="title"/>
          </p:nvPr>
        </p:nvSpPr>
        <p:spPr bwMode="auto">
          <a:xfrm>
            <a:off x="1370013" y="301625"/>
            <a:ext cx="7313612" cy="11430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388103" name="Rectangle 7"/>
          <p:cNvSpPr>
            <a:spLocks noGrp="1" noChangeArrowheads="1"/>
          </p:cNvSpPr>
          <p:nvPr>
            <p:ph type="body" idx="1"/>
          </p:nvPr>
        </p:nvSpPr>
        <p:spPr bwMode="auto">
          <a:xfrm>
            <a:off x="1370013" y="1827213"/>
            <a:ext cx="7313612"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88104" name="Rectangle 8"/>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mn-lt"/>
              </a:defRPr>
            </a:lvl1pPr>
          </a:lstStyle>
          <a:p>
            <a:endParaRPr lang="fa-IR"/>
          </a:p>
        </p:txBody>
      </p:sp>
      <p:sp>
        <p:nvSpPr>
          <p:cNvPr id="388105" name="Rectangle 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a:latin typeface="+mn-lt"/>
              </a:defRPr>
            </a:lvl1pPr>
          </a:lstStyle>
          <a:p>
            <a:endParaRPr lang="fa-IR"/>
          </a:p>
        </p:txBody>
      </p:sp>
      <p:sp>
        <p:nvSpPr>
          <p:cNvPr id="388106" name="Rectangle 10"/>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mn-lt"/>
              </a:defRPr>
            </a:lvl1pPr>
          </a:lstStyle>
          <a:p>
            <a:fld id="{816DC3E8-027D-45BD-BFF7-948F93A10FED}" type="slidenum">
              <a:rPr lang="fa-IR" smtClean="0"/>
              <a:pPr/>
              <a:t>‹#›</a:t>
            </a:fld>
            <a:endParaRPr lang="fa-IR"/>
          </a:p>
        </p:txBody>
      </p:sp>
      <p:sp>
        <p:nvSpPr>
          <p:cNvPr id="388107" name="AutoShape 11"/>
          <p:cNvSpPr>
            <a:spLocks noChangeArrowheads="1"/>
          </p:cNvSpPr>
          <p:nvPr/>
        </p:nvSpPr>
        <p:spPr bwMode="auto">
          <a:xfrm>
            <a:off x="-2819400" y="1447800"/>
            <a:ext cx="3657600" cy="3657600"/>
          </a:xfrm>
          <a:custGeom>
            <a:avLst/>
            <a:gdLst>
              <a:gd name="G0" fmla="+- 17444 0 0"/>
              <a:gd name="G1" fmla="+- -28889 0 0"/>
              <a:gd name="G2" fmla="+- 32000 0 0"/>
              <a:gd name="T0" fmla="*/ 32000 32000  1"/>
              <a:gd name="T1" fmla="*/ G0 G0  1"/>
              <a:gd name="T2" fmla="+- 0 T0 T1"/>
              <a:gd name="T3" fmla="sqrt T2"/>
              <a:gd name="G3" fmla="*/ 32000 T3 32000"/>
              <a:gd name="T4" fmla="*/ 32000 32000  1"/>
              <a:gd name="T5" fmla="*/ G1 G1  1"/>
              <a:gd name="T6" fmla="+- 0 T4 T5"/>
              <a:gd name="T7" fmla="sqrt T6"/>
              <a:gd name="G4" fmla="*/ 32000 T7 32000"/>
              <a:gd name="T8" fmla="*/ 32000 32000  1"/>
              <a:gd name="T9" fmla="*/ G2 G2  1"/>
              <a:gd name="T10" fmla="+- 0 T8 T9"/>
              <a:gd name="T11" fmla="sqrt T10"/>
              <a:gd name="G5" fmla="*/ 32000 T11 32000"/>
              <a:gd name="G6" fmla="+- 0 0 G3"/>
              <a:gd name="G7" fmla="+- 0 0 G4"/>
              <a:gd name="G8" fmla="+- 0 0 G5"/>
              <a:gd name="G9" fmla="+- 0 G4 G0"/>
              <a:gd name="G10" fmla="?: G9 G4 G0"/>
              <a:gd name="G11" fmla="?: G9 G1 G6"/>
              <a:gd name="G12" fmla="+- 0 G5 G0"/>
              <a:gd name="G13" fmla="?: G12 G5 G0"/>
              <a:gd name="G14" fmla="?: G12 G2 G3"/>
              <a:gd name="G15" fmla="+- G11 0 1"/>
              <a:gd name="G16" fmla="+- G14 1 0"/>
              <a:gd name="G17" fmla="+- 0 G14 G3"/>
              <a:gd name="G18" fmla="?: G17 G8 G13"/>
              <a:gd name="G19" fmla="?: G17 G0 G13"/>
              <a:gd name="G20" fmla="?: G17 G3 G16"/>
              <a:gd name="G21" fmla="+- 0 G6 G11"/>
              <a:gd name="G22" fmla="?: G21 G7 G10"/>
              <a:gd name="G23" fmla="?: G21 G0 G10"/>
              <a:gd name="G24" fmla="?: G21 G6 G15"/>
              <a:gd name="G25" fmla="min G10 G13"/>
              <a:gd name="G26" fmla="max G8 G7"/>
              <a:gd name="G27" fmla="max G26 G0"/>
              <a:gd name="T12" fmla="+- 0 G27 -32000"/>
              <a:gd name="T13" fmla="*/ T12 w 64000"/>
              <a:gd name="T14" fmla="+- 0 G11 -32000"/>
              <a:gd name="T15" fmla="*/ G11 h 64000"/>
              <a:gd name="T16" fmla="+- 0 G25 -32000"/>
              <a:gd name="T17" fmla="*/ T16 w 64000"/>
              <a:gd name="T18" fmla="+- 0 G14 -32000"/>
              <a:gd name="T19" fmla="*/ G14 h 64000"/>
            </a:gdLst>
            <a:ahLst/>
            <a:cxnLst>
              <a:cxn ang="0">
                <a:pos x="49444" y="5172"/>
              </a:cxn>
              <a:cxn ang="0">
                <a:pos x="64000" y="32000"/>
              </a:cxn>
              <a:cxn ang="0">
                <a:pos x="49444" y="58827"/>
              </a:cxn>
              <a:cxn ang="0">
                <a:pos x="49444" y="58827"/>
              </a:cxn>
              <a:cxn ang="0">
                <a:pos x="49443" y="58827"/>
              </a:cxn>
              <a:cxn ang="0">
                <a:pos x="49444" y="58828"/>
              </a:cxn>
              <a:cxn ang="0">
                <a:pos x="49444" y="5172"/>
              </a:cxn>
              <a:cxn ang="0">
                <a:pos x="49443" y="5172"/>
              </a:cxn>
              <a:cxn ang="0">
                <a:pos x="49444" y="5172"/>
              </a:cxn>
            </a:cxnLst>
            <a:rect l="T13" t="T15" r="T17" b="T19"/>
            <a:pathLst>
              <a:path w="64000" h="64000">
                <a:moveTo>
                  <a:pt x="49444" y="5172"/>
                </a:moveTo>
                <a:cubicBezTo>
                  <a:pt x="58522" y="11076"/>
                  <a:pt x="64000" y="21170"/>
                  <a:pt x="64000" y="32000"/>
                </a:cubicBezTo>
                <a:cubicBezTo>
                  <a:pt x="64000" y="42829"/>
                  <a:pt x="58522" y="52923"/>
                  <a:pt x="49444" y="58827"/>
                </a:cubicBezTo>
                <a:cubicBezTo>
                  <a:pt x="49444" y="58827"/>
                  <a:pt x="49443" y="58827"/>
                  <a:pt x="49443" y="58827"/>
                </a:cubicBezTo>
                <a:lnTo>
                  <a:pt x="49444" y="58828"/>
                </a:lnTo>
                <a:lnTo>
                  <a:pt x="49444" y="5172"/>
                </a:lnTo>
                <a:lnTo>
                  <a:pt x="49443" y="5172"/>
                </a:lnTo>
                <a:cubicBezTo>
                  <a:pt x="49443" y="5172"/>
                  <a:pt x="49444" y="5172"/>
                  <a:pt x="49444" y="5172"/>
                </a:cubicBezTo>
                <a:close/>
              </a:path>
            </a:pathLst>
          </a:custGeom>
          <a:solidFill>
            <a:schemeClr val="accent2">
              <a:alpha val="58000"/>
            </a:schemeClr>
          </a:solidFill>
          <a:ln w="9525">
            <a:noFill/>
            <a:miter lim="800000"/>
            <a:headEnd/>
            <a:tailEnd/>
          </a:ln>
        </p:spPr>
        <p:txBody>
          <a:bodyPr/>
          <a:lstStyle/>
          <a:p>
            <a:pPr eaLnBrk="1" hangingPunct="1"/>
            <a:endParaRPr lang="en-US" sz="2400">
              <a:latin typeface="Times New Roman" pitchFamily="18" charset="0"/>
            </a:endParaRPr>
          </a:p>
        </p:txBody>
      </p:sp>
      <p:sp>
        <p:nvSpPr>
          <p:cNvPr id="388108" name="AutoShape 12"/>
          <p:cNvSpPr>
            <a:spLocks noChangeArrowheads="1"/>
          </p:cNvSpPr>
          <p:nvPr/>
        </p:nvSpPr>
        <p:spPr bwMode="auto">
          <a:xfrm>
            <a:off x="-3352800" y="0"/>
            <a:ext cx="4038600" cy="4038600"/>
          </a:xfrm>
          <a:custGeom>
            <a:avLst/>
            <a:gdLst>
              <a:gd name="G0" fmla="+- 21057 0 0"/>
              <a:gd name="G1" fmla="+- -28403 0 0"/>
              <a:gd name="G2" fmla="+- 32000 0 0"/>
              <a:gd name="T0" fmla="*/ 32000 32000  1"/>
              <a:gd name="T1" fmla="*/ G0 G0  1"/>
              <a:gd name="T2" fmla="+- 0 T0 T1"/>
              <a:gd name="T3" fmla="sqrt T2"/>
              <a:gd name="G3" fmla="*/ 32000 T3 32000"/>
              <a:gd name="T4" fmla="*/ 32000 32000  1"/>
              <a:gd name="T5" fmla="*/ G1 G1  1"/>
              <a:gd name="T6" fmla="+- 0 T4 T5"/>
              <a:gd name="T7" fmla="sqrt T6"/>
              <a:gd name="G4" fmla="*/ 32000 T7 32000"/>
              <a:gd name="T8" fmla="*/ 32000 32000  1"/>
              <a:gd name="T9" fmla="*/ G2 G2  1"/>
              <a:gd name="T10" fmla="+- 0 T8 T9"/>
              <a:gd name="T11" fmla="sqrt T10"/>
              <a:gd name="G5" fmla="*/ 32000 T11 32000"/>
              <a:gd name="G6" fmla="+- 0 0 G3"/>
              <a:gd name="G7" fmla="+- 0 0 G4"/>
              <a:gd name="G8" fmla="+- 0 0 G5"/>
              <a:gd name="G9" fmla="+- 0 G4 G0"/>
              <a:gd name="G10" fmla="?: G9 G4 G0"/>
              <a:gd name="G11" fmla="?: G9 G1 G6"/>
              <a:gd name="G12" fmla="+- 0 G5 G0"/>
              <a:gd name="G13" fmla="?: G12 G5 G0"/>
              <a:gd name="G14" fmla="?: G12 G2 G3"/>
              <a:gd name="G15" fmla="+- G11 0 1"/>
              <a:gd name="G16" fmla="+- G14 1 0"/>
              <a:gd name="G17" fmla="+- 0 G14 G3"/>
              <a:gd name="G18" fmla="?: G17 G8 G13"/>
              <a:gd name="G19" fmla="?: G17 G0 G13"/>
              <a:gd name="G20" fmla="?: G17 G3 G16"/>
              <a:gd name="G21" fmla="+- 0 G6 G11"/>
              <a:gd name="G22" fmla="?: G21 G7 G10"/>
              <a:gd name="G23" fmla="?: G21 G0 G10"/>
              <a:gd name="G24" fmla="?: G21 G6 G15"/>
              <a:gd name="G25" fmla="min G10 G13"/>
              <a:gd name="G26" fmla="max G8 G7"/>
              <a:gd name="G27" fmla="max G26 G0"/>
              <a:gd name="T12" fmla="+- 0 G27 -32000"/>
              <a:gd name="T13" fmla="*/ T12 w 64000"/>
              <a:gd name="T14" fmla="+- 0 G11 -32000"/>
              <a:gd name="T15" fmla="*/ G11 h 64000"/>
              <a:gd name="T16" fmla="+- 0 G25 -32000"/>
              <a:gd name="T17" fmla="*/ T16 w 64000"/>
              <a:gd name="T18" fmla="+- 0 G14 -32000"/>
              <a:gd name="T19" fmla="*/ G14 h 64000"/>
            </a:gdLst>
            <a:ahLst/>
            <a:cxnLst>
              <a:cxn ang="0">
                <a:pos x="53057" y="7904"/>
              </a:cxn>
              <a:cxn ang="0">
                <a:pos x="64000" y="32000"/>
              </a:cxn>
              <a:cxn ang="0">
                <a:pos x="53057" y="56095"/>
              </a:cxn>
              <a:cxn ang="0">
                <a:pos x="53057" y="56095"/>
              </a:cxn>
              <a:cxn ang="0">
                <a:pos x="53056" y="56095"/>
              </a:cxn>
              <a:cxn ang="0">
                <a:pos x="53057" y="56096"/>
              </a:cxn>
              <a:cxn ang="0">
                <a:pos x="53057" y="7904"/>
              </a:cxn>
              <a:cxn ang="0">
                <a:pos x="53056" y="7904"/>
              </a:cxn>
              <a:cxn ang="0">
                <a:pos x="53057" y="7904"/>
              </a:cxn>
            </a:cxnLst>
            <a:rect l="T13" t="T15" r="T17" b="T19"/>
            <a:pathLst>
              <a:path w="64000" h="64000">
                <a:moveTo>
                  <a:pt x="53057" y="7904"/>
                </a:moveTo>
                <a:cubicBezTo>
                  <a:pt x="60010" y="13981"/>
                  <a:pt x="64000" y="22765"/>
                  <a:pt x="64000" y="32000"/>
                </a:cubicBezTo>
                <a:cubicBezTo>
                  <a:pt x="64000" y="41234"/>
                  <a:pt x="60010" y="50018"/>
                  <a:pt x="53057" y="56095"/>
                </a:cubicBezTo>
                <a:cubicBezTo>
                  <a:pt x="53057" y="56095"/>
                  <a:pt x="53057" y="56095"/>
                  <a:pt x="53056" y="56095"/>
                </a:cubicBezTo>
                <a:lnTo>
                  <a:pt x="53057" y="56096"/>
                </a:lnTo>
                <a:lnTo>
                  <a:pt x="53057" y="7904"/>
                </a:lnTo>
                <a:lnTo>
                  <a:pt x="53056" y="7904"/>
                </a:lnTo>
                <a:cubicBezTo>
                  <a:pt x="53057" y="7904"/>
                  <a:pt x="53057" y="7904"/>
                  <a:pt x="53057" y="7904"/>
                </a:cubicBezTo>
                <a:close/>
              </a:path>
            </a:pathLst>
          </a:custGeom>
          <a:solidFill>
            <a:schemeClr val="hlink">
              <a:alpha val="60001"/>
            </a:schemeClr>
          </a:solidFill>
          <a:ln w="9525">
            <a:noFill/>
            <a:miter lim="800000"/>
            <a:headEnd/>
            <a:tailEnd/>
          </a:ln>
        </p:spPr>
        <p:txBody>
          <a:bodyPr/>
          <a:lstStyle/>
          <a:p>
            <a:pPr eaLnBrk="1" hangingPunct="1"/>
            <a:endParaRPr lang="en-US"/>
          </a:p>
        </p:txBody>
      </p:sp>
      <p:grpSp>
        <p:nvGrpSpPr>
          <p:cNvPr id="3" name="Group 13"/>
          <p:cNvGrpSpPr>
            <a:grpSpLocks/>
          </p:cNvGrpSpPr>
          <p:nvPr/>
        </p:nvGrpSpPr>
        <p:grpSpPr bwMode="auto">
          <a:xfrm>
            <a:off x="76200" y="152400"/>
            <a:ext cx="8991600" cy="6629400"/>
            <a:chOff x="48" y="96"/>
            <a:chExt cx="5664" cy="4176"/>
          </a:xfrm>
        </p:grpSpPr>
        <p:sp>
          <p:nvSpPr>
            <p:cNvPr id="388110" name="AutoShape 14"/>
            <p:cNvSpPr>
              <a:spLocks noChangeArrowheads="1"/>
            </p:cNvSpPr>
            <p:nvPr userDrawn="1"/>
          </p:nvSpPr>
          <p:spPr bwMode="auto">
            <a:xfrm>
              <a:off x="48" y="96"/>
              <a:ext cx="5664" cy="4176"/>
            </a:xfrm>
            <a:prstGeom prst="roundRect">
              <a:avLst>
                <a:gd name="adj" fmla="val 16667"/>
              </a:avLst>
            </a:prstGeom>
            <a:noFill/>
            <a:ln w="9525">
              <a:solidFill>
                <a:schemeClr val="accent1"/>
              </a:solidFill>
              <a:round/>
              <a:headEnd/>
              <a:tailEnd/>
            </a:ln>
            <a:effectLst/>
          </p:spPr>
          <p:txBody>
            <a:bodyPr wrap="none" anchor="ctr"/>
            <a:lstStyle/>
            <a:p>
              <a:endParaRPr lang="en-US"/>
            </a:p>
          </p:txBody>
        </p:sp>
        <p:sp>
          <p:nvSpPr>
            <p:cNvPr id="388111" name="AutoShape 15"/>
            <p:cNvSpPr>
              <a:spLocks noChangeArrowheads="1"/>
            </p:cNvSpPr>
            <p:nvPr userDrawn="1"/>
          </p:nvSpPr>
          <p:spPr bwMode="auto">
            <a:xfrm>
              <a:off x="96" y="144"/>
              <a:ext cx="5568" cy="4080"/>
            </a:xfrm>
            <a:prstGeom prst="roundRect">
              <a:avLst>
                <a:gd name="adj" fmla="val 16667"/>
              </a:avLst>
            </a:prstGeom>
            <a:noFill/>
            <a:ln w="9525">
              <a:solidFill>
                <a:schemeClr val="accent2"/>
              </a:solidFill>
              <a:round/>
              <a:headEnd/>
              <a:tailEnd/>
            </a:ln>
            <a:effectLst/>
          </p:spPr>
          <p:txBody>
            <a:bodyPr wrap="none" anchor="ctr"/>
            <a:lstStyle/>
            <a:p>
              <a:endParaRPr lang="en-US"/>
            </a:p>
          </p:txBody>
        </p:sp>
      </p:grpSp>
      <p:sp>
        <p:nvSpPr>
          <p:cNvPr id="388112" name="Line 16"/>
          <p:cNvSpPr>
            <a:spLocks noChangeShapeType="1"/>
          </p:cNvSpPr>
          <p:nvPr/>
        </p:nvSpPr>
        <p:spPr bwMode="auto">
          <a:xfrm>
            <a:off x="1371600" y="1524000"/>
            <a:ext cx="7315200" cy="0"/>
          </a:xfrm>
          <a:prstGeom prst="line">
            <a:avLst/>
          </a:prstGeom>
          <a:noFill/>
          <a:ln w="12700">
            <a:solidFill>
              <a:schemeClr val="hlink"/>
            </a:solidFill>
            <a:round/>
            <a:headEnd/>
            <a:tailEnd/>
          </a:ln>
          <a:effectLst/>
        </p:spPr>
        <p:txBody>
          <a:bodyPr/>
          <a:lstStyle/>
          <a:p>
            <a:endParaRPr lang="en-US"/>
          </a:p>
        </p:txBody>
      </p:sp>
      <p:sp>
        <p:nvSpPr>
          <p:cNvPr id="388113" name="AutoShape 17"/>
          <p:cNvSpPr>
            <a:spLocks noChangeArrowheads="1"/>
          </p:cNvSpPr>
          <p:nvPr/>
        </p:nvSpPr>
        <p:spPr bwMode="auto">
          <a:xfrm>
            <a:off x="-2819400" y="1447800"/>
            <a:ext cx="3657600" cy="3657600"/>
          </a:xfrm>
          <a:custGeom>
            <a:avLst/>
            <a:gdLst>
              <a:gd name="G0" fmla="+- 17444 0 0"/>
              <a:gd name="G1" fmla="+- -28889 0 0"/>
              <a:gd name="G2" fmla="+- 32000 0 0"/>
              <a:gd name="T0" fmla="*/ 32000 32000  1"/>
              <a:gd name="T1" fmla="*/ G0 G0  1"/>
              <a:gd name="T2" fmla="+- 0 T0 T1"/>
              <a:gd name="T3" fmla="sqrt T2"/>
              <a:gd name="G3" fmla="*/ 32000 T3 32000"/>
              <a:gd name="T4" fmla="*/ 32000 32000  1"/>
              <a:gd name="T5" fmla="*/ G1 G1  1"/>
              <a:gd name="T6" fmla="+- 0 T4 T5"/>
              <a:gd name="T7" fmla="sqrt T6"/>
              <a:gd name="G4" fmla="*/ 32000 T7 32000"/>
              <a:gd name="T8" fmla="*/ 32000 32000  1"/>
              <a:gd name="T9" fmla="*/ G2 G2  1"/>
              <a:gd name="T10" fmla="+- 0 T8 T9"/>
              <a:gd name="T11" fmla="sqrt T10"/>
              <a:gd name="G5" fmla="*/ 32000 T11 32000"/>
              <a:gd name="G6" fmla="+- 0 0 G3"/>
              <a:gd name="G7" fmla="+- 0 0 G4"/>
              <a:gd name="G8" fmla="+- 0 0 G5"/>
              <a:gd name="G9" fmla="+- 0 G4 G0"/>
              <a:gd name="G10" fmla="?: G9 G4 G0"/>
              <a:gd name="G11" fmla="?: G9 G1 G6"/>
              <a:gd name="G12" fmla="+- 0 G5 G0"/>
              <a:gd name="G13" fmla="?: G12 G5 G0"/>
              <a:gd name="G14" fmla="?: G12 G2 G3"/>
              <a:gd name="G15" fmla="+- G11 0 1"/>
              <a:gd name="G16" fmla="+- G14 1 0"/>
              <a:gd name="G17" fmla="+- 0 G14 G3"/>
              <a:gd name="G18" fmla="?: G17 G8 G13"/>
              <a:gd name="G19" fmla="?: G17 G0 G13"/>
              <a:gd name="G20" fmla="?: G17 G3 G16"/>
              <a:gd name="G21" fmla="+- 0 G6 G11"/>
              <a:gd name="G22" fmla="?: G21 G7 G10"/>
              <a:gd name="G23" fmla="?: G21 G0 G10"/>
              <a:gd name="G24" fmla="?: G21 G6 G15"/>
              <a:gd name="G25" fmla="min G10 G13"/>
              <a:gd name="G26" fmla="max G8 G7"/>
              <a:gd name="G27" fmla="max G26 G0"/>
              <a:gd name="T12" fmla="+- 0 G27 -32000"/>
              <a:gd name="T13" fmla="*/ T12 w 64000"/>
              <a:gd name="T14" fmla="+- 0 G11 -32000"/>
              <a:gd name="T15" fmla="*/ G11 h 64000"/>
              <a:gd name="T16" fmla="+- 0 G25 -32000"/>
              <a:gd name="T17" fmla="*/ T16 w 64000"/>
              <a:gd name="T18" fmla="+- 0 G14 -32000"/>
              <a:gd name="T19" fmla="*/ G14 h 64000"/>
            </a:gdLst>
            <a:ahLst/>
            <a:cxnLst>
              <a:cxn ang="0">
                <a:pos x="49444" y="5172"/>
              </a:cxn>
              <a:cxn ang="0">
                <a:pos x="64000" y="32000"/>
              </a:cxn>
              <a:cxn ang="0">
                <a:pos x="49444" y="58827"/>
              </a:cxn>
              <a:cxn ang="0">
                <a:pos x="49444" y="58827"/>
              </a:cxn>
              <a:cxn ang="0">
                <a:pos x="49443" y="58827"/>
              </a:cxn>
              <a:cxn ang="0">
                <a:pos x="49444" y="58828"/>
              </a:cxn>
              <a:cxn ang="0">
                <a:pos x="49444" y="5172"/>
              </a:cxn>
              <a:cxn ang="0">
                <a:pos x="49443" y="5172"/>
              </a:cxn>
              <a:cxn ang="0">
                <a:pos x="49444" y="5172"/>
              </a:cxn>
            </a:cxnLst>
            <a:rect l="T13" t="T15" r="T17" b="T19"/>
            <a:pathLst>
              <a:path w="64000" h="64000">
                <a:moveTo>
                  <a:pt x="49444" y="5172"/>
                </a:moveTo>
                <a:cubicBezTo>
                  <a:pt x="58522" y="11076"/>
                  <a:pt x="64000" y="21170"/>
                  <a:pt x="64000" y="32000"/>
                </a:cubicBezTo>
                <a:cubicBezTo>
                  <a:pt x="64000" y="42829"/>
                  <a:pt x="58522" y="52923"/>
                  <a:pt x="49444" y="58827"/>
                </a:cubicBezTo>
                <a:cubicBezTo>
                  <a:pt x="49444" y="58827"/>
                  <a:pt x="49443" y="58827"/>
                  <a:pt x="49443" y="58827"/>
                </a:cubicBezTo>
                <a:lnTo>
                  <a:pt x="49444" y="58828"/>
                </a:lnTo>
                <a:lnTo>
                  <a:pt x="49444" y="5172"/>
                </a:lnTo>
                <a:lnTo>
                  <a:pt x="49443" y="5172"/>
                </a:lnTo>
                <a:cubicBezTo>
                  <a:pt x="49443" y="5172"/>
                  <a:pt x="49444" y="5172"/>
                  <a:pt x="49444" y="5172"/>
                </a:cubicBezTo>
                <a:close/>
              </a:path>
            </a:pathLst>
          </a:custGeom>
          <a:solidFill>
            <a:schemeClr val="accent2">
              <a:alpha val="58000"/>
            </a:schemeClr>
          </a:solidFill>
          <a:ln w="9525">
            <a:noFill/>
            <a:miter lim="800000"/>
            <a:headEnd/>
            <a:tailEnd/>
          </a:ln>
        </p:spPr>
        <p:txBody>
          <a:bodyPr/>
          <a:lstStyle/>
          <a:p>
            <a:pPr eaLnBrk="1" hangingPunct="1"/>
            <a:endParaRPr lang="en-US" sz="2400">
              <a:latin typeface="Times New Roman" pitchFamily="18" charset="0"/>
            </a:endParaRPr>
          </a:p>
        </p:txBody>
      </p:sp>
      <p:sp>
        <p:nvSpPr>
          <p:cNvPr id="388114" name="AutoShape 18"/>
          <p:cNvSpPr>
            <a:spLocks noChangeArrowheads="1"/>
          </p:cNvSpPr>
          <p:nvPr/>
        </p:nvSpPr>
        <p:spPr bwMode="auto">
          <a:xfrm>
            <a:off x="-3352800" y="0"/>
            <a:ext cx="4038600" cy="4038600"/>
          </a:xfrm>
          <a:custGeom>
            <a:avLst/>
            <a:gdLst>
              <a:gd name="G0" fmla="+- 21057 0 0"/>
              <a:gd name="G1" fmla="+- -28403 0 0"/>
              <a:gd name="G2" fmla="+- 32000 0 0"/>
              <a:gd name="T0" fmla="*/ 32000 32000  1"/>
              <a:gd name="T1" fmla="*/ G0 G0  1"/>
              <a:gd name="T2" fmla="+- 0 T0 T1"/>
              <a:gd name="T3" fmla="sqrt T2"/>
              <a:gd name="G3" fmla="*/ 32000 T3 32000"/>
              <a:gd name="T4" fmla="*/ 32000 32000  1"/>
              <a:gd name="T5" fmla="*/ G1 G1  1"/>
              <a:gd name="T6" fmla="+- 0 T4 T5"/>
              <a:gd name="T7" fmla="sqrt T6"/>
              <a:gd name="G4" fmla="*/ 32000 T7 32000"/>
              <a:gd name="T8" fmla="*/ 32000 32000  1"/>
              <a:gd name="T9" fmla="*/ G2 G2  1"/>
              <a:gd name="T10" fmla="+- 0 T8 T9"/>
              <a:gd name="T11" fmla="sqrt T10"/>
              <a:gd name="G5" fmla="*/ 32000 T11 32000"/>
              <a:gd name="G6" fmla="+- 0 0 G3"/>
              <a:gd name="G7" fmla="+- 0 0 G4"/>
              <a:gd name="G8" fmla="+- 0 0 G5"/>
              <a:gd name="G9" fmla="+- 0 G4 G0"/>
              <a:gd name="G10" fmla="?: G9 G4 G0"/>
              <a:gd name="G11" fmla="?: G9 G1 G6"/>
              <a:gd name="G12" fmla="+- 0 G5 G0"/>
              <a:gd name="G13" fmla="?: G12 G5 G0"/>
              <a:gd name="G14" fmla="?: G12 G2 G3"/>
              <a:gd name="G15" fmla="+- G11 0 1"/>
              <a:gd name="G16" fmla="+- G14 1 0"/>
              <a:gd name="G17" fmla="+- 0 G14 G3"/>
              <a:gd name="G18" fmla="?: G17 G8 G13"/>
              <a:gd name="G19" fmla="?: G17 G0 G13"/>
              <a:gd name="G20" fmla="?: G17 G3 G16"/>
              <a:gd name="G21" fmla="+- 0 G6 G11"/>
              <a:gd name="G22" fmla="?: G21 G7 G10"/>
              <a:gd name="G23" fmla="?: G21 G0 G10"/>
              <a:gd name="G24" fmla="?: G21 G6 G15"/>
              <a:gd name="G25" fmla="min G10 G13"/>
              <a:gd name="G26" fmla="max G8 G7"/>
              <a:gd name="G27" fmla="max G26 G0"/>
              <a:gd name="T12" fmla="+- 0 G27 -32000"/>
              <a:gd name="T13" fmla="*/ T12 w 64000"/>
              <a:gd name="T14" fmla="+- 0 G11 -32000"/>
              <a:gd name="T15" fmla="*/ G11 h 64000"/>
              <a:gd name="T16" fmla="+- 0 G25 -32000"/>
              <a:gd name="T17" fmla="*/ T16 w 64000"/>
              <a:gd name="T18" fmla="+- 0 G14 -32000"/>
              <a:gd name="T19" fmla="*/ G14 h 64000"/>
            </a:gdLst>
            <a:ahLst/>
            <a:cxnLst>
              <a:cxn ang="0">
                <a:pos x="53057" y="7904"/>
              </a:cxn>
              <a:cxn ang="0">
                <a:pos x="64000" y="32000"/>
              </a:cxn>
              <a:cxn ang="0">
                <a:pos x="53057" y="56095"/>
              </a:cxn>
              <a:cxn ang="0">
                <a:pos x="53057" y="56095"/>
              </a:cxn>
              <a:cxn ang="0">
                <a:pos x="53056" y="56095"/>
              </a:cxn>
              <a:cxn ang="0">
                <a:pos x="53057" y="56096"/>
              </a:cxn>
              <a:cxn ang="0">
                <a:pos x="53057" y="7904"/>
              </a:cxn>
              <a:cxn ang="0">
                <a:pos x="53056" y="7904"/>
              </a:cxn>
              <a:cxn ang="0">
                <a:pos x="53057" y="7904"/>
              </a:cxn>
            </a:cxnLst>
            <a:rect l="T13" t="T15" r="T17" b="T19"/>
            <a:pathLst>
              <a:path w="64000" h="64000">
                <a:moveTo>
                  <a:pt x="53057" y="7904"/>
                </a:moveTo>
                <a:cubicBezTo>
                  <a:pt x="60010" y="13981"/>
                  <a:pt x="64000" y="22765"/>
                  <a:pt x="64000" y="32000"/>
                </a:cubicBezTo>
                <a:cubicBezTo>
                  <a:pt x="64000" y="41234"/>
                  <a:pt x="60010" y="50018"/>
                  <a:pt x="53057" y="56095"/>
                </a:cubicBezTo>
                <a:cubicBezTo>
                  <a:pt x="53057" y="56095"/>
                  <a:pt x="53057" y="56095"/>
                  <a:pt x="53056" y="56095"/>
                </a:cubicBezTo>
                <a:lnTo>
                  <a:pt x="53057" y="56096"/>
                </a:lnTo>
                <a:lnTo>
                  <a:pt x="53057" y="7904"/>
                </a:lnTo>
                <a:lnTo>
                  <a:pt x="53056" y="7904"/>
                </a:lnTo>
                <a:cubicBezTo>
                  <a:pt x="53057" y="7904"/>
                  <a:pt x="53057" y="7904"/>
                  <a:pt x="53057" y="7904"/>
                </a:cubicBezTo>
                <a:close/>
              </a:path>
            </a:pathLst>
          </a:custGeom>
          <a:solidFill>
            <a:schemeClr val="hlink">
              <a:alpha val="60001"/>
            </a:schemeClr>
          </a:solidFill>
          <a:ln w="9525">
            <a:noFill/>
            <a:miter lim="800000"/>
            <a:headEnd/>
            <a:tailEnd/>
          </a:ln>
        </p:spPr>
        <p:txBody>
          <a:bodyPr/>
          <a:lstStyle/>
          <a:p>
            <a:pPr eaLnBrk="1" hangingPunct="1"/>
            <a:endParaRPr lang="en-US"/>
          </a:p>
        </p:txBody>
      </p:sp>
    </p:spTree>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p:hf hdr="0" ftr="0" dt="0"/>
  <p:txStyles>
    <p:titleStyle>
      <a:lvl1pPr algn="l" rtl="0" eaLnBrk="1" fontAlgn="base" hangingPunct="1">
        <a:spcBef>
          <a:spcPct val="0"/>
        </a:spcBef>
        <a:spcAft>
          <a:spcPct val="0"/>
        </a:spcAft>
        <a:defRPr sz="3600">
          <a:solidFill>
            <a:schemeClr val="hlink"/>
          </a:solidFill>
          <a:latin typeface="+mj-lt"/>
          <a:ea typeface="+mj-ea"/>
          <a:cs typeface="+mj-cs"/>
        </a:defRPr>
      </a:lvl1pPr>
      <a:lvl2pPr algn="l" rtl="0" eaLnBrk="1" fontAlgn="base" hangingPunct="1">
        <a:spcBef>
          <a:spcPct val="0"/>
        </a:spcBef>
        <a:spcAft>
          <a:spcPct val="0"/>
        </a:spcAft>
        <a:defRPr sz="3600">
          <a:solidFill>
            <a:schemeClr val="hlink"/>
          </a:solidFill>
          <a:latin typeface="Georgia" pitchFamily="18" charset="0"/>
        </a:defRPr>
      </a:lvl2pPr>
      <a:lvl3pPr algn="l" rtl="0" eaLnBrk="1" fontAlgn="base" hangingPunct="1">
        <a:spcBef>
          <a:spcPct val="0"/>
        </a:spcBef>
        <a:spcAft>
          <a:spcPct val="0"/>
        </a:spcAft>
        <a:defRPr sz="3600">
          <a:solidFill>
            <a:schemeClr val="hlink"/>
          </a:solidFill>
          <a:latin typeface="Georgia" pitchFamily="18" charset="0"/>
        </a:defRPr>
      </a:lvl3pPr>
      <a:lvl4pPr algn="l" rtl="0" eaLnBrk="1" fontAlgn="base" hangingPunct="1">
        <a:spcBef>
          <a:spcPct val="0"/>
        </a:spcBef>
        <a:spcAft>
          <a:spcPct val="0"/>
        </a:spcAft>
        <a:defRPr sz="3600">
          <a:solidFill>
            <a:schemeClr val="hlink"/>
          </a:solidFill>
          <a:latin typeface="Georgia" pitchFamily="18" charset="0"/>
        </a:defRPr>
      </a:lvl4pPr>
      <a:lvl5pPr algn="l" rtl="0" eaLnBrk="1" fontAlgn="base" hangingPunct="1">
        <a:spcBef>
          <a:spcPct val="0"/>
        </a:spcBef>
        <a:spcAft>
          <a:spcPct val="0"/>
        </a:spcAft>
        <a:defRPr sz="3600">
          <a:solidFill>
            <a:schemeClr val="hlink"/>
          </a:solidFill>
          <a:latin typeface="Georgia" pitchFamily="18" charset="0"/>
        </a:defRPr>
      </a:lvl5pPr>
      <a:lvl6pPr marL="457200" algn="l" rtl="0" eaLnBrk="1" fontAlgn="base" hangingPunct="1">
        <a:spcBef>
          <a:spcPct val="0"/>
        </a:spcBef>
        <a:spcAft>
          <a:spcPct val="0"/>
        </a:spcAft>
        <a:defRPr sz="3600">
          <a:solidFill>
            <a:schemeClr val="hlink"/>
          </a:solidFill>
          <a:latin typeface="Georgia" pitchFamily="18" charset="0"/>
        </a:defRPr>
      </a:lvl6pPr>
      <a:lvl7pPr marL="914400" algn="l" rtl="0" eaLnBrk="1" fontAlgn="base" hangingPunct="1">
        <a:spcBef>
          <a:spcPct val="0"/>
        </a:spcBef>
        <a:spcAft>
          <a:spcPct val="0"/>
        </a:spcAft>
        <a:defRPr sz="3600">
          <a:solidFill>
            <a:schemeClr val="hlink"/>
          </a:solidFill>
          <a:latin typeface="Georgia" pitchFamily="18" charset="0"/>
        </a:defRPr>
      </a:lvl7pPr>
      <a:lvl8pPr marL="1371600" algn="l" rtl="0" eaLnBrk="1" fontAlgn="base" hangingPunct="1">
        <a:spcBef>
          <a:spcPct val="0"/>
        </a:spcBef>
        <a:spcAft>
          <a:spcPct val="0"/>
        </a:spcAft>
        <a:defRPr sz="3600">
          <a:solidFill>
            <a:schemeClr val="hlink"/>
          </a:solidFill>
          <a:latin typeface="Georgia" pitchFamily="18" charset="0"/>
        </a:defRPr>
      </a:lvl8pPr>
      <a:lvl9pPr marL="1828800" algn="l" rtl="0" eaLnBrk="1" fontAlgn="base" hangingPunct="1">
        <a:spcBef>
          <a:spcPct val="0"/>
        </a:spcBef>
        <a:spcAft>
          <a:spcPct val="0"/>
        </a:spcAft>
        <a:defRPr sz="3600">
          <a:solidFill>
            <a:schemeClr val="hlink"/>
          </a:solidFill>
          <a:latin typeface="Georgia" pitchFamily="18" charset="0"/>
        </a:defRPr>
      </a:lvl9pPr>
    </p:titleStyle>
    <p:bodyStyle>
      <a:lvl1pPr marL="342900" indent="-342900" algn="l" rtl="0" eaLnBrk="1" fontAlgn="base" hangingPunct="1">
        <a:spcBef>
          <a:spcPct val="20000"/>
        </a:spcBef>
        <a:spcAft>
          <a:spcPct val="0"/>
        </a:spcAft>
        <a:buClr>
          <a:schemeClr val="accent1"/>
        </a:buClr>
        <a:buSzPct val="70000"/>
        <a:buFont typeface="Wingdings" pitchFamily="2" charset="2"/>
        <a:buChar char="l"/>
        <a:defRPr sz="2900">
          <a:solidFill>
            <a:srgbClr val="777777"/>
          </a:solidFill>
          <a:latin typeface="+mn-lt"/>
          <a:ea typeface="+mn-ea"/>
          <a:cs typeface="+mn-cs"/>
        </a:defRPr>
      </a:lvl1pPr>
      <a:lvl2pPr marL="742950" indent="-285750" algn="l" rtl="0" eaLnBrk="1" fontAlgn="base" hangingPunct="1">
        <a:spcBef>
          <a:spcPct val="20000"/>
        </a:spcBef>
        <a:spcAft>
          <a:spcPct val="0"/>
        </a:spcAft>
        <a:buClr>
          <a:schemeClr val="accent2"/>
        </a:buClr>
        <a:buSzPct val="70000"/>
        <a:buFont typeface="Wingdings" pitchFamily="2" charset="2"/>
        <a:buChar char="l"/>
        <a:defRPr sz="2500">
          <a:solidFill>
            <a:srgbClr val="777777"/>
          </a:solidFill>
          <a:latin typeface="+mn-lt"/>
        </a:defRPr>
      </a:lvl2pPr>
      <a:lvl3pPr marL="1143000" indent="-228600" algn="l" rtl="0" eaLnBrk="1" fontAlgn="base" hangingPunct="1">
        <a:spcBef>
          <a:spcPct val="20000"/>
        </a:spcBef>
        <a:spcAft>
          <a:spcPct val="0"/>
        </a:spcAft>
        <a:buClr>
          <a:schemeClr val="hlink"/>
        </a:buClr>
        <a:buSzPct val="70000"/>
        <a:buFont typeface="Wingdings" pitchFamily="2" charset="2"/>
        <a:buChar char="l"/>
        <a:defRPr sz="2200">
          <a:solidFill>
            <a:srgbClr val="777777"/>
          </a:solidFill>
          <a:latin typeface="+mn-lt"/>
        </a:defRPr>
      </a:lvl3pPr>
      <a:lvl4pPr marL="1600200" indent="-228600" algn="l" rtl="0" eaLnBrk="1" fontAlgn="base" hangingPunct="1">
        <a:spcBef>
          <a:spcPct val="20000"/>
        </a:spcBef>
        <a:spcAft>
          <a:spcPct val="0"/>
        </a:spcAft>
        <a:buClr>
          <a:schemeClr val="accent1"/>
        </a:buClr>
        <a:buSzPct val="70000"/>
        <a:buFont typeface="Wingdings" pitchFamily="2" charset="2"/>
        <a:buChar char="l"/>
        <a:defRPr sz="1900">
          <a:solidFill>
            <a:srgbClr val="777777"/>
          </a:solidFill>
          <a:latin typeface="+mn-lt"/>
        </a:defRPr>
      </a:lvl4pPr>
      <a:lvl5pPr marL="2057400" indent="-228600" algn="l" rtl="0" eaLnBrk="1" fontAlgn="base" hangingPunct="1">
        <a:spcBef>
          <a:spcPct val="20000"/>
        </a:spcBef>
        <a:spcAft>
          <a:spcPct val="0"/>
        </a:spcAft>
        <a:buClr>
          <a:schemeClr val="accent2"/>
        </a:buClr>
        <a:buSzPct val="70000"/>
        <a:buFont typeface="Wingdings" pitchFamily="2" charset="2"/>
        <a:buChar char="l"/>
        <a:defRPr sz="1900">
          <a:solidFill>
            <a:srgbClr val="777777"/>
          </a:solidFill>
          <a:latin typeface="+mn-lt"/>
        </a:defRPr>
      </a:lvl5pPr>
      <a:lvl6pPr marL="2514600" indent="-228600" algn="l" rtl="0" eaLnBrk="1" fontAlgn="base" hangingPunct="1">
        <a:spcBef>
          <a:spcPct val="20000"/>
        </a:spcBef>
        <a:spcAft>
          <a:spcPct val="0"/>
        </a:spcAft>
        <a:buClr>
          <a:schemeClr val="accent2"/>
        </a:buClr>
        <a:buSzPct val="70000"/>
        <a:buFont typeface="Wingdings" pitchFamily="2" charset="2"/>
        <a:buChar char="l"/>
        <a:defRPr sz="1900">
          <a:solidFill>
            <a:srgbClr val="777777"/>
          </a:solidFill>
          <a:latin typeface="+mn-lt"/>
        </a:defRPr>
      </a:lvl6pPr>
      <a:lvl7pPr marL="2971800" indent="-228600" algn="l" rtl="0" eaLnBrk="1" fontAlgn="base" hangingPunct="1">
        <a:spcBef>
          <a:spcPct val="20000"/>
        </a:spcBef>
        <a:spcAft>
          <a:spcPct val="0"/>
        </a:spcAft>
        <a:buClr>
          <a:schemeClr val="accent2"/>
        </a:buClr>
        <a:buSzPct val="70000"/>
        <a:buFont typeface="Wingdings" pitchFamily="2" charset="2"/>
        <a:buChar char="l"/>
        <a:defRPr sz="1900">
          <a:solidFill>
            <a:srgbClr val="777777"/>
          </a:solidFill>
          <a:latin typeface="+mn-lt"/>
        </a:defRPr>
      </a:lvl7pPr>
      <a:lvl8pPr marL="3429000" indent="-228600" algn="l" rtl="0" eaLnBrk="1" fontAlgn="base" hangingPunct="1">
        <a:spcBef>
          <a:spcPct val="20000"/>
        </a:spcBef>
        <a:spcAft>
          <a:spcPct val="0"/>
        </a:spcAft>
        <a:buClr>
          <a:schemeClr val="accent2"/>
        </a:buClr>
        <a:buSzPct val="70000"/>
        <a:buFont typeface="Wingdings" pitchFamily="2" charset="2"/>
        <a:buChar char="l"/>
        <a:defRPr sz="1900">
          <a:solidFill>
            <a:srgbClr val="777777"/>
          </a:solidFill>
          <a:latin typeface="+mn-lt"/>
        </a:defRPr>
      </a:lvl8pPr>
      <a:lvl9pPr marL="3886200" indent="-228600" algn="l" rtl="0" eaLnBrk="1" fontAlgn="base" hangingPunct="1">
        <a:spcBef>
          <a:spcPct val="20000"/>
        </a:spcBef>
        <a:spcAft>
          <a:spcPct val="0"/>
        </a:spcAft>
        <a:buClr>
          <a:schemeClr val="accent2"/>
        </a:buClr>
        <a:buSzPct val="70000"/>
        <a:buFont typeface="Wingdings" pitchFamily="2" charset="2"/>
        <a:buChar char="l"/>
        <a:defRPr sz="1900">
          <a:solidFill>
            <a:srgbClr val="777777"/>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ounded Rectangle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Title Placeholder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en-US" smtClean="0"/>
              <a:t>Click to edit Master title style</a:t>
            </a:r>
            <a:endParaRPr kumimoji="0" lang="en-US"/>
          </a:p>
        </p:txBody>
      </p:sp>
      <p:sp>
        <p:nvSpPr>
          <p:cNvPr id="4" name="Text Placeholder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5" name="Date Placeholder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endParaRPr lang="en-US"/>
          </a:p>
        </p:txBody>
      </p:sp>
      <p:sp>
        <p:nvSpPr>
          <p:cNvPr id="18" name="Footer Placeholder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en-US"/>
          </a:p>
        </p:txBody>
      </p:sp>
      <p:sp>
        <p:nvSpPr>
          <p:cNvPr id="5" name="Slide Number Placeholder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0ECBD69C-31DC-4357-8742-A8DED39D19A3}"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endParaRPr lang="en-US"/>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0ECBD69C-31DC-4357-8742-A8DED39D19A3}"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hf hdr="0" ftr="0" dt="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ECBD69C-31DC-4357-8742-A8DED39D19A3}"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en-US" smtClean="0"/>
              <a:t>Click to edit Master title style</a:t>
            </a:r>
            <a:endParaRPr lang="fa-I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0ECBD69C-31DC-4357-8742-A8DED39D19A3}"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hf hdr="0" ftr="0" dt="0"/>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endParaRPr lang="fa-IR"/>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fa-IR"/>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816DC3E8-027D-45BD-BFF7-948F93A10FED}" type="slidenum">
              <a:rPr lang="fa-IR" smtClean="0"/>
              <a:pPr/>
              <a:t>‹#›</a:t>
            </a:fld>
            <a:endParaRPr lang="fa-IR"/>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hf hdr="0" ftr="0" dt="0"/>
  <p:txStyles>
    <p:titleStyle>
      <a:lvl1pPr algn="ctr" rtl="1"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r" rtl="1"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r" rtl="1"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r" rtl="1"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r" rtl="1"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r" rtl="1"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r" rtl="1"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r" rtl="1"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r" rtl="1"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r" rtl="1"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endParaRPr lang="fa-IR"/>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fa-IR"/>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816DC3E8-027D-45BD-BFF7-948F93A10FED}" type="slidenum">
              <a:rPr lang="fa-IR" smtClean="0"/>
              <a:pPr/>
              <a:t>‹#›</a:t>
            </a:fld>
            <a:endParaRPr lang="fa-IR"/>
          </a:p>
        </p:txBody>
      </p:sp>
    </p:spTree>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hf hdr="0" ftr="0" dt="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endParaRPr lang="fa-IR"/>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fa-IR"/>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816DC3E8-027D-45BD-BFF7-948F93A10FED}" type="slidenum">
              <a:rPr lang="fa-IR" smtClean="0"/>
              <a:pPr/>
              <a:t>‹#›</a:t>
            </a:fld>
            <a:endParaRPr lang="fa-IR"/>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hdr="0" ftr="0" dt="0"/>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endParaRPr lang="fa-I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fa-I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816DC3E8-027D-45BD-BFF7-948F93A10FED}" type="slidenum">
              <a:rPr lang="fa-IR" smtClean="0"/>
              <a:pPr/>
              <a:t>‹#›</a:t>
            </a:fld>
            <a:endParaRPr lang="fa-I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hf hdr="0" ftr="0" dt="0"/>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35.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Layout" Target="../slideLayouts/slideLayout18.xml"/></Relationships>
</file>

<file path=ppt/slides/_rels/slide100.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15.jpeg"/><Relationship Id="rId1" Type="http://schemas.openxmlformats.org/officeDocument/2006/relationships/slideLayout" Target="../slideLayouts/slideLayout29.xml"/></Relationships>
</file>

<file path=ppt/slides/_rels/slide101.xml.rels><?xml version="1.0" encoding="UTF-8" standalone="yes"?>
<Relationships xmlns="http://schemas.openxmlformats.org/package/2006/relationships"><Relationship Id="rId3" Type="http://schemas.openxmlformats.org/officeDocument/2006/relationships/image" Target="../media/image126.jpeg"/><Relationship Id="rId2" Type="http://schemas.openxmlformats.org/officeDocument/2006/relationships/image" Target="../media/image64.png"/><Relationship Id="rId1" Type="http://schemas.openxmlformats.org/officeDocument/2006/relationships/slideLayout" Target="../slideLayouts/slideLayout29.xml"/></Relationships>
</file>

<file path=ppt/slides/_rels/slide102.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127.jpeg"/><Relationship Id="rId1" Type="http://schemas.openxmlformats.org/officeDocument/2006/relationships/slideLayout" Target="../slideLayouts/slideLayout29.xml"/></Relationships>
</file>

<file path=ppt/slides/_rels/slide103.xml.rels><?xml version="1.0" encoding="UTF-8" standalone="yes"?>
<Relationships xmlns="http://schemas.openxmlformats.org/package/2006/relationships"><Relationship Id="rId2" Type="http://schemas.openxmlformats.org/officeDocument/2006/relationships/image" Target="../media/image128.jpeg"/><Relationship Id="rId1" Type="http://schemas.openxmlformats.org/officeDocument/2006/relationships/slideLayout" Target="../slideLayouts/slideLayout29.xml"/></Relationships>
</file>

<file path=ppt/slides/_rels/slide104.xml.rels><?xml version="1.0" encoding="UTF-8" standalone="yes"?>
<Relationships xmlns="http://schemas.openxmlformats.org/package/2006/relationships"><Relationship Id="rId2" Type="http://schemas.openxmlformats.org/officeDocument/2006/relationships/image" Target="../media/image129.jpeg"/><Relationship Id="rId1" Type="http://schemas.openxmlformats.org/officeDocument/2006/relationships/slideLayout" Target="../slideLayouts/slideLayout29.xml"/></Relationships>
</file>

<file path=ppt/slides/_rels/slide105.xml.rels><?xml version="1.0" encoding="UTF-8" standalone="yes"?>
<Relationships xmlns="http://schemas.openxmlformats.org/package/2006/relationships"><Relationship Id="rId2" Type="http://schemas.openxmlformats.org/officeDocument/2006/relationships/image" Target="../media/image130.jpeg"/><Relationship Id="rId1" Type="http://schemas.openxmlformats.org/officeDocument/2006/relationships/slideLayout" Target="../slideLayouts/slideLayout29.xml"/></Relationships>
</file>

<file path=ppt/slides/_rels/slide106.xml.rels><?xml version="1.0" encoding="UTF-8" standalone="yes"?>
<Relationships xmlns="http://schemas.openxmlformats.org/package/2006/relationships"><Relationship Id="rId3" Type="http://schemas.openxmlformats.org/officeDocument/2006/relationships/image" Target="../media/image132.jpeg"/><Relationship Id="rId2" Type="http://schemas.openxmlformats.org/officeDocument/2006/relationships/image" Target="../media/image131.jpeg"/><Relationship Id="rId1" Type="http://schemas.openxmlformats.org/officeDocument/2006/relationships/slideLayout" Target="../slideLayouts/slideLayout29.xml"/><Relationship Id="rId5" Type="http://schemas.openxmlformats.org/officeDocument/2006/relationships/image" Target="../media/image134.jpeg"/><Relationship Id="rId4" Type="http://schemas.openxmlformats.org/officeDocument/2006/relationships/image" Target="../media/image133.jpeg"/></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08.xml.rels><?xml version="1.0" encoding="UTF-8" standalone="yes"?>
<Relationships xmlns="http://schemas.openxmlformats.org/package/2006/relationships"><Relationship Id="rId3" Type="http://schemas.openxmlformats.org/officeDocument/2006/relationships/image" Target="../media/image136.jpeg"/><Relationship Id="rId2" Type="http://schemas.openxmlformats.org/officeDocument/2006/relationships/image" Target="../media/image135.jpeg"/><Relationship Id="rId1" Type="http://schemas.openxmlformats.org/officeDocument/2006/relationships/slideLayout" Target="../slideLayouts/slideLayout29.xml"/><Relationship Id="rId6" Type="http://schemas.openxmlformats.org/officeDocument/2006/relationships/image" Target="../media/image139.jpeg"/><Relationship Id="rId5" Type="http://schemas.openxmlformats.org/officeDocument/2006/relationships/image" Target="../media/image138.jpeg"/><Relationship Id="rId4" Type="http://schemas.openxmlformats.org/officeDocument/2006/relationships/image" Target="../media/image137.jpeg"/></Relationships>
</file>

<file path=ppt/slides/_rels/slide109.xml.rels><?xml version="1.0" encoding="UTF-8" standalone="yes"?>
<Relationships xmlns="http://schemas.openxmlformats.org/package/2006/relationships"><Relationship Id="rId3" Type="http://schemas.openxmlformats.org/officeDocument/2006/relationships/image" Target="../media/image141.jpeg"/><Relationship Id="rId2" Type="http://schemas.openxmlformats.org/officeDocument/2006/relationships/image" Target="../media/image140.jpeg"/><Relationship Id="rId1" Type="http://schemas.openxmlformats.org/officeDocument/2006/relationships/slideLayout" Target="../slideLayouts/slideLayout29.xml"/><Relationship Id="rId4" Type="http://schemas.openxmlformats.org/officeDocument/2006/relationships/image" Target="../media/image142.jpeg"/></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18.xml"/><Relationship Id="rId5" Type="http://schemas.openxmlformats.org/officeDocument/2006/relationships/image" Target="../media/image22.jpeg"/><Relationship Id="rId4" Type="http://schemas.openxmlformats.org/officeDocument/2006/relationships/image" Target="../media/image21.jpeg"/></Relationships>
</file>

<file path=ppt/slides/_rels/slide110.xml.rels><?xml version="1.0" encoding="UTF-8" standalone="yes"?>
<Relationships xmlns="http://schemas.openxmlformats.org/package/2006/relationships"><Relationship Id="rId2" Type="http://schemas.openxmlformats.org/officeDocument/2006/relationships/image" Target="../media/image143.jpeg"/><Relationship Id="rId1" Type="http://schemas.openxmlformats.org/officeDocument/2006/relationships/slideLayout" Target="../slideLayouts/slideLayout29.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06.xml"/></Relationships>
</file>

<file path=ppt/slides/_rels/slide112.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image" Target="../media/image144.jpeg"/><Relationship Id="rId1" Type="http://schemas.openxmlformats.org/officeDocument/2006/relationships/slideLayout" Target="../slideLayouts/slideLayout29.xml"/></Relationships>
</file>

<file path=ppt/slides/_rels/slide113.xml.rels><?xml version="1.0" encoding="UTF-8" standalone="yes"?>
<Relationships xmlns="http://schemas.openxmlformats.org/package/2006/relationships"><Relationship Id="rId2" Type="http://schemas.openxmlformats.org/officeDocument/2006/relationships/image" Target="../media/image146.jpeg"/><Relationship Id="rId1" Type="http://schemas.openxmlformats.org/officeDocument/2006/relationships/slideLayout" Target="../slideLayouts/slideLayout29.xml"/></Relationships>
</file>

<file path=ppt/slides/_rels/slide114.xml.rels><?xml version="1.0" encoding="UTF-8" standalone="yes"?>
<Relationships xmlns="http://schemas.openxmlformats.org/package/2006/relationships"><Relationship Id="rId3" Type="http://schemas.openxmlformats.org/officeDocument/2006/relationships/image" Target="../media/image148.jpeg"/><Relationship Id="rId2" Type="http://schemas.openxmlformats.org/officeDocument/2006/relationships/image" Target="../media/image147.jpeg"/><Relationship Id="rId1" Type="http://schemas.openxmlformats.org/officeDocument/2006/relationships/slideLayout" Target="../slideLayouts/slideLayout29.xml"/><Relationship Id="rId4" Type="http://schemas.openxmlformats.org/officeDocument/2006/relationships/image" Target="../media/image149.jpeg"/></Relationships>
</file>

<file path=ppt/slides/_rels/slide115.xml.rels><?xml version="1.0" encoding="UTF-8" standalone="yes"?>
<Relationships xmlns="http://schemas.openxmlformats.org/package/2006/relationships"><Relationship Id="rId3" Type="http://schemas.openxmlformats.org/officeDocument/2006/relationships/image" Target="../media/image151.jpeg"/><Relationship Id="rId2" Type="http://schemas.openxmlformats.org/officeDocument/2006/relationships/image" Target="../media/image150.jpeg"/><Relationship Id="rId1" Type="http://schemas.openxmlformats.org/officeDocument/2006/relationships/slideLayout" Target="../slideLayouts/slideLayout29.xml"/></Relationships>
</file>

<file path=ppt/slides/_rels/slide116.xml.rels><?xml version="1.0" encoding="UTF-8" standalone="yes"?>
<Relationships xmlns="http://schemas.openxmlformats.org/package/2006/relationships"><Relationship Id="rId3" Type="http://schemas.openxmlformats.org/officeDocument/2006/relationships/image" Target="../media/image153.jpeg"/><Relationship Id="rId2" Type="http://schemas.openxmlformats.org/officeDocument/2006/relationships/image" Target="../media/image152.jpeg"/><Relationship Id="rId1" Type="http://schemas.openxmlformats.org/officeDocument/2006/relationships/slideLayout" Target="../slideLayouts/slideLayout29.xml"/><Relationship Id="rId6" Type="http://schemas.openxmlformats.org/officeDocument/2006/relationships/image" Target="../media/image156.jpeg"/><Relationship Id="rId5" Type="http://schemas.openxmlformats.org/officeDocument/2006/relationships/image" Target="../media/image155.jpeg"/><Relationship Id="rId4" Type="http://schemas.openxmlformats.org/officeDocument/2006/relationships/image" Target="../media/image154.jpeg"/></Relationships>
</file>

<file path=ppt/slides/_rels/slide117.xml.rels><?xml version="1.0" encoding="UTF-8" standalone="yes"?>
<Relationships xmlns="http://schemas.openxmlformats.org/package/2006/relationships"><Relationship Id="rId2" Type="http://schemas.openxmlformats.org/officeDocument/2006/relationships/image" Target="../media/image156.jpeg"/><Relationship Id="rId1" Type="http://schemas.openxmlformats.org/officeDocument/2006/relationships/slideLayout" Target="../slideLayouts/slideLayout29.xml"/></Relationships>
</file>

<file path=ppt/slides/_rels/slide118.xml.rels><?xml version="1.0" encoding="UTF-8" standalone="yes"?>
<Relationships xmlns="http://schemas.openxmlformats.org/package/2006/relationships"><Relationship Id="rId2" Type="http://schemas.openxmlformats.org/officeDocument/2006/relationships/image" Target="../media/image109.jpeg"/><Relationship Id="rId1" Type="http://schemas.openxmlformats.org/officeDocument/2006/relationships/slideLayout" Target="../slideLayouts/slideLayout29.xml"/></Relationships>
</file>

<file path=ppt/slides/_rels/slide119.xml.rels><?xml version="1.0" encoding="UTF-8" standalone="yes"?>
<Relationships xmlns="http://schemas.openxmlformats.org/package/2006/relationships"><Relationship Id="rId3" Type="http://schemas.openxmlformats.org/officeDocument/2006/relationships/image" Target="../media/image158.jpeg"/><Relationship Id="rId2" Type="http://schemas.openxmlformats.org/officeDocument/2006/relationships/image" Target="../media/image157.jpeg"/><Relationship Id="rId1" Type="http://schemas.openxmlformats.org/officeDocument/2006/relationships/slideLayout" Target="../slideLayouts/slideLayout29.xml"/><Relationship Id="rId4" Type="http://schemas.openxmlformats.org/officeDocument/2006/relationships/image" Target="../media/image159.jpeg"/></Relationships>
</file>

<file path=ppt/slides/_rels/slide1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8.xml"/></Relationships>
</file>

<file path=ppt/slides/_rels/slide120.xml.rels><?xml version="1.0" encoding="UTF-8" standalone="yes"?>
<Relationships xmlns="http://schemas.openxmlformats.org/package/2006/relationships"><Relationship Id="rId3" Type="http://schemas.openxmlformats.org/officeDocument/2006/relationships/image" Target="../media/image161.jpeg"/><Relationship Id="rId2" Type="http://schemas.openxmlformats.org/officeDocument/2006/relationships/image" Target="../media/image160.jpeg"/><Relationship Id="rId1" Type="http://schemas.openxmlformats.org/officeDocument/2006/relationships/slideLayout" Target="../slideLayouts/slideLayout29.xml"/></Relationships>
</file>

<file path=ppt/slides/_rels/slide121.xml.rels><?xml version="1.0" encoding="UTF-8" standalone="yes"?>
<Relationships xmlns="http://schemas.openxmlformats.org/package/2006/relationships"><Relationship Id="rId2" Type="http://schemas.openxmlformats.org/officeDocument/2006/relationships/image" Target="../media/image158.jpeg"/><Relationship Id="rId1" Type="http://schemas.openxmlformats.org/officeDocument/2006/relationships/slideLayout" Target="../slideLayouts/slideLayout29.xml"/></Relationships>
</file>

<file path=ppt/slides/_rels/slide122.xml.rels><?xml version="1.0" encoding="UTF-8" standalone="yes"?>
<Relationships xmlns="http://schemas.openxmlformats.org/package/2006/relationships"><Relationship Id="rId3" Type="http://schemas.openxmlformats.org/officeDocument/2006/relationships/image" Target="../media/image163.jpeg"/><Relationship Id="rId2" Type="http://schemas.openxmlformats.org/officeDocument/2006/relationships/image" Target="../media/image162.jpeg"/><Relationship Id="rId1" Type="http://schemas.openxmlformats.org/officeDocument/2006/relationships/slideLayout" Target="../slideLayouts/slideLayout29.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06.xml"/></Relationships>
</file>

<file path=ppt/slides/_rels/slide124.xml.rels><?xml version="1.0" encoding="UTF-8" standalone="yes"?>
<Relationships xmlns="http://schemas.openxmlformats.org/package/2006/relationships"><Relationship Id="rId3" Type="http://schemas.openxmlformats.org/officeDocument/2006/relationships/image" Target="../media/image165.jpeg"/><Relationship Id="rId2" Type="http://schemas.openxmlformats.org/officeDocument/2006/relationships/image" Target="../media/image164.jpeg"/><Relationship Id="rId1" Type="http://schemas.openxmlformats.org/officeDocument/2006/relationships/slideLayout" Target="../slideLayouts/slideLayout29.xml"/><Relationship Id="rId4" Type="http://schemas.openxmlformats.org/officeDocument/2006/relationships/image" Target="../media/image166.jpeg"/></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45.png"/><Relationship Id="rId1" Type="http://schemas.openxmlformats.org/officeDocument/2006/relationships/slideLayout" Target="../slideLayouts/slideLayout29.xml"/><Relationship Id="rId4" Type="http://schemas.openxmlformats.org/officeDocument/2006/relationships/image" Target="../media/image18.jpeg"/></Relationships>
</file>

<file path=ppt/slides/_rels/slide127.xml.rels><?xml version="1.0" encoding="UTF-8" standalone="yes"?>
<Relationships xmlns="http://schemas.openxmlformats.org/package/2006/relationships"><Relationship Id="rId3" Type="http://schemas.openxmlformats.org/officeDocument/2006/relationships/image" Target="../media/image168.jpeg"/><Relationship Id="rId2" Type="http://schemas.openxmlformats.org/officeDocument/2006/relationships/image" Target="../media/image167.jpeg"/><Relationship Id="rId1" Type="http://schemas.openxmlformats.org/officeDocument/2006/relationships/slideLayout" Target="../slideLayouts/slideLayout29.xml"/></Relationships>
</file>

<file path=ppt/slides/_rels/slide128.xml.rels><?xml version="1.0" encoding="UTF-8" standalone="yes"?>
<Relationships xmlns="http://schemas.openxmlformats.org/package/2006/relationships"><Relationship Id="rId3" Type="http://schemas.openxmlformats.org/officeDocument/2006/relationships/image" Target="../media/image170.jpeg"/><Relationship Id="rId2" Type="http://schemas.openxmlformats.org/officeDocument/2006/relationships/image" Target="../media/image169.jpeg"/><Relationship Id="rId1" Type="http://schemas.openxmlformats.org/officeDocument/2006/relationships/slideLayout" Target="../slideLayouts/slideLayout29.xml"/></Relationships>
</file>

<file path=ppt/slides/_rels/slide129.xml.rels><?xml version="1.0" encoding="UTF-8" standalone="yes"?>
<Relationships xmlns="http://schemas.openxmlformats.org/package/2006/relationships"><Relationship Id="rId2" Type="http://schemas.openxmlformats.org/officeDocument/2006/relationships/image" Target="../media/image169.jpeg"/><Relationship Id="rId1" Type="http://schemas.openxmlformats.org/officeDocument/2006/relationships/slideLayout" Target="../slideLayouts/slideLayout29.xml"/></Relationships>
</file>

<file path=ppt/slides/_rels/slide1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18.xml"/></Relationships>
</file>

<file path=ppt/slides/_rels/slide130.xml.rels><?xml version="1.0" encoding="UTF-8" standalone="yes"?>
<Relationships xmlns="http://schemas.openxmlformats.org/package/2006/relationships"><Relationship Id="rId2" Type="http://schemas.openxmlformats.org/officeDocument/2006/relationships/image" Target="../media/image171.jpeg"/><Relationship Id="rId1" Type="http://schemas.openxmlformats.org/officeDocument/2006/relationships/slideLayout" Target="../slideLayouts/slideLayout29.xml"/></Relationships>
</file>

<file path=ppt/slides/_rels/slide131.xml.rels><?xml version="1.0" encoding="UTF-8" standalone="yes"?>
<Relationships xmlns="http://schemas.openxmlformats.org/package/2006/relationships"><Relationship Id="rId3" Type="http://schemas.openxmlformats.org/officeDocument/2006/relationships/image" Target="../media/image173.jpeg"/><Relationship Id="rId2" Type="http://schemas.openxmlformats.org/officeDocument/2006/relationships/image" Target="../media/image172.jpeg"/><Relationship Id="rId1" Type="http://schemas.openxmlformats.org/officeDocument/2006/relationships/slideLayout" Target="../slideLayouts/slideLayout29.xml"/></Relationships>
</file>

<file path=ppt/slides/_rels/slide132.xml.rels><?xml version="1.0" encoding="UTF-8" standalone="yes"?>
<Relationships xmlns="http://schemas.openxmlformats.org/package/2006/relationships"><Relationship Id="rId3" Type="http://schemas.openxmlformats.org/officeDocument/2006/relationships/image" Target="../media/image175.jpeg"/><Relationship Id="rId2" Type="http://schemas.openxmlformats.org/officeDocument/2006/relationships/image" Target="../media/image174.jpeg"/><Relationship Id="rId1" Type="http://schemas.openxmlformats.org/officeDocument/2006/relationships/slideLayout" Target="../slideLayouts/slideLayout29.xml"/><Relationship Id="rId4" Type="http://schemas.openxmlformats.org/officeDocument/2006/relationships/image" Target="../media/image176.jpeg"/></Relationships>
</file>

<file path=ppt/slides/_rels/slide133.xml.rels><?xml version="1.0" encoding="UTF-8" standalone="yes"?>
<Relationships xmlns="http://schemas.openxmlformats.org/package/2006/relationships"><Relationship Id="rId2" Type="http://schemas.openxmlformats.org/officeDocument/2006/relationships/image" Target="../media/image177.jpeg"/><Relationship Id="rId1" Type="http://schemas.openxmlformats.org/officeDocument/2006/relationships/slideLayout" Target="../slideLayouts/slideLayout29.xml"/></Relationships>
</file>

<file path=ppt/slides/_rels/slide134.xml.rels><?xml version="1.0" encoding="UTF-8" standalone="yes"?>
<Relationships xmlns="http://schemas.openxmlformats.org/package/2006/relationships"><Relationship Id="rId2" Type="http://schemas.openxmlformats.org/officeDocument/2006/relationships/image" Target="../media/image178.jpeg"/><Relationship Id="rId1" Type="http://schemas.openxmlformats.org/officeDocument/2006/relationships/slideLayout" Target="../slideLayouts/slideLayout29.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106.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37.xml.rels><?xml version="1.0" encoding="UTF-8" standalone="yes"?>
<Relationships xmlns="http://schemas.openxmlformats.org/package/2006/relationships"><Relationship Id="rId2" Type="http://schemas.openxmlformats.org/officeDocument/2006/relationships/image" Target="../media/image179.jpeg"/><Relationship Id="rId1" Type="http://schemas.openxmlformats.org/officeDocument/2006/relationships/slideLayout" Target="../slideLayouts/slideLayout29.xml"/></Relationships>
</file>

<file path=ppt/slides/_rels/slide138.xml.rels><?xml version="1.0" encoding="UTF-8" standalone="yes"?>
<Relationships xmlns="http://schemas.openxmlformats.org/package/2006/relationships"><Relationship Id="rId3" Type="http://schemas.openxmlformats.org/officeDocument/2006/relationships/image" Target="../media/image165.jpeg"/><Relationship Id="rId2" Type="http://schemas.openxmlformats.org/officeDocument/2006/relationships/image" Target="../media/image180.jpeg"/><Relationship Id="rId1" Type="http://schemas.openxmlformats.org/officeDocument/2006/relationships/slideLayout" Target="../slideLayouts/slideLayout29.xml"/><Relationship Id="rId4" Type="http://schemas.openxmlformats.org/officeDocument/2006/relationships/image" Target="../media/image181.jpeg"/></Relationships>
</file>

<file path=ppt/slides/_rels/slide139.xml.rels><?xml version="1.0" encoding="UTF-8" standalone="yes"?>
<Relationships xmlns="http://schemas.openxmlformats.org/package/2006/relationships"><Relationship Id="rId3" Type="http://schemas.openxmlformats.org/officeDocument/2006/relationships/image" Target="../media/image183.png"/><Relationship Id="rId2" Type="http://schemas.openxmlformats.org/officeDocument/2006/relationships/image" Target="../media/image182.jpeg"/><Relationship Id="rId1" Type="http://schemas.openxmlformats.org/officeDocument/2006/relationships/slideLayout" Target="../slideLayouts/slideLayout29.xml"/></Relationships>
</file>

<file path=ppt/slides/_rels/slide1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18.xml"/><Relationship Id="rId4" Type="http://schemas.openxmlformats.org/officeDocument/2006/relationships/image" Target="../media/image28.jpeg"/></Relationships>
</file>

<file path=ppt/slides/_rels/slide140.xml.rels><?xml version="1.0" encoding="UTF-8" standalone="yes"?>
<Relationships xmlns="http://schemas.openxmlformats.org/package/2006/relationships"><Relationship Id="rId2" Type="http://schemas.openxmlformats.org/officeDocument/2006/relationships/image" Target="../media/image184.jpeg"/><Relationship Id="rId1" Type="http://schemas.openxmlformats.org/officeDocument/2006/relationships/slideLayout" Target="../slideLayouts/slideLayout29.xml"/></Relationships>
</file>

<file path=ppt/slides/_rels/slide141.xml.rels><?xml version="1.0" encoding="UTF-8" standalone="yes"?>
<Relationships xmlns="http://schemas.openxmlformats.org/package/2006/relationships"><Relationship Id="rId3" Type="http://schemas.openxmlformats.org/officeDocument/2006/relationships/image" Target="../media/image186.jpeg"/><Relationship Id="rId2" Type="http://schemas.openxmlformats.org/officeDocument/2006/relationships/image" Target="../media/image185.jpeg"/><Relationship Id="rId1" Type="http://schemas.openxmlformats.org/officeDocument/2006/relationships/slideLayout" Target="../slideLayouts/slideLayout29.xml"/></Relationships>
</file>

<file path=ppt/slides/_rels/slide142.xml.rels><?xml version="1.0" encoding="UTF-8" standalone="yes"?>
<Relationships xmlns="http://schemas.openxmlformats.org/package/2006/relationships"><Relationship Id="rId2" Type="http://schemas.openxmlformats.org/officeDocument/2006/relationships/image" Target="../media/image187.jpeg"/><Relationship Id="rId1" Type="http://schemas.openxmlformats.org/officeDocument/2006/relationships/slideLayout" Target="../slideLayouts/slideLayout29.xml"/></Relationships>
</file>

<file path=ppt/slides/_rels/slide143.xml.rels><?xml version="1.0" encoding="UTF-8" standalone="yes"?>
<Relationships xmlns="http://schemas.openxmlformats.org/package/2006/relationships"><Relationship Id="rId3" Type="http://schemas.openxmlformats.org/officeDocument/2006/relationships/image" Target="../media/image189.jpeg"/><Relationship Id="rId2" Type="http://schemas.openxmlformats.org/officeDocument/2006/relationships/image" Target="../media/image188.jpeg"/><Relationship Id="rId1" Type="http://schemas.openxmlformats.org/officeDocument/2006/relationships/slideLayout" Target="../slideLayouts/slideLayout29.xml"/></Relationships>
</file>

<file path=ppt/slides/_rels/slide144.xml.rels><?xml version="1.0" encoding="UTF-8" standalone="yes"?>
<Relationships xmlns="http://schemas.openxmlformats.org/package/2006/relationships"><Relationship Id="rId3" Type="http://schemas.openxmlformats.org/officeDocument/2006/relationships/image" Target="../media/image190.jpeg"/><Relationship Id="rId2" Type="http://schemas.openxmlformats.org/officeDocument/2006/relationships/image" Target="../media/image122.jpeg"/><Relationship Id="rId1" Type="http://schemas.openxmlformats.org/officeDocument/2006/relationships/slideLayout" Target="../slideLayouts/slideLayout29.xml"/><Relationship Id="rId5" Type="http://schemas.openxmlformats.org/officeDocument/2006/relationships/image" Target="../media/image192.jpeg"/><Relationship Id="rId4" Type="http://schemas.openxmlformats.org/officeDocument/2006/relationships/image" Target="../media/image191.jpeg"/></Relationships>
</file>

<file path=ppt/slides/_rels/slide145.xml.rels><?xml version="1.0" encoding="UTF-8" standalone="yes"?>
<Relationships xmlns="http://schemas.openxmlformats.org/package/2006/relationships"><Relationship Id="rId2" Type="http://schemas.openxmlformats.org/officeDocument/2006/relationships/image" Target="../media/image193.jpeg"/><Relationship Id="rId1" Type="http://schemas.openxmlformats.org/officeDocument/2006/relationships/slideLayout" Target="../slideLayouts/slideLayout29.xml"/></Relationships>
</file>

<file path=ppt/slides/_rels/slide146.xml.rels><?xml version="1.0" encoding="UTF-8" standalone="yes"?>
<Relationships xmlns="http://schemas.openxmlformats.org/package/2006/relationships"><Relationship Id="rId3" Type="http://schemas.openxmlformats.org/officeDocument/2006/relationships/image" Target="../media/image195.jpeg"/><Relationship Id="rId2" Type="http://schemas.openxmlformats.org/officeDocument/2006/relationships/image" Target="../media/image194.jpeg"/><Relationship Id="rId1" Type="http://schemas.openxmlformats.org/officeDocument/2006/relationships/slideLayout" Target="../slideLayouts/slideLayout29.xml"/><Relationship Id="rId4" Type="http://schemas.openxmlformats.org/officeDocument/2006/relationships/image" Target="../media/image196.jpeg"/></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106.xml"/></Relationships>
</file>

<file path=ppt/slides/_rels/slide149.xml.rels><?xml version="1.0" encoding="UTF-8" standalone="yes"?>
<Relationships xmlns="http://schemas.openxmlformats.org/package/2006/relationships"><Relationship Id="rId2" Type="http://schemas.openxmlformats.org/officeDocument/2006/relationships/image" Target="../media/image197.jpeg"/><Relationship Id="rId1" Type="http://schemas.openxmlformats.org/officeDocument/2006/relationships/slideLayout" Target="../slideLayouts/slideLayout29.xml"/></Relationships>
</file>

<file path=ppt/slides/_rels/slide1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9.xml"/></Relationships>
</file>

<file path=ppt/slides/_rels/slide150.xml.rels><?xml version="1.0" encoding="UTF-8" standalone="yes"?>
<Relationships xmlns="http://schemas.openxmlformats.org/package/2006/relationships"><Relationship Id="rId2" Type="http://schemas.openxmlformats.org/officeDocument/2006/relationships/image" Target="../media/image198.jpeg"/><Relationship Id="rId1" Type="http://schemas.openxmlformats.org/officeDocument/2006/relationships/slideLayout" Target="../slideLayouts/slideLayout29.xml"/></Relationships>
</file>

<file path=ppt/slides/_rels/slide151.xml.rels><?xml version="1.0" encoding="UTF-8" standalone="yes"?>
<Relationships xmlns="http://schemas.openxmlformats.org/package/2006/relationships"><Relationship Id="rId3" Type="http://schemas.openxmlformats.org/officeDocument/2006/relationships/image" Target="../media/image200.jpeg"/><Relationship Id="rId2" Type="http://schemas.openxmlformats.org/officeDocument/2006/relationships/image" Target="../media/image199.jpeg"/><Relationship Id="rId1" Type="http://schemas.openxmlformats.org/officeDocument/2006/relationships/slideLayout" Target="../slideLayouts/slideLayout29.xml"/><Relationship Id="rId4" Type="http://schemas.openxmlformats.org/officeDocument/2006/relationships/image" Target="../media/image201.jpeg"/></Relationships>
</file>

<file path=ppt/slides/_rels/slide152.xml.rels><?xml version="1.0" encoding="UTF-8" standalone="yes"?>
<Relationships xmlns="http://schemas.openxmlformats.org/package/2006/relationships"><Relationship Id="rId2" Type="http://schemas.openxmlformats.org/officeDocument/2006/relationships/image" Target="../media/image202.jpeg"/><Relationship Id="rId1" Type="http://schemas.openxmlformats.org/officeDocument/2006/relationships/slideLayout" Target="../slideLayouts/slideLayout29.xml"/></Relationships>
</file>

<file path=ppt/slides/_rels/slide153.xml.rels><?xml version="1.0" encoding="UTF-8" standalone="yes"?>
<Relationships xmlns="http://schemas.openxmlformats.org/package/2006/relationships"><Relationship Id="rId3" Type="http://schemas.openxmlformats.org/officeDocument/2006/relationships/image" Target="../media/image204.jpeg"/><Relationship Id="rId2" Type="http://schemas.openxmlformats.org/officeDocument/2006/relationships/image" Target="../media/image203.jpeg"/><Relationship Id="rId1" Type="http://schemas.openxmlformats.org/officeDocument/2006/relationships/slideLayout" Target="../slideLayouts/slideLayout29.xml"/></Relationships>
</file>

<file path=ppt/slides/_rels/slide154.xml.rels><?xml version="1.0" encoding="UTF-8" standalone="yes"?>
<Relationships xmlns="http://schemas.openxmlformats.org/package/2006/relationships"><Relationship Id="rId2" Type="http://schemas.openxmlformats.org/officeDocument/2006/relationships/image" Target="../media/image205.jpeg"/><Relationship Id="rId1" Type="http://schemas.openxmlformats.org/officeDocument/2006/relationships/slideLayout" Target="../slideLayouts/slideLayout29.xml"/></Relationships>
</file>

<file path=ppt/slides/_rels/slide155.xml.rels><?xml version="1.0" encoding="UTF-8" standalone="yes"?>
<Relationships xmlns="http://schemas.openxmlformats.org/package/2006/relationships"><Relationship Id="rId3" Type="http://schemas.openxmlformats.org/officeDocument/2006/relationships/image" Target="../media/image207.jpeg"/><Relationship Id="rId2" Type="http://schemas.openxmlformats.org/officeDocument/2006/relationships/image" Target="../media/image206.jpeg"/><Relationship Id="rId1" Type="http://schemas.openxmlformats.org/officeDocument/2006/relationships/slideLayout" Target="../slideLayouts/slideLayout29.xml"/></Relationships>
</file>

<file path=ppt/slides/_rels/slide156.xml.rels><?xml version="1.0" encoding="UTF-8" standalone="yes"?>
<Relationships xmlns="http://schemas.openxmlformats.org/package/2006/relationships"><Relationship Id="rId2" Type="http://schemas.openxmlformats.org/officeDocument/2006/relationships/image" Target="../media/image208.jpeg"/><Relationship Id="rId1" Type="http://schemas.openxmlformats.org/officeDocument/2006/relationships/slideLayout" Target="../slideLayouts/slideLayout29.xml"/></Relationships>
</file>

<file path=ppt/slides/_rels/slide157.xml.rels><?xml version="1.0" encoding="UTF-8" standalone="yes"?>
<Relationships xmlns="http://schemas.openxmlformats.org/package/2006/relationships"><Relationship Id="rId2" Type="http://schemas.openxmlformats.org/officeDocument/2006/relationships/image" Target="../media/image209.jpeg"/><Relationship Id="rId1" Type="http://schemas.openxmlformats.org/officeDocument/2006/relationships/slideLayout" Target="../slideLayouts/slideLayout29.xml"/></Relationships>
</file>

<file path=ppt/slides/_rels/slide158.xml.rels><?xml version="1.0" encoding="UTF-8" standalone="yes"?>
<Relationships xmlns="http://schemas.openxmlformats.org/package/2006/relationships"><Relationship Id="rId3" Type="http://schemas.openxmlformats.org/officeDocument/2006/relationships/image" Target="../media/image211.jpeg"/><Relationship Id="rId2" Type="http://schemas.openxmlformats.org/officeDocument/2006/relationships/image" Target="../media/image210.jpeg"/><Relationship Id="rId1" Type="http://schemas.openxmlformats.org/officeDocument/2006/relationships/slideLayout" Target="../slideLayouts/slideLayout29.xml"/></Relationships>
</file>

<file path=ppt/slides/_rels/slide159.xml.rels><?xml version="1.0" encoding="UTF-8" standalone="yes"?>
<Relationships xmlns="http://schemas.openxmlformats.org/package/2006/relationships"><Relationship Id="rId3" Type="http://schemas.openxmlformats.org/officeDocument/2006/relationships/image" Target="../media/image213.jpeg"/><Relationship Id="rId2" Type="http://schemas.openxmlformats.org/officeDocument/2006/relationships/image" Target="../media/image212.jpeg"/><Relationship Id="rId1" Type="http://schemas.openxmlformats.org/officeDocument/2006/relationships/slideLayout" Target="../slideLayouts/slideLayout29.xml"/></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9.xml"/></Relationships>
</file>

<file path=ppt/slides/_rels/slide160.xml.rels><?xml version="1.0" encoding="UTF-8" standalone="yes"?>
<Relationships xmlns="http://schemas.openxmlformats.org/package/2006/relationships"><Relationship Id="rId3" Type="http://schemas.openxmlformats.org/officeDocument/2006/relationships/image" Target="../media/image215.jpeg"/><Relationship Id="rId2" Type="http://schemas.openxmlformats.org/officeDocument/2006/relationships/image" Target="../media/image214.jpeg"/><Relationship Id="rId1" Type="http://schemas.openxmlformats.org/officeDocument/2006/relationships/slideLayout" Target="../slideLayouts/slideLayout29.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67.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62.xml"/></Relationships>
</file>

<file path=ppt/slides/_rels/slide168.xml.rels><?xml version="1.0" encoding="UTF-8" standalone="yes"?>
<Relationships xmlns="http://schemas.openxmlformats.org/package/2006/relationships"><Relationship Id="rId8" Type="http://schemas.openxmlformats.org/officeDocument/2006/relationships/image" Target="../media/image222.jpeg"/><Relationship Id="rId13" Type="http://schemas.openxmlformats.org/officeDocument/2006/relationships/image" Target="../media/image227.jpeg"/><Relationship Id="rId3" Type="http://schemas.openxmlformats.org/officeDocument/2006/relationships/image" Target="../media/image217.jpeg"/><Relationship Id="rId7" Type="http://schemas.openxmlformats.org/officeDocument/2006/relationships/image" Target="../media/image221.jpeg"/><Relationship Id="rId12" Type="http://schemas.openxmlformats.org/officeDocument/2006/relationships/image" Target="../media/image226.jpeg"/><Relationship Id="rId2" Type="http://schemas.openxmlformats.org/officeDocument/2006/relationships/image" Target="../media/image216.jpeg"/><Relationship Id="rId16" Type="http://schemas.openxmlformats.org/officeDocument/2006/relationships/image" Target="../media/image94.jpeg"/><Relationship Id="rId1" Type="http://schemas.openxmlformats.org/officeDocument/2006/relationships/slideLayout" Target="../slideLayouts/slideLayout73.xml"/><Relationship Id="rId6" Type="http://schemas.openxmlformats.org/officeDocument/2006/relationships/image" Target="../media/image220.jpeg"/><Relationship Id="rId11" Type="http://schemas.openxmlformats.org/officeDocument/2006/relationships/image" Target="../media/image225.jpeg"/><Relationship Id="rId5" Type="http://schemas.openxmlformats.org/officeDocument/2006/relationships/image" Target="../media/image219.jpeg"/><Relationship Id="rId15" Type="http://schemas.openxmlformats.org/officeDocument/2006/relationships/image" Target="../media/image229.jpeg"/><Relationship Id="rId10" Type="http://schemas.openxmlformats.org/officeDocument/2006/relationships/image" Target="../media/image224.jpeg"/><Relationship Id="rId4" Type="http://schemas.openxmlformats.org/officeDocument/2006/relationships/image" Target="../media/image218.png"/><Relationship Id="rId9" Type="http://schemas.openxmlformats.org/officeDocument/2006/relationships/image" Target="../media/image223.jpeg"/><Relationship Id="rId14" Type="http://schemas.openxmlformats.org/officeDocument/2006/relationships/image" Target="../media/image228.jpeg"/></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1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9.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9.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9.xml"/></Relationships>
</file>

<file path=ppt/slides/_rels/slide2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9.xml"/></Relationships>
</file>

<file path=ppt/slides/_rels/slide22.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9.xml"/></Relationships>
</file>

<file path=ppt/slides/_rels/slide2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0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9.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9.xml"/></Relationships>
</file>

<file path=ppt/slides/_rels/slide2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18.xml"/><Relationship Id="rId6" Type="http://schemas.openxmlformats.org/officeDocument/2006/relationships/image" Target="../media/image13.gif"/><Relationship Id="rId5" Type="http://schemas.openxmlformats.org/officeDocument/2006/relationships/image" Target="../media/image12.jpeg"/><Relationship Id="rId4" Type="http://schemas.openxmlformats.org/officeDocument/2006/relationships/image" Target="../media/image11.jpeg"/></Relationships>
</file>

<file path=ppt/slides/_rels/slide30.xml.rels><?xml version="1.0" encoding="UTF-8" standalone="yes"?>
<Relationships xmlns="http://schemas.openxmlformats.org/package/2006/relationships"><Relationship Id="rId3" Type="http://schemas.openxmlformats.org/officeDocument/2006/relationships/image" Target="../media/image40.gif"/><Relationship Id="rId2" Type="http://schemas.openxmlformats.org/officeDocument/2006/relationships/image" Target="../media/image39.jpeg"/><Relationship Id="rId1" Type="http://schemas.openxmlformats.org/officeDocument/2006/relationships/slideLayout" Target="../slideLayouts/slideLayout29.xml"/></Relationships>
</file>

<file path=ppt/slides/_rels/slide3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4.xml"/><Relationship Id="rId1" Type="http://schemas.openxmlformats.org/officeDocument/2006/relationships/slideLayout" Target="../slideLayouts/slideLayout29.xml"/></Relationships>
</file>

<file path=ppt/slides/_rels/slide3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29.xml"/><Relationship Id="rId4" Type="http://schemas.openxmlformats.org/officeDocument/2006/relationships/image" Target="../media/image44.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6.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06.xml"/></Relationships>
</file>

<file path=ppt/slides/_rels/slide39.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29.xml"/></Relationships>
</file>

<file path=ppt/slides/_rels/slide41.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9.xml"/></Relationships>
</file>

<file path=ppt/slides/_rels/slide42.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29.xml"/></Relationships>
</file>

<file path=ppt/slides/_rels/slide43.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29.xml"/></Relationships>
</file>

<file path=ppt/slides/_rels/slide44.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9.xml"/></Relationships>
</file>

<file path=ppt/slides/_rels/slide45.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9.xml"/></Relationships>
</file>

<file path=ppt/slides/_rels/slide46.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56.jpeg"/><Relationship Id="rId1" Type="http://schemas.openxmlformats.org/officeDocument/2006/relationships/slideLayout" Target="../slideLayouts/slideLayout29.xml"/></Relationships>
</file>

<file path=ppt/slides/_rels/slide47.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29.xml"/><Relationship Id="rId4" Type="http://schemas.openxmlformats.org/officeDocument/2006/relationships/image" Target="../media/image59.jpeg"/></Relationships>
</file>

<file path=ppt/slides/_rels/slide48.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29.xml"/></Relationships>
</file>

<file path=ppt/slides/_rels/slide49.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6.xml"/></Relationships>
</file>

<file path=ppt/slides/_rels/slide50.xml.rels><?xml version="1.0" encoding="UTF-8" standalone="yes"?>
<Relationships xmlns="http://schemas.openxmlformats.org/package/2006/relationships"><Relationship Id="rId2" Type="http://schemas.openxmlformats.org/officeDocument/2006/relationships/image" Target="../media/image63.gif"/><Relationship Id="rId1" Type="http://schemas.openxmlformats.org/officeDocument/2006/relationships/slideLayout" Target="../slideLayouts/slideLayout29.xml"/></Relationships>
</file>

<file path=ppt/slides/_rels/slide51.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5.xml"/><Relationship Id="rId1" Type="http://schemas.openxmlformats.org/officeDocument/2006/relationships/slideLayout" Target="../slideLayouts/slideLayout29.xml"/><Relationship Id="rId4" Type="http://schemas.openxmlformats.org/officeDocument/2006/relationships/image" Target="../media/image65.jpe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0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5.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jpeg"/><Relationship Id="rId1" Type="http://schemas.openxmlformats.org/officeDocument/2006/relationships/slideLayout" Target="../slideLayouts/slideLayout29.xml"/><Relationship Id="rId4" Type="http://schemas.openxmlformats.org/officeDocument/2006/relationships/image" Target="../media/image68.jpeg"/></Relationships>
</file>

<file path=ppt/slides/_rels/slide56.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29.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8.xml.rels><?xml version="1.0" encoding="UTF-8" standalone="yes"?>
<Relationships xmlns="http://schemas.openxmlformats.org/package/2006/relationships"><Relationship Id="rId8" Type="http://schemas.openxmlformats.org/officeDocument/2006/relationships/image" Target="../media/image76.jpeg"/><Relationship Id="rId3" Type="http://schemas.openxmlformats.org/officeDocument/2006/relationships/image" Target="../media/image71.jpeg"/><Relationship Id="rId7" Type="http://schemas.openxmlformats.org/officeDocument/2006/relationships/image" Target="../media/image75.jpeg"/><Relationship Id="rId2" Type="http://schemas.openxmlformats.org/officeDocument/2006/relationships/image" Target="../media/image70.jpeg"/><Relationship Id="rId1" Type="http://schemas.openxmlformats.org/officeDocument/2006/relationships/slideLayout" Target="../slideLayouts/slideLayout29.xml"/><Relationship Id="rId6" Type="http://schemas.openxmlformats.org/officeDocument/2006/relationships/image" Target="../media/image74.jpeg"/><Relationship Id="rId5" Type="http://schemas.openxmlformats.org/officeDocument/2006/relationships/image" Target="../media/image73.jpeg"/><Relationship Id="rId10" Type="http://schemas.openxmlformats.org/officeDocument/2006/relationships/image" Target="../media/image78.jpeg"/><Relationship Id="rId4" Type="http://schemas.openxmlformats.org/officeDocument/2006/relationships/image" Target="../media/image72.jpeg"/><Relationship Id="rId9" Type="http://schemas.openxmlformats.org/officeDocument/2006/relationships/image" Target="../media/image77.jpeg"/></Relationships>
</file>

<file path=ppt/slides/_rels/slide59.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80.jpeg"/><Relationship Id="rId1" Type="http://schemas.openxmlformats.org/officeDocument/2006/relationships/slideLayout" Target="../slideLayouts/slideLayout29.xml"/><Relationship Id="rId4" Type="http://schemas.openxmlformats.org/officeDocument/2006/relationships/image" Target="../media/image68.jpeg"/></Relationships>
</file>

<file path=ppt/slides/_rels/slide61.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29.xml"/></Relationships>
</file>

<file path=ppt/slides/_rels/slide62.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29.xml"/></Relationships>
</file>

<file path=ppt/slides/_rels/slide63.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29.xml"/></Relationships>
</file>

<file path=ppt/slides/_rels/slide6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Layout" Target="../slideLayouts/slideLayout29.xml"/></Relationships>
</file>

<file path=ppt/slides/_rels/slide65.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29.xml"/></Relationships>
</file>

<file path=ppt/slides/_rels/slide66.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29.xml"/></Relationships>
</file>

<file path=ppt/slides/_rels/slide67.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image" Target="../media/image87.jpeg"/><Relationship Id="rId1" Type="http://schemas.openxmlformats.org/officeDocument/2006/relationships/slideLayout" Target="../slideLayouts/slideLayout29.xml"/><Relationship Id="rId6" Type="http://schemas.openxmlformats.org/officeDocument/2006/relationships/image" Target="../media/image90.jpeg"/><Relationship Id="rId5" Type="http://schemas.openxmlformats.org/officeDocument/2006/relationships/image" Target="../media/image86.jpeg"/><Relationship Id="rId4" Type="http://schemas.openxmlformats.org/officeDocument/2006/relationships/image" Target="../media/image89.jpeg"/></Relationships>
</file>

<file path=ppt/slides/_rels/slide68.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29.xml"/></Relationships>
</file>

<file path=ppt/slides/_rels/slide69.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image" Target="../media/image92.jpeg"/><Relationship Id="rId1" Type="http://schemas.openxmlformats.org/officeDocument/2006/relationships/slideLayout" Target="../slideLayouts/slideLayout29.xml"/><Relationship Id="rId4" Type="http://schemas.openxmlformats.org/officeDocument/2006/relationships/image" Target="../media/image94.jpeg"/></Relationships>
</file>

<file path=ppt/slides/_rels/slide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71.xml.rels><?xml version="1.0" encoding="UTF-8" standalone="yes"?>
<Relationships xmlns="http://schemas.openxmlformats.org/package/2006/relationships"><Relationship Id="rId8" Type="http://schemas.openxmlformats.org/officeDocument/2006/relationships/image" Target="../media/image74.jpeg"/><Relationship Id="rId3" Type="http://schemas.openxmlformats.org/officeDocument/2006/relationships/image" Target="../media/image96.jpeg"/><Relationship Id="rId7" Type="http://schemas.openxmlformats.org/officeDocument/2006/relationships/image" Target="../media/image66.jpeg"/><Relationship Id="rId2" Type="http://schemas.openxmlformats.org/officeDocument/2006/relationships/image" Target="../media/image95.jpeg"/><Relationship Id="rId1" Type="http://schemas.openxmlformats.org/officeDocument/2006/relationships/slideLayout" Target="../slideLayouts/slideLayout29.xml"/><Relationship Id="rId6" Type="http://schemas.openxmlformats.org/officeDocument/2006/relationships/image" Target="../media/image99.jpeg"/><Relationship Id="rId5" Type="http://schemas.openxmlformats.org/officeDocument/2006/relationships/image" Target="../media/image98.jpeg"/><Relationship Id="rId4" Type="http://schemas.openxmlformats.org/officeDocument/2006/relationships/image" Target="../media/image97.jpeg"/></Relationships>
</file>

<file path=ppt/slides/_rels/slide72.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Layout" Target="../slideLayouts/slideLayout29.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74.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image" Target="../media/image101.jpeg"/><Relationship Id="rId1" Type="http://schemas.openxmlformats.org/officeDocument/2006/relationships/slideLayout" Target="../slideLayouts/slideLayout29.xml"/><Relationship Id="rId4" Type="http://schemas.openxmlformats.org/officeDocument/2006/relationships/image" Target="../media/image103.jpe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06.xml"/></Relationships>
</file>

<file path=ppt/slides/_rels/slide77.xml.rels><?xml version="1.0" encoding="UTF-8" standalone="yes"?>
<Relationships xmlns="http://schemas.openxmlformats.org/package/2006/relationships"><Relationship Id="rId2" Type="http://schemas.openxmlformats.org/officeDocument/2006/relationships/image" Target="../media/image104.jpeg"/><Relationship Id="rId1" Type="http://schemas.openxmlformats.org/officeDocument/2006/relationships/slideLayout" Target="../slideLayouts/slideLayout29.xml"/></Relationships>
</file>

<file path=ppt/slides/_rels/slide78.xml.rels><?xml version="1.0" encoding="UTF-8" standalone="yes"?>
<Relationships xmlns="http://schemas.openxmlformats.org/package/2006/relationships"><Relationship Id="rId2" Type="http://schemas.openxmlformats.org/officeDocument/2006/relationships/image" Target="../media/image105.jpeg"/><Relationship Id="rId1" Type="http://schemas.openxmlformats.org/officeDocument/2006/relationships/slideLayout" Target="../slideLayouts/slideLayout29.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2" Type="http://schemas.openxmlformats.org/officeDocument/2006/relationships/image" Target="../media/image106.jpeg"/><Relationship Id="rId1" Type="http://schemas.openxmlformats.org/officeDocument/2006/relationships/slideLayout" Target="../slideLayouts/slideLayout29.xml"/></Relationships>
</file>

<file path=ppt/slides/_rels/slide81.xml.rels><?xml version="1.0" encoding="UTF-8" standalone="yes"?>
<Relationships xmlns="http://schemas.openxmlformats.org/package/2006/relationships"><Relationship Id="rId2" Type="http://schemas.openxmlformats.org/officeDocument/2006/relationships/image" Target="../media/image107.jpeg"/><Relationship Id="rId1" Type="http://schemas.openxmlformats.org/officeDocument/2006/relationships/slideLayout" Target="../slideLayouts/slideLayout29.xml"/></Relationships>
</file>

<file path=ppt/slides/_rels/slide82.xml.rels><?xml version="1.0" encoding="UTF-8" standalone="yes"?>
<Relationships xmlns="http://schemas.openxmlformats.org/package/2006/relationships"><Relationship Id="rId2" Type="http://schemas.openxmlformats.org/officeDocument/2006/relationships/image" Target="../media/image108.jpeg"/><Relationship Id="rId1" Type="http://schemas.openxmlformats.org/officeDocument/2006/relationships/slideLayout" Target="../slideLayouts/slideLayout29.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06.xml"/></Relationships>
</file>

<file path=ppt/slides/_rels/slide85.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notesSlide" Target="../notesSlides/notesSlide6.xml"/><Relationship Id="rId1" Type="http://schemas.openxmlformats.org/officeDocument/2006/relationships/slideLayout" Target="../slideLayouts/slideLayout29.xml"/><Relationship Id="rId4" Type="http://schemas.openxmlformats.org/officeDocument/2006/relationships/image" Target="../media/image110.jpeg"/></Relationships>
</file>

<file path=ppt/slides/_rels/slide86.xml.rels><?xml version="1.0" encoding="UTF-8" standalone="yes"?>
<Relationships xmlns="http://schemas.openxmlformats.org/package/2006/relationships"><Relationship Id="rId2" Type="http://schemas.openxmlformats.org/officeDocument/2006/relationships/image" Target="../media/image111.jpeg"/><Relationship Id="rId1" Type="http://schemas.openxmlformats.org/officeDocument/2006/relationships/slideLayout" Target="../slideLayouts/slideLayout29.xml"/></Relationships>
</file>

<file path=ppt/slides/_rels/slide87.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image" Target="../media/image112.jpeg"/><Relationship Id="rId1" Type="http://schemas.openxmlformats.org/officeDocument/2006/relationships/slideLayout" Target="../slideLayouts/slideLayout29.xml"/></Relationships>
</file>

<file path=ppt/slides/_rels/slide88.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114.jpeg"/><Relationship Id="rId1" Type="http://schemas.openxmlformats.org/officeDocument/2006/relationships/slideLayout" Target="../slideLayouts/slideLayout29.xml"/></Relationships>
</file>

<file path=ppt/slides/_rels/slide89.xml.rels><?xml version="1.0" encoding="UTF-8" standalone="yes"?>
<Relationships xmlns="http://schemas.openxmlformats.org/package/2006/relationships"><Relationship Id="rId2" Type="http://schemas.openxmlformats.org/officeDocument/2006/relationships/image" Target="../media/image115.jpeg"/><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9.xml"/></Relationships>
</file>

<file path=ppt/slides/_rels/slide90.xml.rels><?xml version="1.0" encoding="UTF-8" standalone="yes"?>
<Relationships xmlns="http://schemas.openxmlformats.org/package/2006/relationships"><Relationship Id="rId2" Type="http://schemas.openxmlformats.org/officeDocument/2006/relationships/image" Target="../media/image116.jpeg"/><Relationship Id="rId1" Type="http://schemas.openxmlformats.org/officeDocument/2006/relationships/slideLayout" Target="../slideLayouts/slideLayout29.xml"/></Relationships>
</file>

<file path=ppt/slides/_rels/slide91.xml.rels><?xml version="1.0" encoding="UTF-8" standalone="yes"?>
<Relationships xmlns="http://schemas.openxmlformats.org/package/2006/relationships"><Relationship Id="rId3" Type="http://schemas.openxmlformats.org/officeDocument/2006/relationships/image" Target="../media/image118.jpeg"/><Relationship Id="rId2" Type="http://schemas.openxmlformats.org/officeDocument/2006/relationships/image" Target="../media/image117.jpeg"/><Relationship Id="rId1" Type="http://schemas.openxmlformats.org/officeDocument/2006/relationships/slideLayout" Target="../slideLayouts/slideLayout29.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06.xml"/></Relationships>
</file>

<file path=ppt/slides/_rels/slide93.xml.rels><?xml version="1.0" encoding="UTF-8" standalone="yes"?>
<Relationships xmlns="http://schemas.openxmlformats.org/package/2006/relationships"><Relationship Id="rId2" Type="http://schemas.openxmlformats.org/officeDocument/2006/relationships/image" Target="../media/image119.jpeg"/><Relationship Id="rId1" Type="http://schemas.openxmlformats.org/officeDocument/2006/relationships/slideLayout" Target="../slideLayouts/slideLayout29.xml"/></Relationships>
</file>

<file path=ppt/slides/_rels/slide94.xml.rels><?xml version="1.0" encoding="UTF-8" standalone="yes"?>
<Relationships xmlns="http://schemas.openxmlformats.org/package/2006/relationships"><Relationship Id="rId2" Type="http://schemas.openxmlformats.org/officeDocument/2006/relationships/image" Target="../media/image120.jpeg"/><Relationship Id="rId1" Type="http://schemas.openxmlformats.org/officeDocument/2006/relationships/slideLayout" Target="../slideLayouts/slideLayout29.xml"/></Relationships>
</file>

<file path=ppt/slides/_rels/slide95.xml.rels><?xml version="1.0" encoding="UTF-8" standalone="yes"?>
<Relationships xmlns="http://schemas.openxmlformats.org/package/2006/relationships"><Relationship Id="rId2" Type="http://schemas.openxmlformats.org/officeDocument/2006/relationships/image" Target="../media/image121.jpeg"/><Relationship Id="rId1" Type="http://schemas.openxmlformats.org/officeDocument/2006/relationships/slideLayout" Target="../slideLayouts/slideLayout29.xml"/></Relationships>
</file>

<file path=ppt/slides/_rels/slide96.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image" Target="../media/image122.jpeg"/><Relationship Id="rId1" Type="http://schemas.openxmlformats.org/officeDocument/2006/relationships/slideLayout" Target="../slideLayouts/slideLayout29.xml"/></Relationships>
</file>

<file path=ppt/slides/_rels/slide9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15.jpeg"/><Relationship Id="rId1" Type="http://schemas.openxmlformats.org/officeDocument/2006/relationships/slideLayout" Target="../slideLayouts/slideLayout29.xml"/></Relationships>
</file>

<file path=ppt/slides/_rels/slide98.xml.rels><?xml version="1.0" encoding="UTF-8" standalone="yes"?>
<Relationships xmlns="http://schemas.openxmlformats.org/package/2006/relationships"><Relationship Id="rId2" Type="http://schemas.openxmlformats.org/officeDocument/2006/relationships/image" Target="../media/image124.jpeg"/><Relationship Id="rId1" Type="http://schemas.openxmlformats.org/officeDocument/2006/relationships/slideLayout" Target="../slideLayouts/slideLayout29.xml"/></Relationships>
</file>

<file path=ppt/slides/_rels/slide99.xml.rels><?xml version="1.0" encoding="UTF-8" standalone="yes"?>
<Relationships xmlns="http://schemas.openxmlformats.org/package/2006/relationships"><Relationship Id="rId2" Type="http://schemas.openxmlformats.org/officeDocument/2006/relationships/image" Target="../media/image125.jpeg"/><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تصویر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9296" y="0"/>
            <a:ext cx="7165407" cy="6858000"/>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00034" y="514303"/>
            <a:ext cx="8072462" cy="707886"/>
          </a:xfrm>
          <a:prstGeom prst="rect">
            <a:avLst/>
          </a:prstGeom>
        </p:spPr>
        <p:txBody>
          <a:bodyPr wrap="square">
            <a:spAutoFit/>
          </a:bodyPr>
          <a:lstStyle/>
          <a:p>
            <a:pPr algn="ctr" rtl="1"/>
            <a:r>
              <a:rPr lang="fa-IR" sz="4000" b="1" dirty="0" smtClean="0">
                <a:solidFill>
                  <a:srgbClr val="FF0000"/>
                </a:solidFill>
                <a:cs typeface="B Titr" pitchFamily="2" charset="-78"/>
              </a:rPr>
              <a:t>آمریکا</a:t>
            </a:r>
            <a:r>
              <a:rPr lang="fa-IR" sz="4000" b="1" dirty="0" smtClean="0">
                <a:cs typeface="B Titr" pitchFamily="2" charset="-78"/>
              </a:rPr>
              <a:t> محرک اصلی صدام برای جنگ </a:t>
            </a:r>
            <a:endParaRPr lang="en-US" sz="4000" b="1" dirty="0" smtClean="0">
              <a:cs typeface="B Titr" pitchFamily="2" charset="-78"/>
            </a:endParaRPr>
          </a:p>
        </p:txBody>
      </p:sp>
      <p:sp>
        <p:nvSpPr>
          <p:cNvPr id="4" name="Rectangle 3"/>
          <p:cNvSpPr/>
          <p:nvPr/>
        </p:nvSpPr>
        <p:spPr>
          <a:xfrm>
            <a:off x="500034" y="1276360"/>
            <a:ext cx="8072494" cy="1815882"/>
          </a:xfrm>
          <a:prstGeom prst="rect">
            <a:avLst/>
          </a:prstGeom>
        </p:spPr>
        <p:txBody>
          <a:bodyPr wrap="square">
            <a:spAutoFit/>
          </a:bodyPr>
          <a:lstStyle/>
          <a:p>
            <a:pPr algn="justLow" rtl="1"/>
            <a:r>
              <a:rPr lang="fa-IR" sz="2800" dirty="0" smtClean="0">
                <a:cs typeface="B Mitra" pitchFamily="2" charset="-78"/>
              </a:rPr>
              <a:t>بعد از شکست امریکا در طبس و پس از آن شکست کودتای نوژه، برژینسکی استراتژیست اصلی دولت و مشاور امنیت ملی رئیس جمهور وقت آمریکا به اردن رفت و در تیرماه سال 1359 پنهانی با صدام دیدار و گفتگو کرد و او را به جنگ با ایران ترغـــیب کرد. </a:t>
            </a:r>
            <a:endParaRPr lang="en-US" sz="2800" dirty="0" smtClean="0">
              <a:cs typeface="B Mitra" pitchFamily="2" charset="-78"/>
            </a:endParaRPr>
          </a:p>
        </p:txBody>
      </p:sp>
      <p:sp>
        <p:nvSpPr>
          <p:cNvPr id="7" name="Slide Number Placeholder 6"/>
          <p:cNvSpPr>
            <a:spLocks noGrp="1"/>
          </p:cNvSpPr>
          <p:nvPr>
            <p:ph type="sldNum" sz="quarter" idx="12"/>
          </p:nvPr>
        </p:nvSpPr>
        <p:spPr/>
        <p:txBody>
          <a:bodyPr/>
          <a:lstStyle/>
          <a:p>
            <a:fld id="{0ECBD69C-31DC-4357-8742-A8DED39D19A3}" type="slidenum">
              <a:rPr lang="en-US" smtClean="0"/>
              <a:pPr/>
              <a:t>10</a:t>
            </a:fld>
            <a:endParaRPr lang="en-US"/>
          </a:p>
        </p:txBody>
      </p:sp>
      <p:sp>
        <p:nvSpPr>
          <p:cNvPr id="11" name="Rectangle 10"/>
          <p:cNvSpPr/>
          <p:nvPr/>
        </p:nvSpPr>
        <p:spPr>
          <a:xfrm>
            <a:off x="500034" y="3000372"/>
            <a:ext cx="8072494" cy="954107"/>
          </a:xfrm>
          <a:prstGeom prst="rect">
            <a:avLst/>
          </a:prstGeom>
        </p:spPr>
        <p:txBody>
          <a:bodyPr wrap="square">
            <a:spAutoFit/>
          </a:bodyPr>
          <a:lstStyle/>
          <a:p>
            <a:pPr lvl="0" algn="justLow" rtl="1"/>
            <a:r>
              <a:rPr lang="fa-IR" sz="2800" dirty="0" smtClean="0">
                <a:solidFill>
                  <a:prstClr val="black"/>
                </a:solidFill>
                <a:cs typeface="B Mitra" pitchFamily="2" charset="-78"/>
              </a:rPr>
              <a:t>صدام تردیدی نداشت که در صورت حمله عراق به ایران ایالات متحده از اقدام جنگی وی حمایت خواهد کرد. </a:t>
            </a:r>
            <a:endParaRPr lang="en-US" sz="2800" dirty="0" smtClean="0">
              <a:solidFill>
                <a:prstClr val="black"/>
              </a:solidFill>
              <a:cs typeface="B Mitra" pitchFamily="2" charset="-78"/>
            </a:endParaRPr>
          </a:p>
        </p:txBody>
      </p:sp>
      <p:pic>
        <p:nvPicPr>
          <p:cNvPr id="9" name="Picture 3" descr="I:\عکس نقش آ»ریکا\23-پرچم قدیم عراق\۱۹۶۳—۱۹۹۱.pn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4714300" y="4281963"/>
            <a:ext cx="2044606" cy="1359663"/>
          </a:xfrm>
          <a:prstGeom prst="rect">
            <a:avLst/>
          </a:prstGeom>
          <a:noFill/>
        </p:spPr>
      </p:pic>
      <p:pic>
        <p:nvPicPr>
          <p:cNvPr id="10" name="Picture 5" descr="I:\عکس نقش آ»ریکا\24-پرچم آمریکا\1911402131069021412513682180184223112193135121.jpg"/>
          <p:cNvPicPr>
            <a:picLocks noChangeAspect="1" noChangeArrowheads="1"/>
          </p:cNvPicPr>
          <p:nvPr/>
        </p:nvPicPr>
        <p:blipFill>
          <a:blip r:embed="rId3" cstate="print">
            <a:clrChange>
              <a:clrFrom>
                <a:srgbClr val="FFFFFF"/>
              </a:clrFrom>
              <a:clrTo>
                <a:srgbClr val="FFFFFF">
                  <a:alpha val="0"/>
                </a:srgbClr>
              </a:clrTo>
            </a:clrChange>
          </a:blip>
          <a:srcRect l="5110" t="9289" r="5877" b="12710"/>
          <a:stretch>
            <a:fillRect/>
          </a:stretch>
        </p:blipFill>
        <p:spPr bwMode="auto">
          <a:xfrm>
            <a:off x="1928794" y="4214818"/>
            <a:ext cx="2571768" cy="1408507"/>
          </a:xfrm>
          <a:prstGeom prst="rect">
            <a:avLst/>
          </a:prstGeom>
          <a:noFill/>
        </p:spPr>
      </p:pic>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00034" y="2071678"/>
            <a:ext cx="8143932" cy="3046988"/>
          </a:xfrm>
          <a:prstGeom prst="rect">
            <a:avLst/>
          </a:prstGeom>
          <a:noFill/>
        </p:spPr>
        <p:txBody>
          <a:bodyPr wrap="square" rtlCol="0">
            <a:spAutoFit/>
          </a:bodyPr>
          <a:lstStyle/>
          <a:p>
            <a:pPr algn="just" rtl="1"/>
            <a:r>
              <a:rPr lang="fa-IR" sz="2400" dirty="0" smtClean="0">
                <a:cs typeface="B Nazanin" pitchFamily="2" charset="-78"/>
              </a:rPr>
              <a:t>یکی از سخن گویان نظامی عراق نیز که در 22 فوریه 1984 میلادی وارد واشنگتن شد، یک نقل قول معروف با این مضمون داد که «</a:t>
            </a:r>
            <a:r>
              <a:rPr lang="fa-IR" sz="2400" b="1" dirty="0" smtClean="0">
                <a:cs typeface="B Nazanin" pitchFamily="2" charset="-78"/>
              </a:rPr>
              <a:t>متجاوزان باید بدانند که برای هر حشره ی مضری، حشره کشی وجود دارد که می تواند آن حشره را به هر تعداد که باشد از بین ببرد و عراق نیز این حشره کش ها را در اختیار دارد</a:t>
            </a:r>
            <a:r>
              <a:rPr lang="fa-IR" sz="2400" dirty="0" smtClean="0">
                <a:cs typeface="B Nazanin" pitchFamily="2" charset="-78"/>
              </a:rPr>
              <a:t>.» سرانجام در مارس 1984 و پس از انتقاد گستردة رسانه ها به استفاده ی عراق از سلاح های شیمیایی، وزارت خارجه ی آمریکا نیز بیانیه ای در این زمینه صادر کرد و در آن جدای از محکومیت جزئی عراق در استفاده از سلاح های شیمیایی و محکومیت کلی کاربرد این سلاح ها، بر سازش نا پذیری دولت ایران در جنگ نیز تأکید کرد.  </a:t>
            </a:r>
            <a:endParaRPr lang="en-US" sz="2400" dirty="0" smtClean="0">
              <a:cs typeface="B Nazanin" pitchFamily="2" charset="-78"/>
            </a:endParaRPr>
          </a:p>
        </p:txBody>
      </p:sp>
      <p:sp>
        <p:nvSpPr>
          <p:cNvPr id="3" name="Rectangle 2"/>
          <p:cNvSpPr/>
          <p:nvPr/>
        </p:nvSpPr>
        <p:spPr>
          <a:xfrm>
            <a:off x="500066" y="214290"/>
            <a:ext cx="8215338" cy="1685077"/>
          </a:xfrm>
          <a:prstGeom prst="rect">
            <a:avLst/>
          </a:prstGeom>
        </p:spPr>
        <p:txBody>
          <a:bodyPr wrap="square">
            <a:spAutoFit/>
          </a:bodyPr>
          <a:lstStyle/>
          <a:p>
            <a:pPr algn="ctr" rtl="1">
              <a:lnSpc>
                <a:spcPct val="150000"/>
              </a:lnSpc>
            </a:pPr>
            <a:r>
              <a:rPr lang="fa-IR" sz="3600" b="1" dirty="0" smtClean="0">
                <a:cs typeface="0 Titr Bold" pitchFamily="2" charset="-78"/>
              </a:rPr>
              <a:t>حمایت های </a:t>
            </a:r>
            <a:r>
              <a:rPr lang="fa-IR" sz="3600" b="1" dirty="0" smtClean="0">
                <a:solidFill>
                  <a:srgbClr val="FF0000"/>
                </a:solidFill>
                <a:cs typeface="0 Titr Bold" pitchFamily="2" charset="-78"/>
              </a:rPr>
              <a:t>آمریکا</a:t>
            </a:r>
            <a:r>
              <a:rPr lang="fa-IR" sz="3600" b="1" dirty="0" smtClean="0">
                <a:cs typeface="0 Titr Bold" pitchFamily="2" charset="-78"/>
              </a:rPr>
              <a:t>، بعثی ها را در استفاده و اعلام کاربرد سلاح شیمیایی جسور و گستاخ کرد</a:t>
            </a:r>
            <a:endParaRPr lang="en-US" sz="3600" dirty="0" smtClean="0">
              <a:cs typeface="0 Titr Bold" pitchFamily="2" charset="-78"/>
            </a:endParaRPr>
          </a:p>
        </p:txBody>
      </p:sp>
      <p:sp>
        <p:nvSpPr>
          <p:cNvPr id="5" name="Slide Number Placeholder 4"/>
          <p:cNvSpPr>
            <a:spLocks noGrp="1"/>
          </p:cNvSpPr>
          <p:nvPr>
            <p:ph type="sldNum" sz="quarter" idx="12"/>
          </p:nvPr>
        </p:nvSpPr>
        <p:spPr/>
        <p:txBody>
          <a:bodyPr/>
          <a:lstStyle/>
          <a:p>
            <a:fld id="{0ECBD69C-31DC-4357-8742-A8DED39D19A3}" type="slidenum">
              <a:rPr lang="en-US" smtClean="0"/>
              <a:pPr/>
              <a:t>100</a:t>
            </a:fld>
            <a:endParaRPr lang="en-US"/>
          </a:p>
        </p:txBody>
      </p:sp>
      <p:pic>
        <p:nvPicPr>
          <p:cNvPr id="6" name="Picture 2" descr="I:\عکس نقش آ»ریکا\24-پرچم آمریکا\tattered-american-flag.jpg"/>
          <p:cNvPicPr>
            <a:picLocks noChangeAspect="1" noChangeArrowheads="1"/>
          </p:cNvPicPr>
          <p:nvPr/>
        </p:nvPicPr>
        <p:blipFill>
          <a:blip r:embed="rId2" cstate="print">
            <a:clrChange>
              <a:clrFrom>
                <a:srgbClr val="FFFFFF"/>
              </a:clrFrom>
              <a:clrTo>
                <a:srgbClr val="FFFFFF">
                  <a:alpha val="0"/>
                </a:srgbClr>
              </a:clrTo>
            </a:clrChange>
          </a:blip>
          <a:srcRect l="5085" t="13558" r="5085" b="16394"/>
          <a:stretch>
            <a:fillRect/>
          </a:stretch>
        </p:blipFill>
        <p:spPr bwMode="auto">
          <a:xfrm>
            <a:off x="3071802" y="5294474"/>
            <a:ext cx="2428892" cy="1420673"/>
          </a:xfrm>
          <a:prstGeom prst="rect">
            <a:avLst/>
          </a:prstGeom>
          <a:noFill/>
        </p:spPr>
      </p:pic>
      <p:pic>
        <p:nvPicPr>
          <p:cNvPr id="7" name="Picture 2" descr="I:\عکس نقش آ»ریکا\آرم س م ر32\1.bmp"/>
          <p:cNvPicPr>
            <a:picLocks noChangeAspect="1" noChangeArrowheads="1"/>
          </p:cNvPicPr>
          <p:nvPr/>
        </p:nvPicPr>
        <p:blipFill>
          <a:blip r:embed="rId3" cstate="print">
            <a:clrChange>
              <a:clrFrom>
                <a:srgbClr val="FFFFFF"/>
              </a:clrFrom>
              <a:clrTo>
                <a:srgbClr val="FFFFFF">
                  <a:alpha val="0"/>
                </a:srgbClr>
              </a:clrTo>
            </a:clrChange>
          </a:blip>
          <a:srcRect l="52030" t="69798" r="25830" b="9494"/>
          <a:stretch>
            <a:fillRect/>
          </a:stretch>
        </p:blipFill>
        <p:spPr bwMode="auto">
          <a:xfrm>
            <a:off x="3929058" y="5145196"/>
            <a:ext cx="1649813" cy="1409215"/>
          </a:xfrm>
          <a:prstGeom prst="rect">
            <a:avLst/>
          </a:prstGeom>
          <a:noFill/>
        </p:spPr>
      </p:pic>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85720" y="1000108"/>
            <a:ext cx="8572560" cy="3831818"/>
          </a:xfrm>
          <a:prstGeom prst="rect">
            <a:avLst/>
          </a:prstGeom>
          <a:noFill/>
        </p:spPr>
        <p:txBody>
          <a:bodyPr wrap="square" rtlCol="0">
            <a:spAutoFit/>
          </a:bodyPr>
          <a:lstStyle/>
          <a:p>
            <a:pPr algn="just" rtl="1"/>
            <a:r>
              <a:rPr lang="fa-IR" sz="2700" dirty="0" smtClean="0">
                <a:cs typeface="B Mitra" pitchFamily="2" charset="-78"/>
              </a:rPr>
              <a:t>بهانه آمریکا برای حمله به عراق در سال 2003 چه بود؟ </a:t>
            </a:r>
            <a:endParaRPr lang="en-US" sz="2700" dirty="0" smtClean="0">
              <a:cs typeface="B Mitra" pitchFamily="2" charset="-78"/>
            </a:endParaRPr>
          </a:p>
          <a:p>
            <a:pPr algn="just" rtl="1"/>
            <a:r>
              <a:rPr lang="fa-IR" sz="2700" dirty="0" smtClean="0">
                <a:cs typeface="B Mitra" pitchFamily="2" charset="-78"/>
              </a:rPr>
              <a:t>بهانه این بود: صدام بمب اتمی دارد و خطری برای جهان است.</a:t>
            </a:r>
            <a:endParaRPr lang="en-US" sz="2700" dirty="0" smtClean="0">
              <a:cs typeface="B Mitra" pitchFamily="2" charset="-78"/>
            </a:endParaRPr>
          </a:p>
          <a:p>
            <a:pPr algn="just" rtl="1"/>
            <a:r>
              <a:rPr lang="fa-IR" sz="2700" dirty="0" smtClean="0">
                <a:cs typeface="B Mitra" pitchFamily="2" charset="-78"/>
              </a:rPr>
              <a:t>این اتهام از کجا مطرح شد؟</a:t>
            </a:r>
          </a:p>
          <a:p>
            <a:pPr algn="just" rtl="1"/>
            <a:r>
              <a:rPr lang="fa-IR" sz="2700" dirty="0" smtClean="0">
                <a:cs typeface="B Mitra" pitchFamily="2" charset="-78"/>
              </a:rPr>
              <a:t>هر یک از کشورهای غربی در سال های پایان جنگ که احتمال پیروزی ایران زیاد شده بود بخش هایی از تجهیزات لازم برای مسلح شدن به بمب اتمی را به صدام داده بودند . </a:t>
            </a:r>
            <a:endParaRPr lang="en-US" sz="2700" dirty="0" smtClean="0">
              <a:cs typeface="B Mitra" pitchFamily="2" charset="-78"/>
            </a:endParaRPr>
          </a:p>
          <a:p>
            <a:pPr algn="just" rtl="1"/>
            <a:r>
              <a:rPr lang="fa-IR" sz="2700" dirty="0" smtClean="0">
                <a:cs typeface="B Mitra" pitchFamily="2" charset="-78"/>
              </a:rPr>
              <a:t>بیشتر از همه فرانسه و انگلیس در این زمینه نقش داشتند. </a:t>
            </a:r>
            <a:endParaRPr lang="en-US" sz="2700" dirty="0" smtClean="0">
              <a:cs typeface="B Mitra" pitchFamily="2" charset="-78"/>
            </a:endParaRPr>
          </a:p>
          <a:p>
            <a:pPr algn="just" rtl="1"/>
            <a:r>
              <a:rPr lang="fa-IR" sz="2700" dirty="0" smtClean="0">
                <a:cs typeface="B Mitra" pitchFamily="2" charset="-78"/>
              </a:rPr>
              <a:t>همین کسانی که امروز از خطر مسلح شدن ایران به بمب اتم دم می زنند خودشان تا آستانه مسلح کردن صدام به بمب اتم پیش رفتند تا در صورت پیروزی ایران سرنوشت جنگ را با بمب اتم عوض کنند. </a:t>
            </a:r>
            <a:endParaRPr lang="en-US" sz="2800" dirty="0">
              <a:cs typeface="B Mitra" pitchFamily="2" charset="-78"/>
            </a:endParaRPr>
          </a:p>
        </p:txBody>
      </p:sp>
      <p:sp>
        <p:nvSpPr>
          <p:cNvPr id="5" name="Rectangle 4"/>
          <p:cNvSpPr/>
          <p:nvPr/>
        </p:nvSpPr>
        <p:spPr>
          <a:xfrm>
            <a:off x="857224" y="285728"/>
            <a:ext cx="7429552" cy="584775"/>
          </a:xfrm>
          <a:prstGeom prst="rect">
            <a:avLst/>
          </a:prstGeom>
        </p:spPr>
        <p:txBody>
          <a:bodyPr wrap="square">
            <a:spAutoFit/>
          </a:bodyPr>
          <a:lstStyle/>
          <a:p>
            <a:pPr rtl="1"/>
            <a:r>
              <a:rPr lang="fa-IR" sz="3200" b="1" dirty="0" smtClean="0">
                <a:cs typeface="B Titr" pitchFamily="2" charset="-78"/>
              </a:rPr>
              <a:t>1+5 در تلاش برای مسلح کردن صدام به بمب اتمی </a:t>
            </a:r>
            <a:endParaRPr lang="en-US" sz="3200" dirty="0" smtClean="0">
              <a:cs typeface="B Titr" pitchFamily="2" charset="-78"/>
            </a:endParaRPr>
          </a:p>
        </p:txBody>
      </p:sp>
      <p:sp>
        <p:nvSpPr>
          <p:cNvPr id="6" name="Slide Number Placeholder 5"/>
          <p:cNvSpPr>
            <a:spLocks noGrp="1"/>
          </p:cNvSpPr>
          <p:nvPr>
            <p:ph type="sldNum" sz="quarter" idx="12"/>
          </p:nvPr>
        </p:nvSpPr>
        <p:spPr/>
        <p:txBody>
          <a:bodyPr/>
          <a:lstStyle/>
          <a:p>
            <a:fld id="{0ECBD69C-31DC-4357-8742-A8DED39D19A3}" type="slidenum">
              <a:rPr lang="en-US" smtClean="0"/>
              <a:pPr/>
              <a:t>101</a:t>
            </a:fld>
            <a:endParaRPr lang="en-US"/>
          </a:p>
        </p:txBody>
      </p:sp>
      <p:grpSp>
        <p:nvGrpSpPr>
          <p:cNvPr id="2" name="Group 15"/>
          <p:cNvGrpSpPr/>
          <p:nvPr/>
        </p:nvGrpSpPr>
        <p:grpSpPr>
          <a:xfrm>
            <a:off x="4071934" y="5214950"/>
            <a:ext cx="5000660" cy="1214446"/>
            <a:chOff x="357158" y="5000636"/>
            <a:chExt cx="5000660" cy="1214446"/>
          </a:xfrm>
        </p:grpSpPr>
        <p:pic>
          <p:nvPicPr>
            <p:cNvPr id="15362" name="Picture 2" descr="I:\عکس نقش آ»ریکا\آرم س م ر32\1.bmp"/>
            <p:cNvPicPr>
              <a:picLocks noChangeAspect="1" noChangeArrowheads="1"/>
            </p:cNvPicPr>
            <p:nvPr/>
          </p:nvPicPr>
          <p:blipFill>
            <a:blip r:embed="rId2" cstate="print">
              <a:clrChange>
                <a:clrFrom>
                  <a:srgbClr val="FFFFFF"/>
                </a:clrFrom>
                <a:clrTo>
                  <a:srgbClr val="FFFFFF">
                    <a:alpha val="0"/>
                  </a:srgbClr>
                </a:clrTo>
              </a:clrChange>
            </a:blip>
            <a:srcRect l="76937" t="34573" b="43838"/>
            <a:stretch>
              <a:fillRect/>
            </a:stretch>
          </p:blipFill>
          <p:spPr bwMode="auto">
            <a:xfrm>
              <a:off x="357158" y="5072074"/>
              <a:ext cx="1190628" cy="1017851"/>
            </a:xfrm>
            <a:prstGeom prst="rect">
              <a:avLst/>
            </a:prstGeom>
            <a:noFill/>
          </p:spPr>
        </p:pic>
        <p:pic>
          <p:nvPicPr>
            <p:cNvPr id="10" name="Picture 2" descr="I:\عکس نقش آ»ریکا\آرم س م ر32\1.bmp"/>
            <p:cNvPicPr>
              <a:picLocks noChangeAspect="1" noChangeArrowheads="1"/>
            </p:cNvPicPr>
            <p:nvPr/>
          </p:nvPicPr>
          <p:blipFill>
            <a:blip r:embed="rId2" cstate="print">
              <a:clrChange>
                <a:clrFrom>
                  <a:srgbClr val="FFFFFF"/>
                </a:clrFrom>
                <a:clrTo>
                  <a:srgbClr val="FFFFFF">
                    <a:alpha val="0"/>
                  </a:srgbClr>
                </a:clrTo>
              </a:clrChange>
            </a:blip>
            <a:srcRect l="52030" t="69798" r="25830" b="7474"/>
            <a:stretch>
              <a:fillRect/>
            </a:stretch>
          </p:blipFill>
          <p:spPr bwMode="auto">
            <a:xfrm>
              <a:off x="1500166" y="5009566"/>
              <a:ext cx="1285884" cy="1205516"/>
            </a:xfrm>
            <a:prstGeom prst="rect">
              <a:avLst/>
            </a:prstGeom>
            <a:noFill/>
          </p:spPr>
        </p:pic>
        <p:pic>
          <p:nvPicPr>
            <p:cNvPr id="11" name="Picture 2" descr="I:\عکس نقش آ»ریکا\آرم س م ر32\1.bmp"/>
            <p:cNvPicPr>
              <a:picLocks noChangeAspect="1" noChangeArrowheads="1"/>
            </p:cNvPicPr>
            <p:nvPr/>
          </p:nvPicPr>
          <p:blipFill>
            <a:blip r:embed="rId2" cstate="print">
              <a:clrChange>
                <a:clrFrom>
                  <a:srgbClr val="FFFFFF"/>
                </a:clrFrom>
                <a:clrTo>
                  <a:srgbClr val="FFFFFF">
                    <a:alpha val="0"/>
                  </a:srgbClr>
                </a:clrTo>
              </a:clrChange>
            </a:blip>
            <a:srcRect l="25738" t="34949" r="52122" b="40808"/>
            <a:stretch>
              <a:fillRect/>
            </a:stretch>
          </p:blipFill>
          <p:spPr bwMode="auto">
            <a:xfrm>
              <a:off x="2857488" y="5000636"/>
              <a:ext cx="1143008" cy="1143008"/>
            </a:xfrm>
            <a:prstGeom prst="rect">
              <a:avLst/>
            </a:prstGeom>
            <a:noFill/>
          </p:spPr>
        </p:pic>
        <p:pic>
          <p:nvPicPr>
            <p:cNvPr id="12" name="Picture 2" descr="I:\عکس نقش آ»ریکا\آرم س م ر32\1.bmp"/>
            <p:cNvPicPr>
              <a:picLocks noChangeAspect="1" noChangeArrowheads="1"/>
            </p:cNvPicPr>
            <p:nvPr/>
          </p:nvPicPr>
          <p:blipFill>
            <a:blip r:embed="rId2" cstate="print">
              <a:clrChange>
                <a:clrFrom>
                  <a:srgbClr val="FFFFFF"/>
                </a:clrFrom>
                <a:clrTo>
                  <a:srgbClr val="FFFFFF">
                    <a:alpha val="0"/>
                  </a:srgbClr>
                </a:clrTo>
              </a:clrChange>
            </a:blip>
            <a:srcRect l="52030" t="34949" r="25830" b="42323"/>
            <a:stretch>
              <a:fillRect/>
            </a:stretch>
          </p:blipFill>
          <p:spPr bwMode="auto">
            <a:xfrm>
              <a:off x="4214810" y="5072074"/>
              <a:ext cx="1143008" cy="1071570"/>
            </a:xfrm>
            <a:prstGeom prst="rect">
              <a:avLst/>
            </a:prstGeom>
            <a:noFill/>
          </p:spPr>
        </p:pic>
      </p:grpSp>
      <p:grpSp>
        <p:nvGrpSpPr>
          <p:cNvPr id="4" name="Group 14"/>
          <p:cNvGrpSpPr/>
          <p:nvPr/>
        </p:nvGrpSpPr>
        <p:grpSpPr>
          <a:xfrm>
            <a:off x="142844" y="4500570"/>
            <a:ext cx="3857652" cy="2214554"/>
            <a:chOff x="4549786" y="4575175"/>
            <a:chExt cx="4786302" cy="3143250"/>
          </a:xfrm>
        </p:grpSpPr>
        <p:pic>
          <p:nvPicPr>
            <p:cNvPr id="15363" name="Picture 3" descr="I:\جدید\31457_4PE5OP1C_pic.jpg"/>
            <p:cNvPicPr>
              <a:picLocks noChangeAspect="1" noChangeArrowheads="1"/>
            </p:cNvPicPr>
            <p:nvPr/>
          </p:nvPicPr>
          <p:blipFill>
            <a:blip r:embed="rId3" cstate="print"/>
            <a:srcRect l="62853"/>
            <a:stretch>
              <a:fillRect/>
            </a:stretch>
          </p:blipFill>
          <p:spPr bwMode="auto">
            <a:xfrm>
              <a:off x="7000892" y="4575175"/>
              <a:ext cx="2335196" cy="3143250"/>
            </a:xfrm>
            <a:prstGeom prst="rect">
              <a:avLst/>
            </a:prstGeom>
            <a:noFill/>
          </p:spPr>
        </p:pic>
        <p:pic>
          <p:nvPicPr>
            <p:cNvPr id="14" name="Picture 3" descr="I:\جدید\31457_4PE5OP1C_pic.jpg"/>
            <p:cNvPicPr>
              <a:picLocks noChangeAspect="1" noChangeArrowheads="1"/>
            </p:cNvPicPr>
            <p:nvPr/>
          </p:nvPicPr>
          <p:blipFill>
            <a:blip r:embed="rId3" cstate="print"/>
            <a:srcRect r="61010"/>
            <a:stretch>
              <a:fillRect/>
            </a:stretch>
          </p:blipFill>
          <p:spPr bwMode="auto">
            <a:xfrm>
              <a:off x="4549786" y="4575175"/>
              <a:ext cx="2451106" cy="3143250"/>
            </a:xfrm>
            <a:prstGeom prst="rect">
              <a:avLst/>
            </a:prstGeom>
            <a:noFill/>
          </p:spPr>
        </p:pic>
      </p:grpSp>
      <p:pic>
        <p:nvPicPr>
          <p:cNvPr id="15" name="Picture 2" descr="I:\عکس نقش آ»ریکا\آرم س م ر32\1.bmp"/>
          <p:cNvPicPr>
            <a:picLocks noChangeAspect="1" noChangeArrowheads="1"/>
          </p:cNvPicPr>
          <p:nvPr/>
        </p:nvPicPr>
        <p:blipFill>
          <a:blip r:embed="rId2" cstate="print">
            <a:clrChange>
              <a:clrFrom>
                <a:srgbClr val="FFFFFF"/>
              </a:clrFrom>
              <a:clrTo>
                <a:srgbClr val="FFFFFF">
                  <a:alpha val="0"/>
                </a:srgbClr>
              </a:clrTo>
            </a:clrChange>
          </a:blip>
          <a:srcRect l="52030" t="69798" r="25830" b="7474"/>
          <a:stretch>
            <a:fillRect/>
          </a:stretch>
        </p:blipFill>
        <p:spPr bwMode="auto">
          <a:xfrm>
            <a:off x="1357290" y="5509632"/>
            <a:ext cx="1285884" cy="1205516"/>
          </a:xfrm>
          <a:prstGeom prst="rect">
            <a:avLst/>
          </a:prstGeom>
          <a:noFill/>
        </p:spPr>
      </p:pic>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I:\جدید\d17a97e323bf56c9a1939f9dd77808f4.jpg"/>
          <p:cNvPicPr>
            <a:picLocks noChangeAspect="1" noChangeArrowheads="1"/>
          </p:cNvPicPr>
          <p:nvPr/>
        </p:nvPicPr>
        <p:blipFill>
          <a:blip r:embed="rId2" cstate="print"/>
          <a:srcRect/>
          <a:stretch>
            <a:fillRect/>
          </a:stretch>
        </p:blipFill>
        <p:spPr bwMode="auto">
          <a:xfrm>
            <a:off x="214282" y="1142984"/>
            <a:ext cx="4352222" cy="3143272"/>
          </a:xfrm>
          <a:prstGeom prst="rect">
            <a:avLst/>
          </a:prstGeom>
          <a:noFill/>
        </p:spPr>
      </p:pic>
      <p:sp>
        <p:nvSpPr>
          <p:cNvPr id="2" name="Rectangle 1"/>
          <p:cNvSpPr/>
          <p:nvPr/>
        </p:nvSpPr>
        <p:spPr>
          <a:xfrm>
            <a:off x="4714876" y="1008196"/>
            <a:ext cx="4067762" cy="3420936"/>
          </a:xfrm>
          <a:prstGeom prst="rect">
            <a:avLst/>
          </a:prstGeom>
        </p:spPr>
        <p:txBody>
          <a:bodyPr wrap="square">
            <a:spAutoFit/>
          </a:bodyPr>
          <a:lstStyle/>
          <a:p>
            <a:pPr algn="justLow" rtl="1">
              <a:lnSpc>
                <a:spcPct val="130000"/>
              </a:lnSpc>
            </a:pPr>
            <a:r>
              <a:rPr lang="fa-IR" sz="2800" dirty="0" smtClean="0">
                <a:cs typeface="B Mitra" pitchFamily="2" charset="-78"/>
              </a:rPr>
              <a:t>کمک های خارجی به عراق به جایی رسید که فرستاده حکومت فرانسه در زمان ریاست جمهوری والری ژیسکار دستن به عراق آمد و با وزیر دفاع وقت به عراق آمد و با وزیردفاع وقت عراق عـدنان خـیر الله ملاقات نـمود  و به او</a:t>
            </a:r>
            <a:endParaRPr lang="en-US" sz="2800" dirty="0">
              <a:cs typeface="B Mitra" pitchFamily="2" charset="-78"/>
            </a:endParaRPr>
          </a:p>
        </p:txBody>
      </p:sp>
      <p:sp>
        <p:nvSpPr>
          <p:cNvPr id="4" name="Slide Number Placeholder 3"/>
          <p:cNvSpPr>
            <a:spLocks noGrp="1"/>
          </p:cNvSpPr>
          <p:nvPr>
            <p:ph type="sldNum" sz="quarter" idx="12"/>
          </p:nvPr>
        </p:nvSpPr>
        <p:spPr/>
        <p:txBody>
          <a:bodyPr/>
          <a:lstStyle/>
          <a:p>
            <a:fld id="{0ECBD69C-31DC-4357-8742-A8DED39D19A3}" type="slidenum">
              <a:rPr lang="en-US" smtClean="0"/>
              <a:pPr/>
              <a:t>102</a:t>
            </a:fld>
            <a:endParaRPr lang="en-US"/>
          </a:p>
        </p:txBody>
      </p:sp>
      <p:pic>
        <p:nvPicPr>
          <p:cNvPr id="6" name="Picture 2" descr="I:\عکس نقش آ»ریکا\آرم س م ر32\1.bmp"/>
          <p:cNvPicPr>
            <a:picLocks noChangeAspect="1" noChangeArrowheads="1"/>
          </p:cNvPicPr>
          <p:nvPr/>
        </p:nvPicPr>
        <p:blipFill>
          <a:blip r:embed="rId3" cstate="print">
            <a:clrChange>
              <a:clrFrom>
                <a:srgbClr val="FFFFFF"/>
              </a:clrFrom>
              <a:clrTo>
                <a:srgbClr val="FFFFFF">
                  <a:alpha val="0"/>
                </a:srgbClr>
              </a:clrTo>
            </a:clrChange>
          </a:blip>
          <a:srcRect l="76937" t="34573" b="43838"/>
          <a:stretch>
            <a:fillRect/>
          </a:stretch>
        </p:blipFill>
        <p:spPr bwMode="auto">
          <a:xfrm>
            <a:off x="285720" y="3143248"/>
            <a:ext cx="1190628" cy="1017851"/>
          </a:xfrm>
          <a:prstGeom prst="rect">
            <a:avLst/>
          </a:prstGeom>
          <a:noFill/>
        </p:spPr>
      </p:pic>
      <p:sp>
        <p:nvSpPr>
          <p:cNvPr id="8" name="Rectangle 7"/>
          <p:cNvSpPr/>
          <p:nvPr/>
        </p:nvSpPr>
        <p:spPr>
          <a:xfrm>
            <a:off x="357158" y="285728"/>
            <a:ext cx="8501090" cy="620170"/>
          </a:xfrm>
          <a:prstGeom prst="rect">
            <a:avLst/>
          </a:prstGeom>
        </p:spPr>
        <p:txBody>
          <a:bodyPr wrap="square">
            <a:spAutoFit/>
          </a:bodyPr>
          <a:lstStyle/>
          <a:p>
            <a:pPr algn="ctr" rtl="1">
              <a:lnSpc>
                <a:spcPct val="130000"/>
              </a:lnSpc>
            </a:pPr>
            <a:r>
              <a:rPr lang="fa-IR" sz="2800" b="1" dirty="0" smtClean="0">
                <a:cs typeface="B Titr" pitchFamily="2" charset="-78"/>
              </a:rPr>
              <a:t>یکی از سندهای تلاش 1+5 برای مسلح کردن صدام به بمب اتم </a:t>
            </a:r>
          </a:p>
        </p:txBody>
      </p:sp>
      <p:sp>
        <p:nvSpPr>
          <p:cNvPr id="7" name="Rectangle 6"/>
          <p:cNvSpPr/>
          <p:nvPr/>
        </p:nvSpPr>
        <p:spPr>
          <a:xfrm>
            <a:off x="142844" y="2786058"/>
            <a:ext cx="1765227" cy="369332"/>
          </a:xfrm>
          <a:prstGeom prst="rect">
            <a:avLst/>
          </a:prstGeom>
        </p:spPr>
        <p:txBody>
          <a:bodyPr wrap="none">
            <a:spAutoFit/>
          </a:bodyPr>
          <a:lstStyle/>
          <a:p>
            <a:r>
              <a:rPr lang="fa-IR" dirty="0" smtClean="0">
                <a:solidFill>
                  <a:schemeClr val="bg1"/>
                </a:solidFill>
              </a:rPr>
              <a:t>والری ژیسکار دستن </a:t>
            </a:r>
            <a:endParaRPr lang="en-US" dirty="0">
              <a:solidFill>
                <a:schemeClr val="bg1"/>
              </a:solidFill>
            </a:endParaRPr>
          </a:p>
        </p:txBody>
      </p:sp>
      <p:sp>
        <p:nvSpPr>
          <p:cNvPr id="9" name="Rectangle 8"/>
          <p:cNvSpPr/>
          <p:nvPr/>
        </p:nvSpPr>
        <p:spPr>
          <a:xfrm>
            <a:off x="214282" y="4370851"/>
            <a:ext cx="8572560" cy="1772793"/>
          </a:xfrm>
          <a:prstGeom prst="rect">
            <a:avLst/>
          </a:prstGeom>
        </p:spPr>
        <p:txBody>
          <a:bodyPr wrap="square">
            <a:spAutoFit/>
          </a:bodyPr>
          <a:lstStyle/>
          <a:p>
            <a:pPr lvl="0" algn="justLow" rtl="1">
              <a:lnSpc>
                <a:spcPct val="130000"/>
              </a:lnSpc>
            </a:pPr>
            <a:r>
              <a:rPr lang="fa-IR" sz="2800" dirty="0" smtClean="0">
                <a:solidFill>
                  <a:prstClr val="black"/>
                </a:solidFill>
                <a:cs typeface="B Mitra" pitchFamily="2" charset="-78"/>
              </a:rPr>
              <a:t>اطلاع داد که: «فرانسه به صورت جدی زمینه های اعطای یک بمب اتمی به عراق را بررسی می نماید. می توان برای مجبور کردن ایران به متوقف کردن جنگ این بمب را به هدف مشخصی پرتاب نمود.» (وفیق السامرایی، 1390: 153)</a:t>
            </a:r>
            <a:endParaRPr lang="en-US" sz="2800" dirty="0">
              <a:solidFill>
                <a:prstClr val="black"/>
              </a:solidFill>
              <a:cs typeface="B Mitra" pitchFamily="2" charset="-78"/>
            </a:endParaRPr>
          </a:p>
        </p:txBody>
      </p:sp>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28596" y="1699803"/>
            <a:ext cx="8358246" cy="2800767"/>
          </a:xfrm>
          <a:prstGeom prst="rect">
            <a:avLst/>
          </a:prstGeom>
          <a:noFill/>
        </p:spPr>
        <p:txBody>
          <a:bodyPr wrap="square" rtlCol="0">
            <a:spAutoFit/>
          </a:bodyPr>
          <a:lstStyle/>
          <a:p>
            <a:pPr algn="just" rtl="1"/>
            <a:r>
              <a:rPr lang="ar-SA" sz="2200" dirty="0" smtClean="0">
                <a:cs typeface="B Nazanin" pitchFamily="2" charset="-78"/>
              </a:rPr>
              <a:t>در 17 مه 1987با حمله یک فروند هواپیمای عراقی با ناوچه استارک 37 خدمه آن کشته شدند و این حمله ضربه شدیدی به افراد حامی عراق نظیر واینبرگر وارد ساخت. عراق بلافاصله اظهار ندامت کرده و سریعاً ار دولت آمریکا پوزش خواست و اعلام کرد که غرامت کشته شدگان را به بستگان آن ها پرداخت می کند. این امر نشانگر وظعیت خطناکی بود که بر خلیج فارس سایه افکنده بود و در واقع پس ا</a:t>
            </a:r>
            <a:r>
              <a:rPr lang="fa-IR" sz="2200" dirty="0" smtClean="0">
                <a:cs typeface="B Nazanin" pitchFamily="2" charset="-78"/>
              </a:rPr>
              <a:t>ز حادثه بود که رونالد ریگان، رئیس جمهور وقت آمریکا رسماً اعلام کرد که ایالات متحده با نصب پرچم خود بر روی نفتکش های کویتی از آنان حمایت خواهد کرد و بر همین اساس نیروی دریایی ایالات متحده موظف به اسکورت این نفتکش ها خواهد بود (فرید من 72-73:1383)</a:t>
            </a:r>
            <a:endParaRPr lang="en-US" sz="2200" dirty="0" smtClean="0">
              <a:cs typeface="B Nazanin" pitchFamily="2" charset="-78"/>
            </a:endParaRPr>
          </a:p>
        </p:txBody>
      </p:sp>
      <p:sp>
        <p:nvSpPr>
          <p:cNvPr id="4" name="Rectangle 3"/>
          <p:cNvSpPr/>
          <p:nvPr/>
        </p:nvSpPr>
        <p:spPr>
          <a:xfrm>
            <a:off x="142844" y="71414"/>
            <a:ext cx="8786874" cy="1372683"/>
          </a:xfrm>
          <a:prstGeom prst="rect">
            <a:avLst/>
          </a:prstGeom>
        </p:spPr>
        <p:txBody>
          <a:bodyPr wrap="square">
            <a:spAutoFit/>
          </a:bodyPr>
          <a:lstStyle/>
          <a:p>
            <a:pPr algn="ctr" rtl="1">
              <a:lnSpc>
                <a:spcPct val="130000"/>
              </a:lnSpc>
            </a:pPr>
            <a:r>
              <a:rPr lang="fa-IR" sz="3200" b="1" dirty="0" smtClean="0">
                <a:cs typeface="0 Titr Bold" pitchFamily="2" charset="-78"/>
              </a:rPr>
              <a:t>عدم عکس العمل تلافی جویانه </a:t>
            </a:r>
            <a:r>
              <a:rPr lang="fa-IR" sz="3200" b="1" dirty="0" smtClean="0">
                <a:solidFill>
                  <a:srgbClr val="FF0000"/>
                </a:solidFill>
                <a:cs typeface="0 Titr Bold" pitchFamily="2" charset="-78"/>
              </a:rPr>
              <a:t>آمریکا</a:t>
            </a:r>
            <a:r>
              <a:rPr lang="fa-IR" sz="3200" b="1" dirty="0" smtClean="0">
                <a:cs typeface="0 Titr Bold" pitchFamily="2" charset="-78"/>
              </a:rPr>
              <a:t> در پاسخ به حمله هواپیمای عراقی به ناوچه </a:t>
            </a:r>
            <a:r>
              <a:rPr lang="fa-IR" sz="3200" b="1" dirty="0" smtClean="0">
                <a:solidFill>
                  <a:srgbClr val="FF0000"/>
                </a:solidFill>
                <a:cs typeface="0 Titr Bold" pitchFamily="2" charset="-78"/>
              </a:rPr>
              <a:t>آمریکایی</a:t>
            </a:r>
            <a:endParaRPr lang="en-US" sz="3200" dirty="0" smtClean="0">
              <a:solidFill>
                <a:srgbClr val="FF0000"/>
              </a:solidFill>
              <a:cs typeface="0 Titr Bold" pitchFamily="2" charset="-78"/>
            </a:endParaRPr>
          </a:p>
        </p:txBody>
      </p:sp>
      <p:sp>
        <p:nvSpPr>
          <p:cNvPr id="6" name="Slide Number Placeholder 5"/>
          <p:cNvSpPr>
            <a:spLocks noGrp="1"/>
          </p:cNvSpPr>
          <p:nvPr>
            <p:ph type="sldNum" sz="quarter" idx="12"/>
          </p:nvPr>
        </p:nvSpPr>
        <p:spPr/>
        <p:txBody>
          <a:bodyPr/>
          <a:lstStyle/>
          <a:p>
            <a:fld id="{0ECBD69C-31DC-4357-8742-A8DED39D19A3}" type="slidenum">
              <a:rPr lang="en-US" smtClean="0"/>
              <a:pPr/>
              <a:t>103</a:t>
            </a:fld>
            <a:endParaRPr lang="en-US"/>
          </a:p>
        </p:txBody>
      </p:sp>
      <p:pic>
        <p:nvPicPr>
          <p:cNvPr id="17410" name="Picture 2" descr="I:\جدید\imaشششنges.jpg"/>
          <p:cNvPicPr>
            <a:picLocks noChangeAspect="1" noChangeArrowheads="1"/>
          </p:cNvPicPr>
          <p:nvPr/>
        </p:nvPicPr>
        <p:blipFill>
          <a:blip r:embed="rId2" cstate="print"/>
          <a:srcRect/>
          <a:stretch>
            <a:fillRect/>
          </a:stretch>
        </p:blipFill>
        <p:spPr bwMode="auto">
          <a:xfrm>
            <a:off x="2786050" y="4214818"/>
            <a:ext cx="4215418" cy="2360634"/>
          </a:xfrm>
          <a:prstGeom prst="rect">
            <a:avLst/>
          </a:prstGeom>
          <a:noFill/>
        </p:spPr>
      </p:pic>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ECBD69C-31DC-4357-8742-A8DED39D19A3}" type="slidenum">
              <a:rPr lang="en-US" smtClean="0"/>
              <a:pPr/>
              <a:t>104</a:t>
            </a:fld>
            <a:endParaRPr lang="en-US"/>
          </a:p>
        </p:txBody>
      </p:sp>
      <p:pic>
        <p:nvPicPr>
          <p:cNvPr id="3" name="Picture 2" descr="I:\نقش آمریکا در جنگ\New folder (2)\index.jpg"/>
          <p:cNvPicPr>
            <a:picLocks noChangeAspect="1" noChangeArrowheads="1"/>
          </p:cNvPicPr>
          <p:nvPr/>
        </p:nvPicPr>
        <p:blipFill>
          <a:blip r:embed="rId2" cstate="print"/>
          <a:srcRect r="9059" b="17500"/>
          <a:stretch>
            <a:fillRect/>
          </a:stretch>
        </p:blipFill>
        <p:spPr bwMode="auto">
          <a:xfrm>
            <a:off x="928662" y="2114810"/>
            <a:ext cx="7215238" cy="4492507"/>
          </a:xfrm>
          <a:prstGeom prst="rect">
            <a:avLst/>
          </a:prstGeom>
          <a:noFill/>
        </p:spPr>
      </p:pic>
      <p:sp>
        <p:nvSpPr>
          <p:cNvPr id="4" name="Rectangle 3"/>
          <p:cNvSpPr/>
          <p:nvPr/>
        </p:nvSpPr>
        <p:spPr>
          <a:xfrm>
            <a:off x="625494" y="428604"/>
            <a:ext cx="7804158" cy="1538883"/>
          </a:xfrm>
          <a:prstGeom prst="rect">
            <a:avLst/>
          </a:prstGeom>
        </p:spPr>
        <p:txBody>
          <a:bodyPr wrap="square">
            <a:spAutoFit/>
          </a:bodyPr>
          <a:lstStyle/>
          <a:p>
            <a:pPr lvl="0" algn="justLow" rtl="1"/>
            <a:r>
              <a:rPr lang="fa-IR" sz="2800" b="1" dirty="0" smtClean="0">
                <a:solidFill>
                  <a:prstClr val="black"/>
                </a:solidFill>
                <a:cs typeface="B Nazanin" pitchFamily="2" charset="-78"/>
              </a:rPr>
              <a:t>بخشش عراق</a:t>
            </a:r>
            <a:endParaRPr lang="en-US" sz="2800" b="1" dirty="0" smtClean="0">
              <a:solidFill>
                <a:prstClr val="black"/>
              </a:solidFill>
              <a:cs typeface="B Nazanin" pitchFamily="2" charset="-78"/>
            </a:endParaRPr>
          </a:p>
          <a:p>
            <a:pPr lvl="0" algn="justLow" rtl="1"/>
            <a:r>
              <a:rPr lang="fa-IR" sz="2200" dirty="0" smtClean="0">
                <a:solidFill>
                  <a:prstClr val="black"/>
                </a:solidFill>
                <a:cs typeface="B Nazanin" pitchFamily="2" charset="-78"/>
              </a:rPr>
              <a:t>آمریکا بی درنگ این خطای عراق را بخشید و ریگان با استفاده از این موقعیت، تجاوز ایران را محکوم و اعلام کرد «ما هرگز عراق را دشمن نمی پنداریم، شرور واقعی ایران است.» (ویلسمه 1392 : 136).</a:t>
            </a:r>
            <a:endParaRPr lang="en-US" sz="2200" dirty="0" smtClean="0">
              <a:solidFill>
                <a:prstClr val="black"/>
              </a:solidFill>
              <a:cs typeface="B Nazanin" pitchFamily="2" charset="-78"/>
            </a:endParaRP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ECBD69C-31DC-4357-8742-A8DED39D19A3}" type="slidenum">
              <a:rPr lang="en-US" smtClean="0"/>
              <a:pPr/>
              <a:t>105</a:t>
            </a:fld>
            <a:endParaRPr lang="en-US"/>
          </a:p>
        </p:txBody>
      </p:sp>
      <p:sp>
        <p:nvSpPr>
          <p:cNvPr id="3" name="Rectangle 2"/>
          <p:cNvSpPr/>
          <p:nvPr/>
        </p:nvSpPr>
        <p:spPr>
          <a:xfrm>
            <a:off x="428596" y="1395639"/>
            <a:ext cx="8358246" cy="5533823"/>
          </a:xfrm>
          <a:prstGeom prst="rect">
            <a:avLst/>
          </a:prstGeom>
        </p:spPr>
        <p:txBody>
          <a:bodyPr wrap="square">
            <a:spAutoFit/>
          </a:bodyPr>
          <a:lstStyle/>
          <a:p>
            <a:pPr algn="justLow" rtl="1">
              <a:lnSpc>
                <a:spcPct val="130000"/>
              </a:lnSpc>
            </a:pPr>
            <a:r>
              <a:rPr lang="fa-IR" dirty="0" smtClean="0">
                <a:cs typeface="B Titr" pitchFamily="2" charset="-78"/>
              </a:rPr>
              <a:t>در شش ماه آغازين جنگ(1359) 413 بار به شهرهاي ايران حمله شد. اين تعداد حملات در سال‌هاي بعدي به شرح زير است:</a:t>
            </a:r>
          </a:p>
          <a:p>
            <a:pPr algn="justLow" rtl="1">
              <a:lnSpc>
                <a:spcPct val="130000"/>
              </a:lnSpc>
            </a:pPr>
            <a:r>
              <a:rPr lang="fa-IR" dirty="0" smtClean="0">
                <a:cs typeface="B Titr" pitchFamily="2" charset="-78"/>
              </a:rPr>
              <a:t>571 بار 1360،</a:t>
            </a:r>
          </a:p>
          <a:p>
            <a:pPr algn="justLow" rtl="1">
              <a:lnSpc>
                <a:spcPct val="130000"/>
              </a:lnSpc>
            </a:pPr>
            <a:r>
              <a:rPr lang="fa-IR" dirty="0" smtClean="0">
                <a:cs typeface="B Titr" pitchFamily="2" charset="-78"/>
              </a:rPr>
              <a:t>476 بار1361،</a:t>
            </a:r>
          </a:p>
          <a:p>
            <a:pPr algn="justLow" rtl="1">
              <a:lnSpc>
                <a:spcPct val="130000"/>
              </a:lnSpc>
            </a:pPr>
            <a:r>
              <a:rPr lang="fa-IR" dirty="0" smtClean="0">
                <a:cs typeface="B Titr" pitchFamily="2" charset="-78"/>
              </a:rPr>
              <a:t>260 بار 1362،</a:t>
            </a:r>
          </a:p>
          <a:p>
            <a:pPr algn="justLow" rtl="1">
              <a:lnSpc>
                <a:spcPct val="130000"/>
              </a:lnSpc>
            </a:pPr>
            <a:r>
              <a:rPr lang="fa-IR" dirty="0" smtClean="0">
                <a:cs typeface="B Titr" pitchFamily="2" charset="-78"/>
              </a:rPr>
              <a:t>246 بار 1363،</a:t>
            </a:r>
          </a:p>
          <a:p>
            <a:pPr algn="justLow" rtl="1">
              <a:lnSpc>
                <a:spcPct val="130000"/>
              </a:lnSpc>
            </a:pPr>
            <a:r>
              <a:rPr lang="fa-IR" dirty="0" smtClean="0">
                <a:cs typeface="B Titr" pitchFamily="2" charset="-78"/>
              </a:rPr>
              <a:t>790 بار 1364،</a:t>
            </a:r>
          </a:p>
          <a:p>
            <a:pPr algn="justLow" rtl="1">
              <a:lnSpc>
                <a:spcPct val="130000"/>
              </a:lnSpc>
            </a:pPr>
            <a:r>
              <a:rPr lang="fa-IR" dirty="0" smtClean="0">
                <a:cs typeface="B Titr" pitchFamily="2" charset="-78"/>
              </a:rPr>
              <a:t>962 بار 1365،</a:t>
            </a:r>
          </a:p>
          <a:p>
            <a:pPr algn="justLow" rtl="1">
              <a:lnSpc>
                <a:spcPct val="130000"/>
              </a:lnSpc>
            </a:pPr>
            <a:r>
              <a:rPr lang="fa-IR" dirty="0" smtClean="0">
                <a:cs typeface="B Titr" pitchFamily="2" charset="-78"/>
              </a:rPr>
              <a:t>745 بار 1366 </a:t>
            </a:r>
          </a:p>
          <a:p>
            <a:pPr algn="justLow" rtl="1">
              <a:lnSpc>
                <a:spcPct val="130000"/>
              </a:lnSpc>
            </a:pPr>
            <a:r>
              <a:rPr lang="fa-IR" dirty="0" smtClean="0">
                <a:cs typeface="B Titr" pitchFamily="2" charset="-78"/>
              </a:rPr>
              <a:t>و پنج ماه پاياني جنگ (1367) 306 بار. </a:t>
            </a:r>
          </a:p>
          <a:p>
            <a:pPr algn="justLow" rtl="1">
              <a:lnSpc>
                <a:spcPct val="130000"/>
              </a:lnSpc>
            </a:pPr>
            <a:r>
              <a:rPr lang="fa-IR" sz="2800" dirty="0" smtClean="0">
                <a:cs typeface="B Titr" pitchFamily="2" charset="-78"/>
              </a:rPr>
              <a:t>شهرهاي ايران در كل 4769 بار توسط رژيم بعث عراق مورد بمباران، موشك‌باران يا گلوله باران قرار گرفتند.</a:t>
            </a:r>
          </a:p>
          <a:p>
            <a:pPr algn="justLow" rtl="1">
              <a:lnSpc>
                <a:spcPct val="130000"/>
              </a:lnSpc>
            </a:pPr>
            <a:r>
              <a:rPr lang="fa-IR" dirty="0" smtClean="0">
                <a:cs typeface="B Titr" pitchFamily="2" charset="-78"/>
              </a:rPr>
              <a:t>بیشترین تعداد حملات به شهر اهواز با 316 حمله و سپس دزفول با 241 توسط رژیم بعث انجام شد. </a:t>
            </a:r>
          </a:p>
          <a:p>
            <a:pPr algn="justLow" rtl="1">
              <a:lnSpc>
                <a:spcPct val="130000"/>
              </a:lnSpc>
            </a:pPr>
            <a:r>
              <a:rPr lang="fa-IR" dirty="0" smtClean="0">
                <a:cs typeface="B Mitra" pitchFamily="2" charset="-78"/>
              </a:rPr>
              <a:t>(</a:t>
            </a:r>
            <a:r>
              <a:rPr lang="en-US" dirty="0" smtClean="0">
                <a:cs typeface="B Mitra" pitchFamily="2" charset="-78"/>
              </a:rPr>
              <a:t>http://www.dsrc.ir/View/article.aspx?id=869</a:t>
            </a:r>
            <a:r>
              <a:rPr lang="fa-IR" dirty="0" smtClean="0">
                <a:cs typeface="B Mitra" pitchFamily="2" charset="-78"/>
              </a:rPr>
              <a:t>)</a:t>
            </a:r>
            <a:endParaRPr lang="en-US" dirty="0" smtClean="0">
              <a:cs typeface="B Mitra" pitchFamily="2" charset="-78"/>
            </a:endParaRPr>
          </a:p>
        </p:txBody>
      </p:sp>
      <p:sp>
        <p:nvSpPr>
          <p:cNvPr id="4" name="Rectangle 3"/>
          <p:cNvSpPr/>
          <p:nvPr/>
        </p:nvSpPr>
        <p:spPr>
          <a:xfrm>
            <a:off x="142844" y="-71462"/>
            <a:ext cx="8786874" cy="1532727"/>
          </a:xfrm>
          <a:prstGeom prst="rect">
            <a:avLst/>
          </a:prstGeom>
        </p:spPr>
        <p:txBody>
          <a:bodyPr wrap="square">
            <a:spAutoFit/>
          </a:bodyPr>
          <a:lstStyle/>
          <a:p>
            <a:pPr algn="ctr" rtl="1">
              <a:lnSpc>
                <a:spcPct val="130000"/>
              </a:lnSpc>
            </a:pPr>
            <a:r>
              <a:rPr lang="fa-IR" sz="4000" b="1" dirty="0" smtClean="0">
                <a:cs typeface="0 Titr Bold" pitchFamily="2" charset="-78"/>
              </a:rPr>
              <a:t>جنگ شهرها؛ </a:t>
            </a:r>
          </a:p>
          <a:p>
            <a:pPr algn="ctr" rtl="1">
              <a:lnSpc>
                <a:spcPct val="130000"/>
              </a:lnSpc>
            </a:pPr>
            <a:r>
              <a:rPr lang="fa-IR" sz="3200" b="1" dirty="0" smtClean="0">
                <a:solidFill>
                  <a:srgbClr val="FF0000"/>
                </a:solidFill>
                <a:cs typeface="0 Titr Bold" pitchFamily="2" charset="-78"/>
              </a:rPr>
              <a:t>بمباران هوایی شهرهای ایران توسط جنگنده های عراقی</a:t>
            </a:r>
            <a:endParaRPr lang="en-US" sz="3200" dirty="0" smtClean="0">
              <a:solidFill>
                <a:srgbClr val="FF0000"/>
              </a:solidFill>
              <a:cs typeface="0 Titr Bold" pitchFamily="2" charset="-78"/>
            </a:endParaRPr>
          </a:p>
        </p:txBody>
      </p:sp>
      <p:pic>
        <p:nvPicPr>
          <p:cNvPr id="14340" name="Picture 4" descr="I:\جدید\6o0grr294kym5r1png91.jpg"/>
          <p:cNvPicPr>
            <a:picLocks noChangeAspect="1" noChangeArrowheads="1"/>
          </p:cNvPicPr>
          <p:nvPr/>
        </p:nvPicPr>
        <p:blipFill>
          <a:blip r:embed="rId2" cstate="print"/>
          <a:srcRect b="2675"/>
          <a:stretch>
            <a:fillRect/>
          </a:stretch>
        </p:blipFill>
        <p:spPr bwMode="auto">
          <a:xfrm>
            <a:off x="214282" y="1857364"/>
            <a:ext cx="4929222" cy="3200714"/>
          </a:xfrm>
          <a:prstGeom prst="rect">
            <a:avLst/>
          </a:prstGeom>
          <a:noFill/>
        </p:spPr>
      </p:pic>
      <p:sp>
        <p:nvSpPr>
          <p:cNvPr id="9" name="Rectangle 8"/>
          <p:cNvSpPr/>
          <p:nvPr/>
        </p:nvSpPr>
        <p:spPr>
          <a:xfrm>
            <a:off x="142844" y="4610409"/>
            <a:ext cx="3326552" cy="461665"/>
          </a:xfrm>
          <a:prstGeom prst="rect">
            <a:avLst/>
          </a:prstGeom>
        </p:spPr>
        <p:txBody>
          <a:bodyPr wrap="none">
            <a:spAutoFit/>
          </a:bodyPr>
          <a:lstStyle/>
          <a:p>
            <a:r>
              <a:rPr lang="fa-IR" sz="2400" b="1" spc="5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cs typeface="B Mitra" pitchFamily="2" charset="-78"/>
              </a:rPr>
              <a:t> موشک باران شهرهای ایران</a:t>
            </a:r>
            <a:endParaRPr lang="en-US" sz="2400" b="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cs typeface="B Mitra" pitchFamily="2" charset="-78"/>
            </a:endParaRP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ECBD69C-31DC-4357-8742-A8DED39D19A3}" type="slidenum">
              <a:rPr lang="en-US" smtClean="0"/>
              <a:pPr/>
              <a:t>106</a:t>
            </a:fld>
            <a:endParaRPr lang="en-US"/>
          </a:p>
        </p:txBody>
      </p:sp>
      <p:pic>
        <p:nvPicPr>
          <p:cNvPr id="13314" name="Picture 2" descr="I:\جدید\21159.jpg"/>
          <p:cNvPicPr>
            <a:picLocks noChangeAspect="1" noChangeArrowheads="1"/>
          </p:cNvPicPr>
          <p:nvPr/>
        </p:nvPicPr>
        <p:blipFill>
          <a:blip r:embed="rId2" cstate="print"/>
          <a:srcRect/>
          <a:stretch>
            <a:fillRect/>
          </a:stretch>
        </p:blipFill>
        <p:spPr bwMode="auto">
          <a:xfrm>
            <a:off x="5106791" y="142852"/>
            <a:ext cx="3931047" cy="2857520"/>
          </a:xfrm>
          <a:prstGeom prst="rect">
            <a:avLst/>
          </a:prstGeom>
          <a:noFill/>
        </p:spPr>
      </p:pic>
      <p:pic>
        <p:nvPicPr>
          <p:cNvPr id="13315" name="Picture 3" descr="I:\جدید\14-9-23-1142513.jpg"/>
          <p:cNvPicPr>
            <a:picLocks noChangeAspect="1" noChangeArrowheads="1"/>
          </p:cNvPicPr>
          <p:nvPr/>
        </p:nvPicPr>
        <p:blipFill>
          <a:blip r:embed="rId3" cstate="print"/>
          <a:srcRect/>
          <a:stretch>
            <a:fillRect/>
          </a:stretch>
        </p:blipFill>
        <p:spPr bwMode="auto">
          <a:xfrm>
            <a:off x="106131" y="142852"/>
            <a:ext cx="4972046" cy="2871587"/>
          </a:xfrm>
          <a:prstGeom prst="rect">
            <a:avLst/>
          </a:prstGeom>
          <a:noFill/>
        </p:spPr>
      </p:pic>
      <p:pic>
        <p:nvPicPr>
          <p:cNvPr id="13316" name="Picture 4" descr="I:\جدید\a0dglmq0m2jika77shim.jpg"/>
          <p:cNvPicPr>
            <a:picLocks noChangeAspect="1" noChangeArrowheads="1"/>
          </p:cNvPicPr>
          <p:nvPr/>
        </p:nvPicPr>
        <p:blipFill>
          <a:blip r:embed="rId4" cstate="print"/>
          <a:srcRect/>
          <a:stretch>
            <a:fillRect/>
          </a:stretch>
        </p:blipFill>
        <p:spPr bwMode="auto">
          <a:xfrm>
            <a:off x="3143240" y="3073798"/>
            <a:ext cx="5917660" cy="3714752"/>
          </a:xfrm>
          <a:prstGeom prst="rect">
            <a:avLst/>
          </a:prstGeom>
          <a:noFill/>
        </p:spPr>
      </p:pic>
      <p:pic>
        <p:nvPicPr>
          <p:cNvPr id="13317" name="Picture 5" descr="I:\جدید\Defae_Moghaddas (26).JPG"/>
          <p:cNvPicPr>
            <a:picLocks noChangeAspect="1" noChangeArrowheads="1"/>
          </p:cNvPicPr>
          <p:nvPr/>
        </p:nvPicPr>
        <p:blipFill>
          <a:blip r:embed="rId5" cstate="print"/>
          <a:srcRect/>
          <a:stretch>
            <a:fillRect/>
          </a:stretch>
        </p:blipFill>
        <p:spPr bwMode="auto">
          <a:xfrm>
            <a:off x="119694" y="3037085"/>
            <a:ext cx="2971642" cy="3734104"/>
          </a:xfrm>
          <a:prstGeom prst="rect">
            <a:avLst/>
          </a:prstGeom>
          <a:noFill/>
        </p:spPr>
      </p:pic>
      <p:sp>
        <p:nvSpPr>
          <p:cNvPr id="7" name="Rectangle 6"/>
          <p:cNvSpPr/>
          <p:nvPr/>
        </p:nvSpPr>
        <p:spPr>
          <a:xfrm>
            <a:off x="11543" y="2714620"/>
            <a:ext cx="9132457" cy="58477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fa-IR" sz="3200" dirty="0" smtClean="0">
                <a:cs typeface="B Titr" pitchFamily="2" charset="-78"/>
              </a:rPr>
              <a:t>بمباران شهرهای ایران توسط هواپیماها و موشک های رژیم بعثی</a:t>
            </a:r>
            <a:endParaRPr lang="en-US" sz="3200" dirty="0"/>
          </a:p>
        </p:txBody>
      </p:sp>
      <p:sp>
        <p:nvSpPr>
          <p:cNvPr id="8" name="Rectangle 7"/>
          <p:cNvSpPr/>
          <p:nvPr/>
        </p:nvSpPr>
        <p:spPr>
          <a:xfrm>
            <a:off x="3166390" y="6440971"/>
            <a:ext cx="2837636" cy="307777"/>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r>
              <a:rPr lang="fa-IR" sz="1400" dirty="0" smtClean="0">
                <a:cs typeface="B Titr" pitchFamily="2" charset="-78"/>
              </a:rPr>
              <a:t> جنگنده ساقط شده بعثی در حوالی دزفول</a:t>
            </a:r>
            <a:endParaRPr lang="en-US" sz="1400" dirty="0"/>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ECBD69C-31DC-4357-8742-A8DED39D19A3}" type="slidenum">
              <a:rPr lang="en-US" smtClean="0"/>
              <a:pPr/>
              <a:t>107</a:t>
            </a:fld>
            <a:endParaRPr lang="en-US"/>
          </a:p>
        </p:txBody>
      </p:sp>
      <p:sp>
        <p:nvSpPr>
          <p:cNvPr id="3" name="Rectangle 2"/>
          <p:cNvSpPr/>
          <p:nvPr/>
        </p:nvSpPr>
        <p:spPr>
          <a:xfrm>
            <a:off x="214282" y="2318462"/>
            <a:ext cx="8572560" cy="3970318"/>
          </a:xfrm>
          <a:prstGeom prst="rect">
            <a:avLst/>
          </a:prstGeom>
        </p:spPr>
        <p:txBody>
          <a:bodyPr wrap="square">
            <a:spAutoFit/>
          </a:bodyPr>
          <a:lstStyle/>
          <a:p>
            <a:pPr algn="justLow" rtl="1"/>
            <a:r>
              <a:rPr lang="fa-IR" sz="2800" b="1" dirty="0" smtClean="0">
                <a:cs typeface="B Mitra" pitchFamily="2" charset="-78"/>
              </a:rPr>
              <a:t>63 درصد حملات هوايي توسط هواپيما، 5 درصد توسط موشك، 32 درصد توسط توپخانه انجام شد.</a:t>
            </a:r>
          </a:p>
          <a:p>
            <a:pPr algn="justLow" rtl="1"/>
            <a:r>
              <a:rPr lang="fa-IR" sz="2800" dirty="0" smtClean="0">
                <a:cs typeface="B Mitra" pitchFamily="2" charset="-78"/>
              </a:rPr>
              <a:t>بر اساس حقوق بين‌الملل، اقدامات غيرانساني رژيم بعثي عراق در جنگ باید بي‌درنگ در سال 1359 توسط شوراي امنيت سازمان ملل پيگيري و صدام به‌عنوان نقض‌كننده صلح بين‌الملل تنبيه مي‌شد، </a:t>
            </a:r>
            <a:r>
              <a:rPr lang="fa-IR" sz="2800" b="1" dirty="0" smtClean="0">
                <a:cs typeface="B Mitra" pitchFamily="2" charset="-78"/>
              </a:rPr>
              <a:t>اما با اعمال فشار آمریکا حتي پس از صدور قطعنامه 598 و اعلام خاويرپرز دكوئيار، دبيركل وقت سازمان ملل مبني بر متجاوز بودن دولت عراق،‌ پرونده اين تجاوز عملاً تا سقوط صدام و دستگيري و محاكمه و اعدام وي مسكوت ماند.</a:t>
            </a:r>
          </a:p>
          <a:p>
            <a:pPr algn="justLow" rtl="1"/>
            <a:r>
              <a:rPr lang="fa-IR" sz="2000" dirty="0" smtClean="0">
                <a:cs typeface="B Mitra" pitchFamily="2" charset="-78"/>
              </a:rPr>
              <a:t>(</a:t>
            </a:r>
            <a:r>
              <a:rPr lang="en-US" sz="2000" dirty="0" smtClean="0">
                <a:cs typeface="B Mitra" pitchFamily="2" charset="-78"/>
              </a:rPr>
              <a:t>http://www.dsrc.ir/View/article.aspx?id=869</a:t>
            </a:r>
            <a:r>
              <a:rPr lang="fa-IR" sz="2000" dirty="0" smtClean="0">
                <a:cs typeface="B Mitra" pitchFamily="2" charset="-78"/>
              </a:rPr>
              <a:t>)</a:t>
            </a:r>
            <a:endParaRPr lang="en-US" sz="2000" dirty="0">
              <a:cs typeface="B Mitra" pitchFamily="2" charset="-78"/>
            </a:endParaRPr>
          </a:p>
        </p:txBody>
      </p:sp>
      <p:sp>
        <p:nvSpPr>
          <p:cNvPr id="4" name="Rectangle 3"/>
          <p:cNvSpPr/>
          <p:nvPr/>
        </p:nvSpPr>
        <p:spPr>
          <a:xfrm>
            <a:off x="357158" y="-24"/>
            <a:ext cx="8401435" cy="1754326"/>
          </a:xfrm>
          <a:prstGeom prst="rect">
            <a:avLst/>
          </a:prstGeom>
        </p:spPr>
        <p:txBody>
          <a:bodyPr wrap="square">
            <a:spAutoFit/>
          </a:bodyPr>
          <a:lstStyle/>
          <a:p>
            <a:pPr algn="ctr">
              <a:lnSpc>
                <a:spcPct val="150000"/>
              </a:lnSpc>
            </a:pPr>
            <a:r>
              <a:rPr lang="fa-IR" sz="3600" dirty="0" smtClean="0">
                <a:latin typeface="Calibri" pitchFamily="34" charset="0"/>
                <a:ea typeface="Calibri" pitchFamily="34" charset="0"/>
                <a:cs typeface="B Titr" pitchFamily="2" charset="-78"/>
              </a:rPr>
              <a:t>اعمال فشار </a:t>
            </a:r>
            <a:r>
              <a:rPr lang="fa-IR" sz="3600" dirty="0" smtClean="0">
                <a:solidFill>
                  <a:srgbClr val="FF0000"/>
                </a:solidFill>
                <a:latin typeface="Calibri" pitchFamily="34" charset="0"/>
                <a:ea typeface="Calibri" pitchFamily="34" charset="0"/>
                <a:cs typeface="B Titr" pitchFamily="2" charset="-78"/>
              </a:rPr>
              <a:t>آمریکا</a:t>
            </a:r>
            <a:r>
              <a:rPr lang="fa-IR" sz="3600" dirty="0" smtClean="0">
                <a:latin typeface="Calibri" pitchFamily="34" charset="0"/>
                <a:ea typeface="Calibri" pitchFamily="34" charset="0"/>
                <a:cs typeface="B Titr" pitchFamily="2" charset="-78"/>
              </a:rPr>
              <a:t> برای سکوت مجامع بین المللی </a:t>
            </a:r>
          </a:p>
          <a:p>
            <a:pPr algn="ctr">
              <a:lnSpc>
                <a:spcPct val="150000"/>
              </a:lnSpc>
            </a:pPr>
            <a:r>
              <a:rPr lang="fa-IR" sz="3600" dirty="0" smtClean="0">
                <a:latin typeface="Calibri" pitchFamily="34" charset="0"/>
                <a:ea typeface="Calibri" pitchFamily="34" charset="0"/>
                <a:cs typeface="B Titr" pitchFamily="2" charset="-78"/>
              </a:rPr>
              <a:t>در برابر تجاوزات هوایی عراق به شهرهای ایران</a:t>
            </a:r>
            <a:endParaRPr lang="en-US" sz="3600" dirty="0"/>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ECBD69C-31DC-4357-8742-A8DED39D19A3}" type="slidenum">
              <a:rPr lang="en-US" smtClean="0"/>
              <a:pPr/>
              <a:t>108</a:t>
            </a:fld>
            <a:endParaRPr lang="en-US"/>
          </a:p>
        </p:txBody>
      </p:sp>
      <p:sp>
        <p:nvSpPr>
          <p:cNvPr id="3" name="TextBox 2"/>
          <p:cNvSpPr txBox="1"/>
          <p:nvPr/>
        </p:nvSpPr>
        <p:spPr>
          <a:xfrm>
            <a:off x="285720" y="4572008"/>
            <a:ext cx="8715436" cy="2000548"/>
          </a:xfrm>
          <a:prstGeom prst="rect">
            <a:avLst/>
          </a:prstGeom>
          <a:noFill/>
        </p:spPr>
        <p:txBody>
          <a:bodyPr wrap="square" rtlCol="0">
            <a:spAutoFit/>
          </a:bodyPr>
          <a:lstStyle/>
          <a:p>
            <a:pPr marL="269875" indent="-269875" algn="just" rtl="1">
              <a:buFont typeface="Arial" pitchFamily="34" charset="0"/>
              <a:buChar char="•"/>
            </a:pPr>
            <a:r>
              <a:rPr lang="fa-IR" sz="3100" dirty="0" smtClean="0">
                <a:cs typeface="B Mitra" pitchFamily="2" charset="-78"/>
              </a:rPr>
              <a:t>خانه های زیادی را بر سر صاحبان آن بدون محاکمه خراب کرد؛</a:t>
            </a:r>
          </a:p>
          <a:p>
            <a:pPr marL="269875" indent="-269875" algn="just" rtl="1">
              <a:buFont typeface="Arial" pitchFamily="34" charset="0"/>
              <a:buChar char="•"/>
            </a:pPr>
            <a:r>
              <a:rPr lang="fa-IR" sz="3100" dirty="0" smtClean="0">
                <a:cs typeface="B Mitra" pitchFamily="2" charset="-78"/>
              </a:rPr>
              <a:t>صدها شهرک و روستای عراق را با خاک یکسان و از روی نقشه  محو کرد؛</a:t>
            </a:r>
          </a:p>
          <a:p>
            <a:pPr marL="269875" indent="-269875" algn="just" rtl="1">
              <a:buFont typeface="Arial" pitchFamily="34" charset="0"/>
              <a:buChar char="•"/>
            </a:pPr>
            <a:r>
              <a:rPr lang="fa-IR" sz="3100" dirty="0" smtClean="0">
                <a:cs typeface="B Mitra" pitchFamily="2" charset="-78"/>
              </a:rPr>
              <a:t>شکنجه و خفقان کم نظیر در طول تاریخ بشر را به مردم عراق تحمیل کرد؛ </a:t>
            </a:r>
          </a:p>
          <a:p>
            <a:pPr marL="269875" indent="-269875" algn="just" rtl="1">
              <a:buFont typeface="Arial" pitchFamily="34" charset="0"/>
              <a:buChar char="•"/>
            </a:pPr>
            <a:r>
              <a:rPr lang="fa-IR" sz="3100" dirty="0" smtClean="0">
                <a:cs typeface="B Mitra" pitchFamily="2" charset="-78"/>
              </a:rPr>
              <a:t>در تمام این مدت تحت حمایت کامل ایالات متحده </a:t>
            </a:r>
            <a:r>
              <a:rPr lang="fa-IR" sz="3100" dirty="0" smtClean="0">
                <a:solidFill>
                  <a:srgbClr val="FF0000"/>
                </a:solidFill>
                <a:cs typeface="B Mitra" pitchFamily="2" charset="-78"/>
              </a:rPr>
              <a:t>آمریکا</a:t>
            </a:r>
            <a:r>
              <a:rPr lang="fa-IR" sz="3100" dirty="0" smtClean="0">
                <a:cs typeface="B Mitra" pitchFamily="2" charset="-78"/>
              </a:rPr>
              <a:t> بود. </a:t>
            </a:r>
            <a:endParaRPr lang="en-US" sz="3100" dirty="0">
              <a:cs typeface="B Mitra" pitchFamily="2" charset="-78"/>
            </a:endParaRPr>
          </a:p>
        </p:txBody>
      </p:sp>
      <p:sp>
        <p:nvSpPr>
          <p:cNvPr id="4" name="Rectangle 3"/>
          <p:cNvSpPr/>
          <p:nvPr/>
        </p:nvSpPr>
        <p:spPr>
          <a:xfrm>
            <a:off x="113969" y="2643182"/>
            <a:ext cx="5815353" cy="1077218"/>
          </a:xfrm>
          <a:prstGeom prst="rect">
            <a:avLst/>
          </a:prstGeom>
        </p:spPr>
        <p:txBody>
          <a:bodyPr wrap="square">
            <a:spAutoFit/>
          </a:bodyPr>
          <a:lstStyle/>
          <a:p>
            <a:pPr algn="ctr" rtl="1"/>
            <a:r>
              <a:rPr lang="fa-IR" sz="3200" b="1" dirty="0" smtClean="0">
                <a:solidFill>
                  <a:srgbClr val="FF0000"/>
                </a:solidFill>
                <a:cs typeface="0 Titr Bold" pitchFamily="2" charset="-78"/>
              </a:rPr>
              <a:t>صدام در مدت 24 سال حکومت از آغاز تا پایان جنگ تحمیلی، </a:t>
            </a:r>
            <a:endParaRPr lang="en-US" sz="3200" dirty="0" smtClean="0">
              <a:cs typeface="0 Titr Bold" pitchFamily="2" charset="-78"/>
            </a:endParaRPr>
          </a:p>
        </p:txBody>
      </p:sp>
      <p:pic>
        <p:nvPicPr>
          <p:cNvPr id="5122" name="Picture 2" descr="J:\جدید\c6a024f5ebaa8749508c176e913b9724.jpeg"/>
          <p:cNvPicPr>
            <a:picLocks noChangeAspect="1" noChangeArrowheads="1"/>
          </p:cNvPicPr>
          <p:nvPr/>
        </p:nvPicPr>
        <p:blipFill>
          <a:blip r:embed="rId2" cstate="print"/>
          <a:srcRect/>
          <a:stretch>
            <a:fillRect/>
          </a:stretch>
        </p:blipFill>
        <p:spPr bwMode="auto">
          <a:xfrm>
            <a:off x="4000495" y="107928"/>
            <a:ext cx="1876319" cy="2428892"/>
          </a:xfrm>
          <a:prstGeom prst="rect">
            <a:avLst/>
          </a:prstGeom>
          <a:noFill/>
        </p:spPr>
      </p:pic>
      <p:pic>
        <p:nvPicPr>
          <p:cNvPr id="5124" name="Picture 4" descr="J:\جدید\0bb69d6b4b53985a68b760baa7accd57.jpg"/>
          <p:cNvPicPr>
            <a:picLocks noChangeAspect="1" noChangeArrowheads="1"/>
          </p:cNvPicPr>
          <p:nvPr/>
        </p:nvPicPr>
        <p:blipFill>
          <a:blip r:embed="rId3" cstate="print"/>
          <a:srcRect/>
          <a:stretch>
            <a:fillRect/>
          </a:stretch>
        </p:blipFill>
        <p:spPr bwMode="auto">
          <a:xfrm>
            <a:off x="1785918" y="107928"/>
            <a:ext cx="2143140" cy="2442183"/>
          </a:xfrm>
          <a:prstGeom prst="rect">
            <a:avLst/>
          </a:prstGeom>
          <a:noFill/>
        </p:spPr>
      </p:pic>
      <p:pic>
        <p:nvPicPr>
          <p:cNvPr id="5125" name="Picture 5" descr="J:\نقش آمریکا در جنگ\New folder\194682_313.jpg"/>
          <p:cNvPicPr>
            <a:picLocks noChangeAspect="1" noChangeArrowheads="1"/>
          </p:cNvPicPr>
          <p:nvPr/>
        </p:nvPicPr>
        <p:blipFill>
          <a:blip r:embed="rId4" cstate="print"/>
          <a:srcRect/>
          <a:stretch>
            <a:fillRect/>
          </a:stretch>
        </p:blipFill>
        <p:spPr bwMode="auto">
          <a:xfrm>
            <a:off x="142844" y="120628"/>
            <a:ext cx="1577828" cy="2419337"/>
          </a:xfrm>
          <a:prstGeom prst="rect">
            <a:avLst/>
          </a:prstGeom>
          <a:noFill/>
        </p:spPr>
      </p:pic>
      <p:pic>
        <p:nvPicPr>
          <p:cNvPr id="5126" name="Picture 6" descr="J:\نقش آمریکا در جنگ\New folder\n00054060-b.jpg"/>
          <p:cNvPicPr>
            <a:picLocks noChangeAspect="1" noChangeArrowheads="1"/>
          </p:cNvPicPr>
          <p:nvPr/>
        </p:nvPicPr>
        <p:blipFill>
          <a:blip r:embed="rId5" cstate="print"/>
          <a:srcRect/>
          <a:stretch>
            <a:fillRect/>
          </a:stretch>
        </p:blipFill>
        <p:spPr bwMode="auto">
          <a:xfrm>
            <a:off x="5929322" y="107928"/>
            <a:ext cx="3071834" cy="1774588"/>
          </a:xfrm>
          <a:prstGeom prst="rect">
            <a:avLst/>
          </a:prstGeom>
          <a:noFill/>
        </p:spPr>
      </p:pic>
      <p:pic>
        <p:nvPicPr>
          <p:cNvPr id="5127" name="Picture 7" descr="J:\نقش آمریکا در جنگ\indaaaex.jpg"/>
          <p:cNvPicPr>
            <a:picLocks noChangeAspect="1" noChangeArrowheads="1"/>
          </p:cNvPicPr>
          <p:nvPr/>
        </p:nvPicPr>
        <p:blipFill>
          <a:blip r:embed="rId6" cstate="print"/>
          <a:srcRect/>
          <a:stretch>
            <a:fillRect/>
          </a:stretch>
        </p:blipFill>
        <p:spPr bwMode="auto">
          <a:xfrm>
            <a:off x="5954722" y="1927216"/>
            <a:ext cx="3071802" cy="2363848"/>
          </a:xfrm>
          <a:prstGeom prst="rect">
            <a:avLst/>
          </a:prstGeom>
          <a:noFill/>
        </p:spPr>
      </p:pic>
      <p:sp>
        <p:nvSpPr>
          <p:cNvPr id="11" name="Rectangle 10"/>
          <p:cNvSpPr/>
          <p:nvPr/>
        </p:nvSpPr>
        <p:spPr>
          <a:xfrm>
            <a:off x="142844" y="3571876"/>
            <a:ext cx="5643570" cy="1046440"/>
          </a:xfrm>
          <a:prstGeom prst="rect">
            <a:avLst/>
          </a:prstGeom>
        </p:spPr>
        <p:txBody>
          <a:bodyPr wrap="square">
            <a:spAutoFit/>
          </a:bodyPr>
          <a:lstStyle/>
          <a:p>
            <a:pPr marL="269875" indent="-269875" algn="just" rtl="1">
              <a:buFont typeface="Arial" pitchFamily="34" charset="0"/>
              <a:buChar char="•"/>
            </a:pPr>
            <a:r>
              <a:rPr lang="fa-IR" sz="3100" dirty="0" smtClean="0">
                <a:cs typeface="B Mitra" pitchFamily="2" charset="-78"/>
              </a:rPr>
              <a:t>صدها هزار عراقی را کشت؛</a:t>
            </a:r>
          </a:p>
          <a:p>
            <a:pPr marL="269875" indent="-269875" algn="just" rtl="1">
              <a:buFont typeface="Arial" pitchFamily="34" charset="0"/>
              <a:buChar char="•"/>
            </a:pPr>
            <a:r>
              <a:rPr lang="fa-IR" sz="3100" dirty="0" smtClean="0">
                <a:cs typeface="B Mitra" pitchFamily="2" charset="-78"/>
              </a:rPr>
              <a:t>گورستان های جمعی فراوانی ایجاد کرد؛ </a:t>
            </a: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ECBD69C-31DC-4357-8742-A8DED39D19A3}" type="slidenum">
              <a:rPr lang="en-US" smtClean="0"/>
              <a:pPr/>
              <a:t>109</a:t>
            </a:fld>
            <a:endParaRPr lang="en-US"/>
          </a:p>
        </p:txBody>
      </p:sp>
      <p:sp>
        <p:nvSpPr>
          <p:cNvPr id="3" name="Rectangle 2"/>
          <p:cNvSpPr/>
          <p:nvPr/>
        </p:nvSpPr>
        <p:spPr>
          <a:xfrm>
            <a:off x="113969" y="214290"/>
            <a:ext cx="8929750" cy="584775"/>
          </a:xfrm>
          <a:prstGeom prst="rect">
            <a:avLst/>
          </a:prstGeom>
        </p:spPr>
        <p:txBody>
          <a:bodyPr wrap="square">
            <a:spAutoFit/>
          </a:bodyPr>
          <a:lstStyle/>
          <a:p>
            <a:pPr algn="ctr" rtl="1"/>
            <a:r>
              <a:rPr lang="fa-IR" sz="3200" b="1" dirty="0" smtClean="0">
                <a:solidFill>
                  <a:srgbClr val="FF0000"/>
                </a:solidFill>
                <a:cs typeface="0 Titr Bold" pitchFamily="2" charset="-78"/>
              </a:rPr>
              <a:t>حقوق بشر آمریکایی</a:t>
            </a:r>
            <a:endParaRPr lang="en-US" sz="3200" dirty="0" smtClean="0">
              <a:cs typeface="0 Titr Bold" pitchFamily="2" charset="-78"/>
            </a:endParaRPr>
          </a:p>
        </p:txBody>
      </p:sp>
      <p:pic>
        <p:nvPicPr>
          <p:cNvPr id="1026" name="Picture 2" descr="J:\7 7 94\گور سته جمعی کشف شده در شهر فاوجه .jpg"/>
          <p:cNvPicPr>
            <a:picLocks noChangeAspect="1" noChangeArrowheads="1"/>
          </p:cNvPicPr>
          <p:nvPr/>
        </p:nvPicPr>
        <p:blipFill>
          <a:blip r:embed="rId2" cstate="print"/>
          <a:srcRect/>
          <a:stretch>
            <a:fillRect/>
          </a:stretch>
        </p:blipFill>
        <p:spPr bwMode="auto">
          <a:xfrm>
            <a:off x="357158" y="785794"/>
            <a:ext cx="3810000" cy="3175001"/>
          </a:xfrm>
          <a:prstGeom prst="rect">
            <a:avLst/>
          </a:prstGeom>
          <a:ln>
            <a:noFill/>
          </a:ln>
          <a:effectLst>
            <a:outerShdw blurRad="292100" dist="139700" dir="2700000" algn="tl" rotWithShape="0">
              <a:srgbClr val="333333">
                <a:alpha val="65000"/>
              </a:srgbClr>
            </a:outerShdw>
          </a:effectLst>
        </p:spPr>
      </p:pic>
      <p:pic>
        <p:nvPicPr>
          <p:cNvPr id="1027" name="Picture 3" descr="J:\7 7 94\گور دسته جمعی ایرانی ها و عراقی ها در بغداد.jpg"/>
          <p:cNvPicPr>
            <a:picLocks noChangeAspect="1" noChangeArrowheads="1"/>
          </p:cNvPicPr>
          <p:nvPr/>
        </p:nvPicPr>
        <p:blipFill>
          <a:blip r:embed="rId3" cstate="print"/>
          <a:srcRect/>
          <a:stretch>
            <a:fillRect/>
          </a:stretch>
        </p:blipFill>
        <p:spPr bwMode="auto">
          <a:xfrm>
            <a:off x="4214810" y="785794"/>
            <a:ext cx="4527398" cy="3155863"/>
          </a:xfrm>
          <a:prstGeom prst="rect">
            <a:avLst/>
          </a:prstGeom>
          <a:ln>
            <a:noFill/>
          </a:ln>
          <a:effectLst>
            <a:outerShdw blurRad="292100" dist="139700" dir="2700000" algn="tl" rotWithShape="0">
              <a:srgbClr val="333333">
                <a:alpha val="65000"/>
              </a:srgbClr>
            </a:outerShdw>
          </a:effectLst>
        </p:spPr>
      </p:pic>
      <p:pic>
        <p:nvPicPr>
          <p:cNvPr id="1028" name="Picture 4" descr="J:\7 7 94\اجساد کشف شده از گور دسته جمعی در کردستان عراق از جنایات صدام .jpg"/>
          <p:cNvPicPr>
            <a:picLocks noChangeAspect="1" noChangeArrowheads="1"/>
          </p:cNvPicPr>
          <p:nvPr/>
        </p:nvPicPr>
        <p:blipFill>
          <a:blip r:embed="rId4" cstate="print"/>
          <a:srcRect/>
          <a:stretch>
            <a:fillRect/>
          </a:stretch>
        </p:blipFill>
        <p:spPr bwMode="auto">
          <a:xfrm>
            <a:off x="2309836" y="4000504"/>
            <a:ext cx="4619618" cy="2665164"/>
          </a:xfrm>
          <a:prstGeom prst="rect">
            <a:avLst/>
          </a:prstGeom>
          <a:ln>
            <a:noFill/>
          </a:ln>
          <a:effectLst>
            <a:outerShdw blurRad="292100" dist="139700" dir="2700000" algn="tl" rotWithShape="0">
              <a:srgbClr val="333333">
                <a:alpha val="65000"/>
              </a:srgbClr>
            </a:outerShdw>
          </a:effectLst>
        </p:spPr>
      </p:pic>
      <p:sp>
        <p:nvSpPr>
          <p:cNvPr id="7" name="Rectangle 6"/>
          <p:cNvSpPr/>
          <p:nvPr/>
        </p:nvSpPr>
        <p:spPr>
          <a:xfrm>
            <a:off x="7000892" y="4000504"/>
            <a:ext cx="1928826" cy="1200329"/>
          </a:xfrm>
          <a:prstGeom prst="rect">
            <a:avLst/>
          </a:prstGeom>
        </p:spPr>
        <p:txBody>
          <a:bodyPr wrap="square">
            <a:spAutoFit/>
          </a:bodyPr>
          <a:lstStyle/>
          <a:p>
            <a:pPr algn="justLow" rtl="1"/>
            <a:r>
              <a:rPr lang="fa-IR" dirty="0" smtClean="0">
                <a:cs typeface="B Mitra" pitchFamily="2" charset="-78"/>
              </a:rPr>
              <a:t>گور دسته جمعی از جنایات صدام؛ حاوی اجساد بسیاری از اسرای ایرانی و عراقی های معترض در بغداد</a:t>
            </a:r>
            <a:endParaRPr lang="en-US" dirty="0">
              <a:cs typeface="B Mitra" pitchFamily="2" charset="-78"/>
            </a:endParaRPr>
          </a:p>
        </p:txBody>
      </p:sp>
      <p:sp>
        <p:nvSpPr>
          <p:cNvPr id="8" name="Rectangle 7"/>
          <p:cNvSpPr/>
          <p:nvPr/>
        </p:nvSpPr>
        <p:spPr>
          <a:xfrm>
            <a:off x="285720" y="4000504"/>
            <a:ext cx="1928826" cy="646331"/>
          </a:xfrm>
          <a:prstGeom prst="rect">
            <a:avLst/>
          </a:prstGeom>
        </p:spPr>
        <p:txBody>
          <a:bodyPr wrap="square">
            <a:spAutoFit/>
          </a:bodyPr>
          <a:lstStyle/>
          <a:p>
            <a:pPr algn="justLow" rtl="1"/>
            <a:r>
              <a:rPr lang="fa-IR" dirty="0" smtClean="0">
                <a:cs typeface="B Mitra" pitchFamily="2" charset="-78"/>
              </a:rPr>
              <a:t>گور دسته جمعی از جنایات صدام؛ کردهای شهر فلوجه</a:t>
            </a:r>
            <a:endParaRPr lang="en-US" dirty="0">
              <a:cs typeface="B Mitra" pitchFamily="2" charset="-78"/>
            </a:endParaRPr>
          </a:p>
        </p:txBody>
      </p:sp>
      <p:sp>
        <p:nvSpPr>
          <p:cNvPr id="9" name="Rectangle 8"/>
          <p:cNvSpPr/>
          <p:nvPr/>
        </p:nvSpPr>
        <p:spPr>
          <a:xfrm>
            <a:off x="500034" y="5514819"/>
            <a:ext cx="1785950" cy="1200329"/>
          </a:xfrm>
          <a:prstGeom prst="rect">
            <a:avLst/>
          </a:prstGeom>
        </p:spPr>
        <p:txBody>
          <a:bodyPr wrap="square">
            <a:spAutoFit/>
          </a:bodyPr>
          <a:lstStyle/>
          <a:p>
            <a:pPr algn="justLow" rtl="1"/>
            <a:r>
              <a:rPr lang="fa-IR" dirty="0" smtClean="0">
                <a:cs typeface="B Mitra" pitchFamily="2" charset="-78"/>
              </a:rPr>
              <a:t>اجساد بیرون کشیده شده از گور دسته جمعی از جنایات صدام در کردستان عراق  </a:t>
            </a:r>
            <a:endParaRPr lang="en-US" dirty="0" smtClean="0">
              <a:cs typeface="B Mitra" pitchFamily="2" charset="-78"/>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ECBD69C-31DC-4357-8742-A8DED39D19A3}" type="slidenum">
              <a:rPr lang="en-US" smtClean="0"/>
              <a:pPr/>
              <a:t>11</a:t>
            </a:fld>
            <a:endParaRPr lang="en-US"/>
          </a:p>
        </p:txBody>
      </p:sp>
      <p:pic>
        <p:nvPicPr>
          <p:cNvPr id="3" name="Picture 2" descr="H:\تجاوزات نظامی\عکس\n00087463-r-b-012-400x280.jpg"/>
          <p:cNvPicPr>
            <a:picLocks noChangeAspect="1" noChangeArrowheads="1"/>
          </p:cNvPicPr>
          <p:nvPr/>
        </p:nvPicPr>
        <p:blipFill>
          <a:blip r:embed="rId2" cstate="print"/>
          <a:srcRect/>
          <a:stretch>
            <a:fillRect/>
          </a:stretch>
        </p:blipFill>
        <p:spPr bwMode="auto">
          <a:xfrm>
            <a:off x="316817" y="3619321"/>
            <a:ext cx="4143404" cy="2900382"/>
          </a:xfrm>
          <a:prstGeom prst="rect">
            <a:avLst/>
          </a:prstGeom>
          <a:noFill/>
        </p:spPr>
      </p:pic>
      <p:pic>
        <p:nvPicPr>
          <p:cNvPr id="4" name="Picture 3" descr="H:\حمله نظامی به طبس\عکس\tabas(2).jpg"/>
          <p:cNvPicPr>
            <a:picLocks noChangeAspect="1" noChangeArrowheads="1"/>
          </p:cNvPicPr>
          <p:nvPr/>
        </p:nvPicPr>
        <p:blipFill>
          <a:blip r:embed="rId3" cstate="print"/>
          <a:srcRect r="1597"/>
          <a:stretch>
            <a:fillRect/>
          </a:stretch>
        </p:blipFill>
        <p:spPr bwMode="auto">
          <a:xfrm>
            <a:off x="4282519" y="3591126"/>
            <a:ext cx="4554670" cy="2928958"/>
          </a:xfrm>
          <a:prstGeom prst="rect">
            <a:avLst/>
          </a:prstGeom>
          <a:noFill/>
        </p:spPr>
      </p:pic>
      <p:pic>
        <p:nvPicPr>
          <p:cNvPr id="6" name="Picture 5" descr="http://gozarestan.ir/pic/139.jpg"/>
          <p:cNvPicPr/>
          <p:nvPr/>
        </p:nvPicPr>
        <p:blipFill>
          <a:blip r:embed="rId4" cstate="print"/>
          <a:srcRect l="802"/>
          <a:stretch>
            <a:fillRect/>
          </a:stretch>
        </p:blipFill>
        <p:spPr bwMode="auto">
          <a:xfrm>
            <a:off x="5669280" y="642918"/>
            <a:ext cx="3179375" cy="2500330"/>
          </a:xfrm>
          <a:prstGeom prst="rect">
            <a:avLst/>
          </a:prstGeom>
          <a:noFill/>
          <a:ln w="9525">
            <a:noFill/>
            <a:miter lim="800000"/>
            <a:headEnd/>
            <a:tailEnd/>
          </a:ln>
        </p:spPr>
      </p:pic>
      <p:pic>
        <p:nvPicPr>
          <p:cNvPr id="7" name="Picture 2" descr="I:\نوژه.jpg"/>
          <p:cNvPicPr>
            <a:picLocks noChangeAspect="1" noChangeArrowheads="1"/>
          </p:cNvPicPr>
          <p:nvPr/>
        </p:nvPicPr>
        <p:blipFill>
          <a:blip r:embed="rId5" cstate="print"/>
          <a:srcRect t="19378" b="32177"/>
          <a:stretch>
            <a:fillRect/>
          </a:stretch>
        </p:blipFill>
        <p:spPr bwMode="auto">
          <a:xfrm>
            <a:off x="318658" y="1334961"/>
            <a:ext cx="5357850" cy="1808287"/>
          </a:xfrm>
          <a:prstGeom prst="rect">
            <a:avLst/>
          </a:prstGeom>
          <a:noFill/>
        </p:spPr>
      </p:pic>
      <p:sp>
        <p:nvSpPr>
          <p:cNvPr id="8" name="Rectangle 7"/>
          <p:cNvSpPr/>
          <p:nvPr/>
        </p:nvSpPr>
        <p:spPr>
          <a:xfrm>
            <a:off x="1357290" y="528730"/>
            <a:ext cx="3571900" cy="757130"/>
          </a:xfrm>
          <a:prstGeom prst="rect">
            <a:avLst/>
          </a:prstGeom>
        </p:spPr>
        <p:txBody>
          <a:bodyPr wrap="square">
            <a:spAutoFit/>
          </a:bodyPr>
          <a:lstStyle/>
          <a:p>
            <a:pPr marL="87313" algn="ctr" rtl="1">
              <a:lnSpc>
                <a:spcPct val="120000"/>
              </a:lnSpc>
            </a:pPr>
            <a:r>
              <a:rPr lang="fa-IR" dirty="0" smtClean="0">
                <a:cs typeface="B Titr" pitchFamily="2" charset="-78"/>
              </a:rPr>
              <a:t>شکست کودتای </a:t>
            </a:r>
            <a:r>
              <a:rPr lang="fa-IR" dirty="0" smtClean="0">
                <a:solidFill>
                  <a:srgbClr val="FF0000"/>
                </a:solidFill>
                <a:cs typeface="B Titr" pitchFamily="2" charset="-78"/>
              </a:rPr>
              <a:t>آمریکایی</a:t>
            </a:r>
            <a:r>
              <a:rPr lang="fa-IR" dirty="0" smtClean="0">
                <a:cs typeface="B Titr" pitchFamily="2" charset="-78"/>
              </a:rPr>
              <a:t> نوژه </a:t>
            </a:r>
          </a:p>
          <a:p>
            <a:pPr marL="87313" algn="ctr" rtl="1">
              <a:lnSpc>
                <a:spcPct val="120000"/>
              </a:lnSpc>
            </a:pPr>
            <a:r>
              <a:rPr lang="fa-IR" dirty="0" smtClean="0">
                <a:cs typeface="B Mitra" pitchFamily="2" charset="-78"/>
              </a:rPr>
              <a:t>تعدادی از نظامیان کودتاچی پس از دستگیری </a:t>
            </a:r>
          </a:p>
        </p:txBody>
      </p:sp>
      <p:sp>
        <p:nvSpPr>
          <p:cNvPr id="9" name="Rectangle 8"/>
          <p:cNvSpPr/>
          <p:nvPr/>
        </p:nvSpPr>
        <p:spPr>
          <a:xfrm>
            <a:off x="285720" y="3191532"/>
            <a:ext cx="8572560" cy="523220"/>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rtl="1"/>
            <a:r>
              <a:rPr lang="fa-IR" sz="2800" dirty="0" smtClean="0">
                <a:cs typeface="B Mitra" pitchFamily="2" charset="-78"/>
              </a:rPr>
              <a:t>شکست تجاوز آمریکا به طبس </a:t>
            </a:r>
            <a:endParaRPr lang="en-US" sz="2800" dirty="0"/>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ECBD69C-31DC-4357-8742-A8DED39D19A3}" type="slidenum">
              <a:rPr lang="en-US" smtClean="0"/>
              <a:pPr/>
              <a:t>110</a:t>
            </a:fld>
            <a:endParaRPr lang="en-US"/>
          </a:p>
        </p:txBody>
      </p:sp>
      <p:sp>
        <p:nvSpPr>
          <p:cNvPr id="3" name="TextBox 2"/>
          <p:cNvSpPr txBox="1"/>
          <p:nvPr/>
        </p:nvSpPr>
        <p:spPr>
          <a:xfrm>
            <a:off x="214282" y="3512013"/>
            <a:ext cx="8715436" cy="3154710"/>
          </a:xfrm>
          <a:prstGeom prst="rect">
            <a:avLst/>
          </a:prstGeom>
          <a:noFill/>
        </p:spPr>
        <p:txBody>
          <a:bodyPr wrap="square" rtlCol="0">
            <a:spAutoFit/>
          </a:bodyPr>
          <a:lstStyle/>
          <a:p>
            <a:pPr marL="4763" indent="-4763" algn="just" rtl="1"/>
            <a:r>
              <a:rPr lang="fa-IR" sz="3100" dirty="0" smtClean="0">
                <a:cs typeface="B Mitra" pitchFamily="2" charset="-78"/>
              </a:rPr>
              <a:t>صدام با خیال راحت از اینکه هر جنایتی بکند هیچگاه بخاطر نقض حقوق بشر مورد سوال واقع نخواهد شد،</a:t>
            </a:r>
          </a:p>
          <a:p>
            <a:pPr marL="4763" indent="-4763" algn="just" rtl="1"/>
            <a:r>
              <a:rPr lang="fa-IR" sz="3100" dirty="0" smtClean="0">
                <a:cs typeface="B Mitra" pitchFamily="2" charset="-78"/>
              </a:rPr>
              <a:t>با حمایت </a:t>
            </a:r>
            <a:r>
              <a:rPr lang="fa-IR" sz="3100" dirty="0" smtClean="0">
                <a:solidFill>
                  <a:srgbClr val="FF0000"/>
                </a:solidFill>
                <a:cs typeface="B Mitra" pitchFamily="2" charset="-78"/>
              </a:rPr>
              <a:t>آمریکا</a:t>
            </a:r>
            <a:r>
              <a:rPr lang="fa-IR" sz="3100" dirty="0" smtClean="0">
                <a:cs typeface="B Mitra" pitchFamily="2" charset="-78"/>
              </a:rPr>
              <a:t> تا جایی که می توانست آدم کشت، دست او برای هر جنایتی باز گذاشته شده بود؛            </a:t>
            </a:r>
            <a:r>
              <a:rPr lang="fa-IR" sz="3100" b="1" dirty="0" smtClean="0">
                <a:cs typeface="B Mitra" pitchFamily="2" charset="-78"/>
              </a:rPr>
              <a:t>به یک شرط؛</a:t>
            </a:r>
          </a:p>
          <a:p>
            <a:pPr marL="4763" indent="-4763" algn="just" rtl="1"/>
            <a:endParaRPr lang="fa-IR" sz="3100" dirty="0" smtClean="0">
              <a:cs typeface="B Mitra" pitchFamily="2" charset="-78"/>
            </a:endParaRPr>
          </a:p>
          <a:p>
            <a:pPr marL="4763" indent="-4763" algn="ctr" rtl="1"/>
            <a:r>
              <a:rPr lang="fa-IR" sz="4400" dirty="0" smtClean="0">
                <a:effectLst>
                  <a:glow rad="101600">
                    <a:schemeClr val="accent1">
                      <a:satMod val="175000"/>
                      <a:alpha val="40000"/>
                    </a:schemeClr>
                  </a:glow>
                </a:effectLst>
                <a:cs typeface="B Titr" pitchFamily="2" charset="-78"/>
              </a:rPr>
              <a:t>ساقط کردن نظام جمهوری اسلامی ایران</a:t>
            </a:r>
            <a:endParaRPr lang="en-US" sz="3100" dirty="0">
              <a:effectLst>
                <a:glow rad="101600">
                  <a:schemeClr val="accent1">
                    <a:satMod val="175000"/>
                    <a:alpha val="40000"/>
                  </a:schemeClr>
                </a:glow>
              </a:effectLst>
              <a:cs typeface="B Mitra" pitchFamily="2" charset="-78"/>
            </a:endParaRPr>
          </a:p>
        </p:txBody>
      </p:sp>
      <p:pic>
        <p:nvPicPr>
          <p:cNvPr id="4098" name="Picture 2" descr="J:\نقش آمریکا در جنگ\n00272196-t.jpg"/>
          <p:cNvPicPr>
            <a:picLocks noChangeAspect="1" noChangeArrowheads="1"/>
          </p:cNvPicPr>
          <p:nvPr/>
        </p:nvPicPr>
        <p:blipFill>
          <a:blip r:embed="rId2" cstate="print"/>
          <a:srcRect/>
          <a:stretch>
            <a:fillRect/>
          </a:stretch>
        </p:blipFill>
        <p:spPr bwMode="auto">
          <a:xfrm>
            <a:off x="1571604" y="142852"/>
            <a:ext cx="5952267" cy="3286148"/>
          </a:xfrm>
          <a:prstGeom prst="rect">
            <a:avLst/>
          </a:prstGeom>
          <a:noFill/>
        </p:spPr>
      </p:pic>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ECBD69C-31DC-4357-8742-A8DED39D19A3}" type="slidenum">
              <a:rPr lang="en-US" smtClean="0"/>
              <a:pPr/>
              <a:t>111</a:t>
            </a:fld>
            <a:endParaRPr lang="en-US"/>
          </a:p>
        </p:txBody>
      </p:sp>
      <p:sp>
        <p:nvSpPr>
          <p:cNvPr id="3" name="Rectangle 2"/>
          <p:cNvSpPr/>
          <p:nvPr/>
        </p:nvSpPr>
        <p:spPr>
          <a:xfrm>
            <a:off x="142844" y="1387508"/>
            <a:ext cx="7929618" cy="3970318"/>
          </a:xfrm>
          <a:prstGeom prst="rect">
            <a:avLst/>
          </a:prstGeom>
        </p:spPr>
        <p:txBody>
          <a:bodyPr wrap="square">
            <a:spAutoFit/>
          </a:bodyPr>
          <a:lstStyle/>
          <a:p>
            <a:pPr algn="ctr" rtl="1">
              <a:lnSpc>
                <a:spcPct val="150000"/>
              </a:lnSpc>
            </a:pPr>
            <a:r>
              <a:rPr lang="fa-IR" sz="6000" dirty="0" smtClean="0">
                <a:solidFill>
                  <a:srgbClr val="00B050"/>
                </a:solidFill>
                <a:cs typeface="B Titr" pitchFamily="2" charset="-78"/>
              </a:rPr>
              <a:t>مرحله هشتم:</a:t>
            </a:r>
          </a:p>
          <a:p>
            <a:pPr algn="ctr" rtl="1">
              <a:lnSpc>
                <a:spcPct val="150000"/>
              </a:lnSpc>
            </a:pPr>
            <a:r>
              <a:rPr lang="fa-IR" sz="5400" dirty="0" smtClean="0">
                <a:solidFill>
                  <a:srgbClr val="FF0000"/>
                </a:solidFill>
                <a:cs typeface="B Titr" pitchFamily="2" charset="-78"/>
              </a:rPr>
              <a:t>آمریکا هدایت مستقیم جنگ علیه ایران را به دست گرفت.</a:t>
            </a:r>
            <a:endParaRPr lang="en-US" sz="5400" dirty="0" smtClean="0">
              <a:solidFill>
                <a:srgbClr val="FF0000"/>
              </a:solidFill>
              <a:cs typeface="B Titr" pitchFamily="2" charset="-78"/>
            </a:endParaRP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4282" y="2928934"/>
            <a:ext cx="8715436" cy="3416320"/>
          </a:xfrm>
          <a:prstGeom prst="rect">
            <a:avLst/>
          </a:prstGeom>
          <a:noFill/>
        </p:spPr>
        <p:txBody>
          <a:bodyPr wrap="square" rtlCol="0">
            <a:spAutoFit/>
          </a:bodyPr>
          <a:lstStyle/>
          <a:p>
            <a:pPr algn="just" rtl="1"/>
            <a:r>
              <a:rPr lang="fa-IR" sz="2400" dirty="0" smtClean="0">
                <a:cs typeface="B Mitra" pitchFamily="2" charset="-78"/>
              </a:rPr>
              <a:t>اجلاس کاخ سفید در ژوئیه 1986، راه های دیگری برای کمک به صدام را بررسی کرد. اوایل آن سال، ایران حملة نظامی عمده ای علیه عراق آغاز کرده بود و به نظر می رسید جنگ به بن بست خواهد رسید. سیا نگران بود که صدام نتواند از اطلاعات محرمانه ای که دریافت می کند، به طور مؤثر استفاده کند ... مهمترین تصمیمی که در جلسه کاخ سفید اتخاذ شد این بود که از توانایی های جرج بوش که قرار بود به کشورهای مختلف خاورمیانه از جمله اردن و مصر سفر کند، استفاده شود. قرار بود بوش از طریق واسطه های که از سران دولت ها بودند، توصیه های استراتژیکی جنگی را در اختیار صدام قرار دهد. مورفی نوشت: ما معاون رئیس جمهور را ترغیب کردیم تا به ملک حسین و حسنی مبارک پیشنهاد کند که آنها تلاش های خود را برای انتقال نظرات ما به صدام در مورد استفاده عراق از نیروهای هوایی اش ادامه دهند. این اقدام دیگر تنها یک گرایش نبود، بلکه آمریکا عراق را در آغوش گرفت</a:t>
            </a:r>
            <a:endParaRPr lang="en-US" sz="2400" dirty="0">
              <a:cs typeface="B Mitra" pitchFamily="2" charset="-78"/>
            </a:endParaRPr>
          </a:p>
        </p:txBody>
      </p:sp>
      <p:sp>
        <p:nvSpPr>
          <p:cNvPr id="3" name="Rectangle 2"/>
          <p:cNvSpPr/>
          <p:nvPr/>
        </p:nvSpPr>
        <p:spPr>
          <a:xfrm>
            <a:off x="642910" y="214290"/>
            <a:ext cx="7929618" cy="584775"/>
          </a:xfrm>
          <a:prstGeom prst="rect">
            <a:avLst/>
          </a:prstGeom>
        </p:spPr>
        <p:txBody>
          <a:bodyPr wrap="square">
            <a:spAutoFit/>
          </a:bodyPr>
          <a:lstStyle/>
          <a:p>
            <a:pPr algn="ctr" rtl="1"/>
            <a:r>
              <a:rPr lang="fa-IR" sz="3200" b="1" dirty="0" smtClean="0">
                <a:solidFill>
                  <a:srgbClr val="FF0000"/>
                </a:solidFill>
                <a:cs typeface="0 Titr Bold" pitchFamily="2" charset="-78"/>
              </a:rPr>
              <a:t>کاخ سفید </a:t>
            </a:r>
            <a:r>
              <a:rPr lang="fa-IR" sz="3200" b="1" dirty="0" smtClean="0">
                <a:cs typeface="0 Titr Bold" pitchFamily="2" charset="-78"/>
              </a:rPr>
              <a:t>یا قرارگاه فرماندهی راهبردی ارتش بعث؟</a:t>
            </a:r>
            <a:endParaRPr lang="en-US" sz="3200" dirty="0" smtClean="0">
              <a:cs typeface="0 Titr Bold" pitchFamily="2" charset="-78"/>
            </a:endParaRPr>
          </a:p>
        </p:txBody>
      </p:sp>
      <p:sp>
        <p:nvSpPr>
          <p:cNvPr id="5" name="Slide Number Placeholder 4"/>
          <p:cNvSpPr>
            <a:spLocks noGrp="1"/>
          </p:cNvSpPr>
          <p:nvPr>
            <p:ph type="sldNum" sz="quarter" idx="12"/>
          </p:nvPr>
        </p:nvSpPr>
        <p:spPr/>
        <p:txBody>
          <a:bodyPr/>
          <a:lstStyle/>
          <a:p>
            <a:fld id="{0ECBD69C-31DC-4357-8742-A8DED39D19A3}" type="slidenum">
              <a:rPr lang="en-US" smtClean="0"/>
              <a:pPr/>
              <a:t>112</a:t>
            </a:fld>
            <a:endParaRPr lang="en-US"/>
          </a:p>
        </p:txBody>
      </p:sp>
      <p:pic>
        <p:nvPicPr>
          <p:cNvPr id="41987" name="Picture 3" descr="J:\نقش آمریکا در جنگ\New folder\CDolQOUXIAAQWfO.jpg"/>
          <p:cNvPicPr>
            <a:picLocks noChangeAspect="1" noChangeArrowheads="1"/>
          </p:cNvPicPr>
          <p:nvPr/>
        </p:nvPicPr>
        <p:blipFill>
          <a:blip r:embed="rId2" cstate="print"/>
          <a:srcRect/>
          <a:stretch>
            <a:fillRect/>
          </a:stretch>
        </p:blipFill>
        <p:spPr bwMode="auto">
          <a:xfrm>
            <a:off x="2000232" y="928670"/>
            <a:ext cx="1928826" cy="1928826"/>
          </a:xfrm>
          <a:prstGeom prst="ellipse">
            <a:avLst/>
          </a:prstGeom>
          <a:ln>
            <a:noFill/>
          </a:ln>
          <a:effectLst>
            <a:softEdge rad="112500"/>
          </a:effectLst>
        </p:spPr>
      </p:pic>
      <p:pic>
        <p:nvPicPr>
          <p:cNvPr id="27650" name="Picture 2" descr="I:\جدید\BBFBA513-A989-4AFA-A26D-B559EE2529DD.png"/>
          <p:cNvPicPr>
            <a:picLocks noChangeAspect="1" noChangeArrowheads="1"/>
          </p:cNvPicPr>
          <p:nvPr/>
        </p:nvPicPr>
        <p:blipFill>
          <a:blip r:embed="rId3" cstate="print"/>
          <a:srcRect/>
          <a:stretch>
            <a:fillRect/>
          </a:stretch>
        </p:blipFill>
        <p:spPr bwMode="auto">
          <a:xfrm>
            <a:off x="3643306" y="571480"/>
            <a:ext cx="3571900" cy="2563527"/>
          </a:xfrm>
          <a:prstGeom prst="rect">
            <a:avLst/>
          </a:prstGeom>
          <a:noFill/>
        </p:spPr>
      </p:pic>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1320" y="2286554"/>
            <a:ext cx="5143536" cy="3785652"/>
          </a:xfrm>
          <a:prstGeom prst="rect">
            <a:avLst/>
          </a:prstGeom>
          <a:noFill/>
        </p:spPr>
        <p:txBody>
          <a:bodyPr wrap="square" rtlCol="0">
            <a:spAutoFit/>
          </a:bodyPr>
          <a:lstStyle/>
          <a:p>
            <a:pPr algn="just" rtl="1"/>
            <a:r>
              <a:rPr lang="fa-IR" sz="2400" dirty="0" smtClean="0">
                <a:cs typeface="B Nazanin" pitchFamily="2" charset="-78"/>
              </a:rPr>
              <a:t>پس از آنکه بوش پیام سری خود درباره نیاز صدام به استفاده از نیروی هوایی را به مبارک تسلیم کرد، مبارک آنگونه که انتظار می رفت، عمل کرد. نیروی هوایی عراق ناگهان به حملات خود علیه ایران شدت بخشید و در ماه سپتامبر 1986 بر تعداد بمباران ها افزود و خساراتی جدی به میادین نفتی و تاسیسات کشتیرانی ایران در خلیج فارس وارد ساخت و صدام در مدت کوتاهی به موفقیت دست یافت، اما تشدید حملات هوایی با پاسخ ایران روبرو شد (فریدمن، 1383: 64).</a:t>
            </a:r>
            <a:endParaRPr lang="en-US" sz="2400" dirty="0">
              <a:cs typeface="B Nazanin" pitchFamily="2" charset="-78"/>
            </a:endParaRPr>
          </a:p>
        </p:txBody>
      </p:sp>
      <p:sp>
        <p:nvSpPr>
          <p:cNvPr id="3" name="Rectangle 2"/>
          <p:cNvSpPr/>
          <p:nvPr/>
        </p:nvSpPr>
        <p:spPr>
          <a:xfrm>
            <a:off x="1071538" y="71414"/>
            <a:ext cx="7000924" cy="1180323"/>
          </a:xfrm>
          <a:prstGeom prst="rect">
            <a:avLst/>
          </a:prstGeom>
        </p:spPr>
        <p:txBody>
          <a:bodyPr wrap="square">
            <a:spAutoFit/>
          </a:bodyPr>
          <a:lstStyle/>
          <a:p>
            <a:pPr algn="ctr" rtl="1">
              <a:lnSpc>
                <a:spcPct val="130000"/>
              </a:lnSpc>
            </a:pPr>
            <a:r>
              <a:rPr lang="fa-IR" sz="2800" b="1" dirty="0" smtClean="0">
                <a:cs typeface="0 Titr Bold" pitchFamily="2" charset="-78"/>
              </a:rPr>
              <a:t>راهنمایی و تحریک صدام به حمله به زیر ساخت های </a:t>
            </a:r>
            <a:endParaRPr lang="en-US" sz="2800" b="1" dirty="0" smtClean="0">
              <a:cs typeface="0 Titr Bold" pitchFamily="2" charset="-78"/>
            </a:endParaRPr>
          </a:p>
          <a:p>
            <a:pPr algn="ctr" rtl="1">
              <a:lnSpc>
                <a:spcPct val="130000"/>
              </a:lnSpc>
            </a:pPr>
            <a:r>
              <a:rPr lang="fa-IR" sz="2800" b="1" dirty="0" smtClean="0">
                <a:cs typeface="0 Titr Bold" pitchFamily="2" charset="-78"/>
              </a:rPr>
              <a:t>اقتصادی جمهوری اسلامی </a:t>
            </a:r>
            <a:endParaRPr lang="en-US" sz="2800" dirty="0" smtClean="0">
              <a:cs typeface="0 Titr Bold" pitchFamily="2" charset="-78"/>
            </a:endParaRPr>
          </a:p>
        </p:txBody>
      </p:sp>
      <p:sp>
        <p:nvSpPr>
          <p:cNvPr id="5" name="Slide Number Placeholder 4"/>
          <p:cNvSpPr>
            <a:spLocks noGrp="1"/>
          </p:cNvSpPr>
          <p:nvPr>
            <p:ph type="sldNum" sz="quarter" idx="12"/>
          </p:nvPr>
        </p:nvSpPr>
        <p:spPr/>
        <p:txBody>
          <a:bodyPr/>
          <a:lstStyle/>
          <a:p>
            <a:fld id="{0ECBD69C-31DC-4357-8742-A8DED39D19A3}" type="slidenum">
              <a:rPr lang="en-US" smtClean="0"/>
              <a:pPr/>
              <a:t>113</a:t>
            </a:fld>
            <a:endParaRPr lang="en-US"/>
          </a:p>
        </p:txBody>
      </p:sp>
      <p:pic>
        <p:nvPicPr>
          <p:cNvPr id="6146" name="Picture 2" descr="I:\نقش آمریکا در جنگ\New folder (2)\بوش و مبارک.jpg"/>
          <p:cNvPicPr>
            <a:picLocks noChangeAspect="1" noChangeArrowheads="1"/>
          </p:cNvPicPr>
          <p:nvPr/>
        </p:nvPicPr>
        <p:blipFill>
          <a:blip r:embed="rId2" cstate="print"/>
          <a:srcRect/>
          <a:stretch>
            <a:fillRect/>
          </a:stretch>
        </p:blipFill>
        <p:spPr bwMode="auto">
          <a:xfrm>
            <a:off x="160383" y="1997581"/>
            <a:ext cx="3500462" cy="4733784"/>
          </a:xfrm>
          <a:prstGeom prst="rect">
            <a:avLst/>
          </a:prstGeom>
          <a:noFill/>
        </p:spPr>
      </p:pic>
      <p:sp>
        <p:nvSpPr>
          <p:cNvPr id="7" name="Rectangle 6"/>
          <p:cNvSpPr/>
          <p:nvPr/>
        </p:nvSpPr>
        <p:spPr>
          <a:xfrm>
            <a:off x="214282" y="1142984"/>
            <a:ext cx="8715436" cy="1200329"/>
          </a:xfrm>
          <a:prstGeom prst="rect">
            <a:avLst/>
          </a:prstGeom>
        </p:spPr>
        <p:txBody>
          <a:bodyPr wrap="square">
            <a:spAutoFit/>
          </a:bodyPr>
          <a:lstStyle/>
          <a:p>
            <a:pPr algn="just" rtl="1"/>
            <a:r>
              <a:rPr lang="fa-IR" sz="2400" dirty="0" smtClean="0">
                <a:cs typeface="B Nazanin" pitchFamily="2" charset="-78"/>
              </a:rPr>
              <a:t>بوش در سفر خود به خاورمیانه در روز دوشنبه 4 اوت 1986 در دیدار دوساعته با حسنی مبارک دستور داشت تا در مورد بهترین شیوه بمباران اهداف ایرانیان توسط صدام حسین با مبارک صحبت کند. (فرید من، 1383: 63)</a:t>
            </a:r>
            <a:endParaRPr lang="en-US" sz="2400" dirty="0" smtClean="0">
              <a:cs typeface="B Nazanin" pitchFamily="2" charset="-78"/>
            </a:endParaRP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ECBD69C-31DC-4357-8742-A8DED39D19A3}" type="slidenum">
              <a:rPr lang="en-US" smtClean="0"/>
              <a:pPr/>
              <a:t>114</a:t>
            </a:fld>
            <a:endParaRPr lang="en-US"/>
          </a:p>
        </p:txBody>
      </p:sp>
      <p:pic>
        <p:nvPicPr>
          <p:cNvPr id="3" name="Picture 3" descr="I:\نقش آمریکا در جنگ\New folder (2)\606x340_275852.jpg"/>
          <p:cNvPicPr>
            <a:picLocks noChangeAspect="1" noChangeArrowheads="1"/>
          </p:cNvPicPr>
          <p:nvPr/>
        </p:nvPicPr>
        <p:blipFill>
          <a:blip r:embed="rId2" cstate="print"/>
          <a:srcRect/>
          <a:stretch>
            <a:fillRect/>
          </a:stretch>
        </p:blipFill>
        <p:spPr bwMode="auto">
          <a:xfrm>
            <a:off x="142844" y="76200"/>
            <a:ext cx="6230527" cy="3495676"/>
          </a:xfrm>
          <a:prstGeom prst="rect">
            <a:avLst/>
          </a:prstGeom>
          <a:noFill/>
        </p:spPr>
      </p:pic>
      <p:sp>
        <p:nvSpPr>
          <p:cNvPr id="4" name="Rectangle 3"/>
          <p:cNvSpPr/>
          <p:nvPr/>
        </p:nvSpPr>
        <p:spPr>
          <a:xfrm>
            <a:off x="6429388" y="300833"/>
            <a:ext cx="2714644" cy="2012859"/>
          </a:xfrm>
          <a:prstGeom prst="rect">
            <a:avLst/>
          </a:prstGeom>
        </p:spPr>
        <p:txBody>
          <a:bodyPr wrap="square">
            <a:spAutoFit/>
          </a:bodyPr>
          <a:lstStyle/>
          <a:p>
            <a:pPr algn="ctr" rtl="1">
              <a:lnSpc>
                <a:spcPct val="130000"/>
              </a:lnSpc>
            </a:pPr>
            <a:r>
              <a:rPr lang="fa-IR" sz="2400" b="1" dirty="0" smtClean="0">
                <a:cs typeface="0 Titr Bold" pitchFamily="2" charset="-78"/>
              </a:rPr>
              <a:t>راهنمایی و تحریک صدام به حمله به زیر ساخت های اقتصادی جمهوری اسلامی </a:t>
            </a:r>
            <a:endParaRPr lang="en-US" sz="2400" dirty="0" smtClean="0">
              <a:cs typeface="0 Titr Bold" pitchFamily="2" charset="-78"/>
            </a:endParaRPr>
          </a:p>
        </p:txBody>
      </p:sp>
      <p:sp>
        <p:nvSpPr>
          <p:cNvPr id="6" name="Rectangle 5"/>
          <p:cNvSpPr/>
          <p:nvPr/>
        </p:nvSpPr>
        <p:spPr>
          <a:xfrm>
            <a:off x="6672369" y="3071810"/>
            <a:ext cx="2257349" cy="369332"/>
          </a:xfrm>
          <a:prstGeom prst="rect">
            <a:avLst/>
          </a:prstGeom>
        </p:spPr>
        <p:txBody>
          <a:bodyPr wrap="none">
            <a:spAutoFit/>
          </a:bodyPr>
          <a:lstStyle/>
          <a:p>
            <a:r>
              <a:rPr lang="fa-IR" dirty="0" smtClean="0">
                <a:cs typeface="B Nazanin" pitchFamily="2" charset="-78"/>
              </a:rPr>
              <a:t>بمباران مداوم پالایشگاه آبادان</a:t>
            </a:r>
            <a:endParaRPr lang="en-US" dirty="0"/>
          </a:p>
        </p:txBody>
      </p:sp>
      <p:pic>
        <p:nvPicPr>
          <p:cNvPr id="10" name="Picture 9" descr="I:\جدید\image384207.jpg"/>
          <p:cNvPicPr>
            <a:picLocks noChangeAspect="1" noChangeArrowheads="1"/>
          </p:cNvPicPr>
          <p:nvPr/>
        </p:nvPicPr>
        <p:blipFill>
          <a:blip r:embed="rId3" cstate="print"/>
          <a:srcRect r="2805"/>
          <a:stretch>
            <a:fillRect/>
          </a:stretch>
        </p:blipFill>
        <p:spPr bwMode="auto">
          <a:xfrm>
            <a:off x="150782" y="3643314"/>
            <a:ext cx="4178130" cy="3039886"/>
          </a:xfrm>
          <a:prstGeom prst="rect">
            <a:avLst/>
          </a:prstGeom>
          <a:noFill/>
        </p:spPr>
      </p:pic>
      <p:pic>
        <p:nvPicPr>
          <p:cNvPr id="28675" name="Picture 3" descr="I:\جدید\imaنننننننges.jpg"/>
          <p:cNvPicPr>
            <a:picLocks noChangeAspect="1" noChangeArrowheads="1"/>
          </p:cNvPicPr>
          <p:nvPr/>
        </p:nvPicPr>
        <p:blipFill>
          <a:blip r:embed="rId4" cstate="print"/>
          <a:srcRect/>
          <a:stretch>
            <a:fillRect/>
          </a:stretch>
        </p:blipFill>
        <p:spPr bwMode="auto">
          <a:xfrm>
            <a:off x="4424362" y="3643314"/>
            <a:ext cx="4595454" cy="3046986"/>
          </a:xfrm>
          <a:prstGeom prst="rect">
            <a:avLst/>
          </a:prstGeom>
          <a:noFill/>
        </p:spPr>
      </p:pic>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p:cNvGrpSpPr/>
          <p:nvPr/>
        </p:nvGrpSpPr>
        <p:grpSpPr>
          <a:xfrm>
            <a:off x="66644" y="2500306"/>
            <a:ext cx="6434181" cy="4214842"/>
            <a:chOff x="66644" y="2500306"/>
            <a:chExt cx="6434181" cy="4214842"/>
          </a:xfrm>
        </p:grpSpPr>
        <p:pic>
          <p:nvPicPr>
            <p:cNvPr id="3" name="Picture 2" descr="I:\جدید\NiroogahNeka (3).jpg"/>
            <p:cNvPicPr>
              <a:picLocks noChangeAspect="1" noChangeArrowheads="1"/>
            </p:cNvPicPr>
            <p:nvPr/>
          </p:nvPicPr>
          <p:blipFill>
            <a:blip r:embed="rId2" cstate="print"/>
            <a:srcRect/>
            <a:stretch>
              <a:fillRect/>
            </a:stretch>
          </p:blipFill>
          <p:spPr bwMode="auto">
            <a:xfrm>
              <a:off x="71406" y="2501273"/>
              <a:ext cx="6429419" cy="4213875"/>
            </a:xfrm>
            <a:prstGeom prst="rect">
              <a:avLst/>
            </a:prstGeom>
            <a:noFill/>
          </p:spPr>
        </p:pic>
        <p:pic>
          <p:nvPicPr>
            <p:cNvPr id="10" name="Picture 9" descr="I:\جدید\NiroogahNeka (3).jpg"/>
            <p:cNvPicPr>
              <a:picLocks noChangeAspect="1" noChangeArrowheads="1"/>
            </p:cNvPicPr>
            <p:nvPr/>
          </p:nvPicPr>
          <p:blipFill>
            <a:blip r:embed="rId2" cstate="print"/>
            <a:srcRect l="10963" r="75704" b="76515"/>
            <a:stretch>
              <a:fillRect/>
            </a:stretch>
          </p:blipFill>
          <p:spPr bwMode="auto">
            <a:xfrm>
              <a:off x="66644" y="2500306"/>
              <a:ext cx="857256" cy="989641"/>
            </a:xfrm>
            <a:prstGeom prst="rect">
              <a:avLst/>
            </a:prstGeom>
            <a:noFill/>
          </p:spPr>
        </p:pic>
      </p:grpSp>
      <p:sp>
        <p:nvSpPr>
          <p:cNvPr id="2" name="Slide Number Placeholder 1"/>
          <p:cNvSpPr>
            <a:spLocks noGrp="1"/>
          </p:cNvSpPr>
          <p:nvPr>
            <p:ph type="sldNum" sz="quarter" idx="12"/>
          </p:nvPr>
        </p:nvSpPr>
        <p:spPr/>
        <p:txBody>
          <a:bodyPr/>
          <a:lstStyle/>
          <a:p>
            <a:fld id="{0ECBD69C-31DC-4357-8742-A8DED39D19A3}" type="slidenum">
              <a:rPr lang="en-US" smtClean="0"/>
              <a:pPr/>
              <a:t>115</a:t>
            </a:fld>
            <a:endParaRPr lang="en-US"/>
          </a:p>
        </p:txBody>
      </p:sp>
      <p:sp>
        <p:nvSpPr>
          <p:cNvPr id="4" name="Rectangle 3"/>
          <p:cNvSpPr/>
          <p:nvPr/>
        </p:nvSpPr>
        <p:spPr>
          <a:xfrm>
            <a:off x="0" y="2571744"/>
            <a:ext cx="6429388" cy="1372683"/>
          </a:xfrm>
          <a:prstGeom prst="rect">
            <a:avLst/>
          </a:prstGeom>
        </p:spPr>
        <p:txBody>
          <a:bodyPr wrap="square">
            <a:spAutoFit/>
          </a:bodyPr>
          <a:lstStyle/>
          <a:p>
            <a:pPr algn="ctr" rtl="1">
              <a:lnSpc>
                <a:spcPct val="130000"/>
              </a:lnSpc>
            </a:pPr>
            <a:r>
              <a:rPr lang="fa-IR" sz="320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0 Titr Bold" pitchFamily="2" charset="-78"/>
              </a:rPr>
              <a:t>حمله صدام به نیروگاه برق نکا در عمق ایران</a:t>
            </a:r>
          </a:p>
          <a:p>
            <a:pPr algn="ctr" rtl="1">
              <a:lnSpc>
                <a:spcPct val="130000"/>
              </a:lnSpc>
            </a:pPr>
            <a:r>
              <a:rPr lang="fa-IR" sz="320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0 Titr Bold" pitchFamily="2" charset="-78"/>
              </a:rPr>
              <a:t>با هدایت عملیاتی آمریکا</a:t>
            </a:r>
            <a:endParaRPr lang="en-US" sz="320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0 Titr Bold" pitchFamily="2" charset="-78"/>
            </a:endParaRPr>
          </a:p>
        </p:txBody>
      </p:sp>
      <p:sp>
        <p:nvSpPr>
          <p:cNvPr id="5" name="Rectangle 4"/>
          <p:cNvSpPr/>
          <p:nvPr/>
        </p:nvSpPr>
        <p:spPr>
          <a:xfrm>
            <a:off x="6500826" y="2500306"/>
            <a:ext cx="2571736" cy="4214842"/>
          </a:xfrm>
          <a:prstGeom prst="rect">
            <a:avLst/>
          </a:prstGeom>
        </p:spPr>
        <p:txBody>
          <a:bodyPr wrap="square">
            <a:spAutoFit/>
          </a:bodyPr>
          <a:lstStyle/>
          <a:p>
            <a:pPr algn="justLow" rtl="1"/>
            <a:r>
              <a:rPr lang="ar-SA" sz="2400" dirty="0" smtClean="0">
                <a:cs typeface="B Mitra" pitchFamily="2" charset="-78"/>
              </a:rPr>
              <a:t>در پی بمباران نیروگاه نکا در آذر ماه 1365، روزنامه ساندی تلگراف به نقل از دیپلمات‌های مستقر در بغداد نوشت</a:t>
            </a:r>
            <a:r>
              <a:rPr lang="en-US" sz="2400" dirty="0" smtClean="0">
                <a:cs typeface="B Mitra" pitchFamily="2" charset="-78"/>
              </a:rPr>
              <a:t>: </a:t>
            </a:r>
            <a:endParaRPr lang="fa-IR" sz="2400" dirty="0" smtClean="0">
              <a:cs typeface="B Mitra" pitchFamily="2" charset="-78"/>
            </a:endParaRPr>
          </a:p>
          <a:p>
            <a:pPr algn="justLow" rtl="1"/>
            <a:r>
              <a:rPr lang="fa-IR" sz="2400" dirty="0" smtClean="0">
                <a:cs typeface="B Mitra" pitchFamily="2" charset="-78"/>
              </a:rPr>
              <a:t>«</a:t>
            </a:r>
            <a:r>
              <a:rPr lang="ar-SA" sz="2400" dirty="0" smtClean="0">
                <a:cs typeface="B Mitra" pitchFamily="2" charset="-78"/>
              </a:rPr>
              <a:t>کمک اطلاعاتی آمریکا به عراق، این کشور را قادر ساخت تا به تأسیسات اقتصادی ایران و نیروگاه نکا ضربه وارد کند</a:t>
            </a:r>
            <a:r>
              <a:rPr lang="fa-IR" sz="2400" dirty="0" smtClean="0">
                <a:cs typeface="B Mitra" pitchFamily="2" charset="-78"/>
              </a:rPr>
              <a:t>». </a:t>
            </a:r>
            <a:r>
              <a:rPr lang="fa-IR" sz="2000" dirty="0" smtClean="0">
                <a:cs typeface="B Mitra" pitchFamily="2" charset="-78"/>
              </a:rPr>
              <a:t>روزنامه کیهان</a:t>
            </a:r>
            <a:r>
              <a:rPr lang="en-US" sz="2000" dirty="0" smtClean="0">
                <a:cs typeface="B Mitra" pitchFamily="2" charset="-78"/>
              </a:rPr>
              <a:t> </a:t>
            </a:r>
            <a:r>
              <a:rPr lang="fa-IR" sz="2000" dirty="0" smtClean="0">
                <a:cs typeface="B Mitra" pitchFamily="2" charset="-78"/>
              </a:rPr>
              <a:t>۱۲ </a:t>
            </a:r>
            <a:r>
              <a:rPr lang="ar-SA" sz="2000" dirty="0" smtClean="0">
                <a:cs typeface="B Mitra" pitchFamily="2" charset="-78"/>
              </a:rPr>
              <a:t>بهمن </a:t>
            </a:r>
            <a:r>
              <a:rPr lang="fa-IR" sz="2000" dirty="0" smtClean="0">
                <a:cs typeface="B Mitra" pitchFamily="2" charset="-78"/>
              </a:rPr>
              <a:t>۱۳۹۳</a:t>
            </a:r>
            <a:endParaRPr lang="en-US" sz="2400" dirty="0" smtClean="0">
              <a:cs typeface="B Mitra" pitchFamily="2" charset="-78"/>
            </a:endParaRPr>
          </a:p>
        </p:txBody>
      </p:sp>
      <p:pic>
        <p:nvPicPr>
          <p:cNvPr id="9" name="Picture 3" descr="J:\جدید\imشششیages.jpg"/>
          <p:cNvPicPr>
            <a:picLocks noChangeAspect="1" noChangeArrowheads="1"/>
          </p:cNvPicPr>
          <p:nvPr/>
        </p:nvPicPr>
        <p:blipFill>
          <a:blip r:embed="rId3" cstate="print"/>
          <a:srcRect/>
          <a:stretch>
            <a:fillRect/>
          </a:stretch>
        </p:blipFill>
        <p:spPr bwMode="auto">
          <a:xfrm>
            <a:off x="0" y="102526"/>
            <a:ext cx="9144000" cy="2397779"/>
          </a:xfrm>
          <a:prstGeom prst="rect">
            <a:avLst/>
          </a:prstGeom>
          <a:noFill/>
        </p:spPr>
      </p:pic>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ECBD69C-31DC-4357-8742-A8DED39D19A3}" type="slidenum">
              <a:rPr lang="en-US" smtClean="0"/>
              <a:pPr/>
              <a:t>116</a:t>
            </a:fld>
            <a:endParaRPr lang="en-US"/>
          </a:p>
        </p:txBody>
      </p:sp>
      <p:pic>
        <p:nvPicPr>
          <p:cNvPr id="29698" name="Picture 2" descr="I:\جدید\5557_orig.jpg"/>
          <p:cNvPicPr>
            <a:picLocks noChangeAspect="1" noChangeArrowheads="1"/>
          </p:cNvPicPr>
          <p:nvPr/>
        </p:nvPicPr>
        <p:blipFill>
          <a:blip r:embed="rId2" cstate="print"/>
          <a:srcRect t="9727" b="3883"/>
          <a:stretch>
            <a:fillRect/>
          </a:stretch>
        </p:blipFill>
        <p:spPr bwMode="auto">
          <a:xfrm>
            <a:off x="3952996" y="4266920"/>
            <a:ext cx="2905020" cy="2471978"/>
          </a:xfrm>
          <a:prstGeom prst="rect">
            <a:avLst/>
          </a:prstGeom>
          <a:noFill/>
        </p:spPr>
      </p:pic>
      <p:pic>
        <p:nvPicPr>
          <p:cNvPr id="29699" name="Picture 3" descr="I:\جدید\24250_640.jpg"/>
          <p:cNvPicPr>
            <a:picLocks noChangeAspect="1" noChangeArrowheads="1"/>
          </p:cNvPicPr>
          <p:nvPr/>
        </p:nvPicPr>
        <p:blipFill>
          <a:blip r:embed="rId3" cstate="print"/>
          <a:srcRect b="6896"/>
          <a:stretch>
            <a:fillRect/>
          </a:stretch>
        </p:blipFill>
        <p:spPr bwMode="auto">
          <a:xfrm>
            <a:off x="3952912" y="928670"/>
            <a:ext cx="5048244" cy="3297667"/>
          </a:xfrm>
          <a:prstGeom prst="rect">
            <a:avLst/>
          </a:prstGeom>
          <a:noFill/>
        </p:spPr>
      </p:pic>
      <p:pic>
        <p:nvPicPr>
          <p:cNvPr id="29700" name="Picture 4" descr="I:\جدید\146016_orig.jpg"/>
          <p:cNvPicPr>
            <a:picLocks noChangeAspect="1" noChangeArrowheads="1"/>
          </p:cNvPicPr>
          <p:nvPr/>
        </p:nvPicPr>
        <p:blipFill>
          <a:blip r:embed="rId4" cstate="print"/>
          <a:srcRect/>
          <a:stretch>
            <a:fillRect/>
          </a:stretch>
        </p:blipFill>
        <p:spPr bwMode="auto">
          <a:xfrm>
            <a:off x="47500" y="142852"/>
            <a:ext cx="3857652" cy="2571768"/>
          </a:xfrm>
          <a:prstGeom prst="rect">
            <a:avLst/>
          </a:prstGeom>
          <a:noFill/>
        </p:spPr>
      </p:pic>
      <p:pic>
        <p:nvPicPr>
          <p:cNvPr id="29701" name="Picture 5" descr="I:\جدید\192532_orig.jpg"/>
          <p:cNvPicPr>
            <a:picLocks noChangeAspect="1" noChangeArrowheads="1"/>
          </p:cNvPicPr>
          <p:nvPr/>
        </p:nvPicPr>
        <p:blipFill>
          <a:blip r:embed="rId5" cstate="print"/>
          <a:srcRect b="5554"/>
          <a:stretch>
            <a:fillRect/>
          </a:stretch>
        </p:blipFill>
        <p:spPr bwMode="auto">
          <a:xfrm>
            <a:off x="47501" y="2786058"/>
            <a:ext cx="3857620" cy="2520856"/>
          </a:xfrm>
          <a:prstGeom prst="rect">
            <a:avLst/>
          </a:prstGeom>
          <a:noFill/>
        </p:spPr>
      </p:pic>
      <p:sp>
        <p:nvSpPr>
          <p:cNvPr id="10" name="Rectangle 9"/>
          <p:cNvSpPr/>
          <p:nvPr/>
        </p:nvSpPr>
        <p:spPr>
          <a:xfrm>
            <a:off x="4286248" y="142852"/>
            <a:ext cx="4714908" cy="791755"/>
          </a:xfrm>
          <a:prstGeom prst="rect">
            <a:avLst/>
          </a:prstGeom>
        </p:spPr>
        <p:txBody>
          <a:bodyPr wrap="square">
            <a:spAutoFit/>
          </a:bodyPr>
          <a:lstStyle/>
          <a:p>
            <a:pPr algn="ctr" rtl="1">
              <a:lnSpc>
                <a:spcPct val="130000"/>
              </a:lnSpc>
            </a:pPr>
            <a:r>
              <a:rPr lang="fa-IR" b="1" dirty="0" smtClean="0">
                <a:cs typeface="0 Titr Bold" pitchFamily="2" charset="-78"/>
              </a:rPr>
              <a:t>راهنمایی و تحریک صدام به حمله به زیر ساخت های </a:t>
            </a:r>
            <a:endParaRPr lang="en-US" b="1" dirty="0" smtClean="0">
              <a:cs typeface="0 Titr Bold" pitchFamily="2" charset="-78"/>
            </a:endParaRPr>
          </a:p>
          <a:p>
            <a:pPr algn="ctr" rtl="1">
              <a:lnSpc>
                <a:spcPct val="130000"/>
              </a:lnSpc>
            </a:pPr>
            <a:r>
              <a:rPr lang="fa-IR" b="1" dirty="0" smtClean="0">
                <a:cs typeface="0 Titr Bold" pitchFamily="2" charset="-78"/>
              </a:rPr>
              <a:t>اقتصادی جمهوری اسلامی </a:t>
            </a:r>
            <a:endParaRPr lang="en-US" dirty="0" smtClean="0">
              <a:cs typeface="0 Titr Bold" pitchFamily="2" charset="-78"/>
            </a:endParaRPr>
          </a:p>
        </p:txBody>
      </p:sp>
      <p:sp>
        <p:nvSpPr>
          <p:cNvPr id="12" name="Rectangle 11"/>
          <p:cNvSpPr/>
          <p:nvPr/>
        </p:nvSpPr>
        <p:spPr>
          <a:xfrm>
            <a:off x="857224" y="5357826"/>
            <a:ext cx="2130711" cy="369332"/>
          </a:xfrm>
          <a:prstGeom prst="rect">
            <a:avLst/>
          </a:prstGeom>
        </p:spPr>
        <p:txBody>
          <a:bodyPr wrap="none">
            <a:spAutoFit/>
          </a:bodyPr>
          <a:lstStyle/>
          <a:p>
            <a:r>
              <a:rPr lang="fa-IR" dirty="0" smtClean="0">
                <a:cs typeface="B Nazanin" pitchFamily="2" charset="-78"/>
              </a:rPr>
              <a:t>بمباران مداوم جزیره خارک </a:t>
            </a:r>
            <a:endParaRPr lang="en-US" dirty="0"/>
          </a:p>
        </p:txBody>
      </p:sp>
      <p:pic>
        <p:nvPicPr>
          <p:cNvPr id="29704" name="Picture 8" descr="I:\جدید\842749_3cP4hgCd.jpg"/>
          <p:cNvPicPr>
            <a:picLocks noChangeAspect="1" noChangeArrowheads="1"/>
          </p:cNvPicPr>
          <p:nvPr/>
        </p:nvPicPr>
        <p:blipFill>
          <a:blip r:embed="rId6" cstate="print"/>
          <a:srcRect l="26997"/>
          <a:stretch>
            <a:fillRect/>
          </a:stretch>
        </p:blipFill>
        <p:spPr bwMode="auto">
          <a:xfrm>
            <a:off x="6896538" y="4265094"/>
            <a:ext cx="2212737" cy="1928826"/>
          </a:xfrm>
          <a:prstGeom prst="rect">
            <a:avLst/>
          </a:prstGeom>
          <a:noFill/>
        </p:spPr>
      </p:pic>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ECBD69C-31DC-4357-8742-A8DED39D19A3}" type="slidenum">
              <a:rPr lang="en-US" smtClean="0"/>
              <a:pPr/>
              <a:t>117</a:t>
            </a:fld>
            <a:endParaRPr lang="en-US"/>
          </a:p>
        </p:txBody>
      </p:sp>
      <p:pic>
        <p:nvPicPr>
          <p:cNvPr id="3" name="Picture 8" descr="I:\جدید\842749_3cP4hgCd.jpg"/>
          <p:cNvPicPr>
            <a:picLocks noChangeAspect="1" noChangeArrowheads="1"/>
          </p:cNvPicPr>
          <p:nvPr/>
        </p:nvPicPr>
        <p:blipFill>
          <a:blip r:embed="rId2" cstate="print"/>
          <a:srcRect l="26997"/>
          <a:stretch>
            <a:fillRect/>
          </a:stretch>
        </p:blipFill>
        <p:spPr bwMode="auto">
          <a:xfrm>
            <a:off x="1209421" y="857232"/>
            <a:ext cx="6720165" cy="5857916"/>
          </a:xfrm>
          <a:prstGeom prst="rect">
            <a:avLst/>
          </a:prstGeom>
          <a:noFill/>
        </p:spPr>
      </p:pic>
      <p:sp>
        <p:nvSpPr>
          <p:cNvPr id="4" name="Rectangle 3"/>
          <p:cNvSpPr/>
          <p:nvPr/>
        </p:nvSpPr>
        <p:spPr>
          <a:xfrm>
            <a:off x="2214546" y="71414"/>
            <a:ext cx="4714908" cy="707886"/>
          </a:xfrm>
          <a:prstGeom prst="rect">
            <a:avLst/>
          </a:prstGeom>
        </p:spPr>
        <p:txBody>
          <a:bodyPr wrap="square">
            <a:spAutoFit/>
          </a:bodyPr>
          <a:lstStyle/>
          <a:p>
            <a:pPr algn="ctr"/>
            <a:r>
              <a:rPr lang="fa-IR" sz="2000" b="1" dirty="0" smtClean="0">
                <a:cs typeface="B Titr" pitchFamily="2" charset="-78"/>
              </a:rPr>
              <a:t>بمباران مستمر زیرساخت های اقتصادی ایران</a:t>
            </a:r>
          </a:p>
          <a:p>
            <a:pPr algn="ctr"/>
            <a:r>
              <a:rPr lang="fa-IR" sz="2000" b="1" dirty="0" smtClean="0">
                <a:cs typeface="B Titr" pitchFamily="2" charset="-78"/>
              </a:rPr>
              <a:t>که طرح آمریکا و توسط ارتش بعثی انجام می شد </a:t>
            </a:r>
            <a:endParaRPr lang="en-US" sz="2000" b="1" dirty="0">
              <a:cs typeface="B Titr" pitchFamily="2" charset="-78"/>
            </a:endParaRP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00100" y="3929066"/>
            <a:ext cx="6929486" cy="2677656"/>
          </a:xfrm>
          <a:prstGeom prst="rect">
            <a:avLst/>
          </a:prstGeom>
          <a:noFill/>
        </p:spPr>
        <p:txBody>
          <a:bodyPr wrap="square" rtlCol="0">
            <a:spAutoFit/>
          </a:bodyPr>
          <a:lstStyle/>
          <a:p>
            <a:pPr algn="just" rtl="1"/>
            <a:r>
              <a:rPr lang="fa-IR" sz="2400" dirty="0" smtClean="0">
                <a:cs typeface="B Nazanin" pitchFamily="2" charset="-78"/>
              </a:rPr>
              <a:t>ویلیام کیسی در جریان رسوایی ایران – کنترا و در حالی که در هفتمین سال جنگ ایران با یک یورش گسترده به عمق خاک عراق نفوذ کرد مسئول آرام ساختن عراق شد. </a:t>
            </a:r>
            <a:r>
              <a:rPr lang="fa-IR" sz="2400" b="1" dirty="0" smtClean="0">
                <a:cs typeface="B Nazanin" pitchFamily="2" charset="-78"/>
              </a:rPr>
              <a:t>وی برای اطمینان از رضایت عراقی ها از جریان اطلاعاتی، در سازمان ملل با طارق عزیز دیدار کرد و به طور ضمنی از وی خواست تا دولت عراق را وادار به حملات بیشتری علیه مراکز اقتصادی ایران کند</a:t>
            </a:r>
            <a:r>
              <a:rPr lang="fa-IR" sz="2400" dirty="0" smtClean="0">
                <a:cs typeface="B Nazanin" pitchFamily="2" charset="-78"/>
              </a:rPr>
              <a:t> (فریدمن، 1383: 73)</a:t>
            </a:r>
            <a:endParaRPr lang="en-US" sz="2400" dirty="0" smtClean="0">
              <a:cs typeface="B Nazanin" pitchFamily="2" charset="-78"/>
            </a:endParaRPr>
          </a:p>
          <a:p>
            <a:pPr algn="just" rtl="1"/>
            <a:endParaRPr lang="en-US" sz="2400" dirty="0"/>
          </a:p>
        </p:txBody>
      </p:sp>
      <p:sp>
        <p:nvSpPr>
          <p:cNvPr id="4" name="Slide Number Placeholder 3"/>
          <p:cNvSpPr>
            <a:spLocks noGrp="1"/>
          </p:cNvSpPr>
          <p:nvPr>
            <p:ph type="sldNum" sz="quarter" idx="12"/>
          </p:nvPr>
        </p:nvSpPr>
        <p:spPr/>
        <p:txBody>
          <a:bodyPr/>
          <a:lstStyle/>
          <a:p>
            <a:fld id="{0ECBD69C-31DC-4357-8742-A8DED39D19A3}" type="slidenum">
              <a:rPr lang="en-US" smtClean="0"/>
              <a:pPr/>
              <a:t>118</a:t>
            </a:fld>
            <a:endParaRPr lang="en-US"/>
          </a:p>
        </p:txBody>
      </p:sp>
      <p:pic>
        <p:nvPicPr>
          <p:cNvPr id="5" name="Picture 2" descr="C:\Users\basij\Desktop\عکس نقش آ»ریکا\22-ویلیام کیسی\Casey-copy.jpg"/>
          <p:cNvPicPr>
            <a:picLocks noChangeAspect="1" noChangeArrowheads="1"/>
          </p:cNvPicPr>
          <p:nvPr/>
        </p:nvPicPr>
        <p:blipFill>
          <a:blip r:embed="rId2" cstate="print"/>
          <a:srcRect/>
          <a:stretch>
            <a:fillRect/>
          </a:stretch>
        </p:blipFill>
        <p:spPr bwMode="auto">
          <a:xfrm>
            <a:off x="2962120" y="285728"/>
            <a:ext cx="3252954" cy="3000396"/>
          </a:xfrm>
          <a:prstGeom prst="rect">
            <a:avLst/>
          </a:prstGeom>
          <a:noFill/>
        </p:spPr>
      </p:pic>
      <p:sp>
        <p:nvSpPr>
          <p:cNvPr id="6" name="Rectangle 5"/>
          <p:cNvSpPr/>
          <p:nvPr/>
        </p:nvSpPr>
        <p:spPr>
          <a:xfrm>
            <a:off x="2857488" y="3357562"/>
            <a:ext cx="3429024" cy="369332"/>
          </a:xfrm>
          <a:prstGeom prst="rect">
            <a:avLst/>
          </a:prstGeom>
        </p:spPr>
        <p:txBody>
          <a:bodyPr wrap="square">
            <a:spAutoFit/>
          </a:bodyPr>
          <a:lstStyle/>
          <a:p>
            <a:pPr algn="ctr" rtl="1"/>
            <a:r>
              <a:rPr lang="fa-IR" dirty="0" smtClean="0">
                <a:latin typeface="Calibri" pitchFamily="34" charset="0"/>
                <a:ea typeface="Calibri" pitchFamily="34" charset="0"/>
                <a:cs typeface="B Mitra" pitchFamily="2" charset="-78"/>
              </a:rPr>
              <a:t>ويليام كيسي رئیس وقت سازمان سیا</a:t>
            </a:r>
            <a:endParaRPr lang="en-US" dirty="0"/>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57488" y="901843"/>
            <a:ext cx="6072230" cy="3170099"/>
          </a:xfrm>
          <a:prstGeom prst="rect">
            <a:avLst/>
          </a:prstGeom>
          <a:noFill/>
        </p:spPr>
        <p:txBody>
          <a:bodyPr wrap="square" rtlCol="0">
            <a:spAutoFit/>
          </a:bodyPr>
          <a:lstStyle/>
          <a:p>
            <a:pPr algn="just" rtl="1"/>
            <a:r>
              <a:rPr lang="fa-IR" sz="2000" dirty="0" smtClean="0">
                <a:cs typeface="B Nazanin" pitchFamily="2" charset="-78"/>
              </a:rPr>
              <a:t>در ژوئن 1987، علی رغم هشدارهای سناتورهای هر دو حزب مبنی بر اینکه امکان دارد آمریکا وارد یک جنگ مستقیم با ایران شود، ریگان دستور اعزام ناوگان دریایی ایالات متحده به خلیج فارس را صادر کرد. در همان حال و دور از چشم همگان، دولت تیمی از افسران بلند پایه از جمله یک آدمیرال را به بغداد اعزام کرد تا اطلاعاتی استراتژیک در رابطه با حرکت کشتی ها در خلیج فارس را در اختیار عراقی ها قرار دهد. بر اساس عملیات سیاه رادیوهای کد گذاری شده ای در اختیار خلبانان عراقی قرار داده شد تا امکان ارتباط با افسران مستقر در کشتی های آمریکایی در خلیج فارس را داشته باشند (فرید من 75:1383). این امر کمک زیادی به عراقی ها در انتخاب اهدافشان می کرد. </a:t>
            </a:r>
            <a:endParaRPr lang="en-US" sz="2000" dirty="0">
              <a:cs typeface="B Nazanin" pitchFamily="2" charset="-78"/>
            </a:endParaRPr>
          </a:p>
        </p:txBody>
      </p:sp>
      <p:sp>
        <p:nvSpPr>
          <p:cNvPr id="3" name="TextBox 2"/>
          <p:cNvSpPr txBox="1"/>
          <p:nvPr/>
        </p:nvSpPr>
        <p:spPr>
          <a:xfrm>
            <a:off x="428596" y="142852"/>
            <a:ext cx="8429684" cy="461665"/>
          </a:xfrm>
          <a:prstGeom prst="rect">
            <a:avLst/>
          </a:prstGeom>
          <a:noFill/>
        </p:spPr>
        <p:txBody>
          <a:bodyPr wrap="square" rtlCol="0">
            <a:spAutoFit/>
          </a:bodyPr>
          <a:lstStyle/>
          <a:p>
            <a:pPr algn="ctr"/>
            <a:r>
              <a:rPr lang="fa-IR" sz="2400" b="1" dirty="0" smtClean="0">
                <a:cs typeface="0 Titr Bold" pitchFamily="2" charset="-78"/>
              </a:rPr>
              <a:t>اتاق جنگ مشترک دریایی </a:t>
            </a:r>
            <a:r>
              <a:rPr lang="fa-IR" sz="2400" b="1" dirty="0" smtClean="0">
                <a:solidFill>
                  <a:srgbClr val="FF0000"/>
                </a:solidFill>
                <a:cs typeface="0 Titr Bold" pitchFamily="2" charset="-78"/>
              </a:rPr>
              <a:t>آمریکایی</a:t>
            </a:r>
            <a:r>
              <a:rPr lang="fa-IR" sz="2400" b="1" dirty="0" smtClean="0">
                <a:cs typeface="0 Titr Bold" pitchFamily="2" charset="-78"/>
              </a:rPr>
              <a:t> عراق برای حمله به نفتکش های ایران</a:t>
            </a:r>
            <a:endParaRPr lang="en-US" sz="2400" dirty="0">
              <a:cs typeface="0 Titr Bold" pitchFamily="2" charset="-78"/>
            </a:endParaRPr>
          </a:p>
        </p:txBody>
      </p:sp>
      <p:sp>
        <p:nvSpPr>
          <p:cNvPr id="5" name="Slide Number Placeholder 4"/>
          <p:cNvSpPr>
            <a:spLocks noGrp="1"/>
          </p:cNvSpPr>
          <p:nvPr>
            <p:ph type="sldNum" sz="quarter" idx="12"/>
          </p:nvPr>
        </p:nvSpPr>
        <p:spPr/>
        <p:txBody>
          <a:bodyPr/>
          <a:lstStyle/>
          <a:p>
            <a:fld id="{0ECBD69C-31DC-4357-8742-A8DED39D19A3}" type="slidenum">
              <a:rPr lang="en-US" smtClean="0"/>
              <a:pPr/>
              <a:t>119</a:t>
            </a:fld>
            <a:endParaRPr lang="en-US"/>
          </a:p>
        </p:txBody>
      </p:sp>
      <p:pic>
        <p:nvPicPr>
          <p:cNvPr id="7170" name="Picture 2" descr="I:\نقش آمریکا در جنگ\New folder (2)\107095_622.jpg"/>
          <p:cNvPicPr>
            <a:picLocks noChangeAspect="1" noChangeArrowheads="1"/>
          </p:cNvPicPr>
          <p:nvPr/>
        </p:nvPicPr>
        <p:blipFill>
          <a:blip r:embed="rId2" cstate="print"/>
          <a:srcRect b="8352"/>
          <a:stretch>
            <a:fillRect/>
          </a:stretch>
        </p:blipFill>
        <p:spPr bwMode="auto">
          <a:xfrm>
            <a:off x="4786314" y="4071942"/>
            <a:ext cx="3786214" cy="2560221"/>
          </a:xfrm>
          <a:prstGeom prst="rect">
            <a:avLst/>
          </a:prstGeom>
          <a:noFill/>
        </p:spPr>
      </p:pic>
      <p:pic>
        <p:nvPicPr>
          <p:cNvPr id="7171" name="Picture 3" descr="I:\نقش آمریکا در جنگ\New folder (2)\naftkeshha.jpg"/>
          <p:cNvPicPr>
            <a:picLocks noChangeAspect="1" noChangeArrowheads="1"/>
          </p:cNvPicPr>
          <p:nvPr/>
        </p:nvPicPr>
        <p:blipFill>
          <a:blip r:embed="rId3" cstate="print"/>
          <a:srcRect/>
          <a:stretch>
            <a:fillRect/>
          </a:stretch>
        </p:blipFill>
        <p:spPr bwMode="auto">
          <a:xfrm>
            <a:off x="642910" y="4071942"/>
            <a:ext cx="3643338" cy="2571768"/>
          </a:xfrm>
          <a:prstGeom prst="rect">
            <a:avLst/>
          </a:prstGeom>
          <a:noFill/>
        </p:spPr>
      </p:pic>
      <p:pic>
        <p:nvPicPr>
          <p:cNvPr id="6146" name="Picture 2" descr="I:\عکس نقش آ»ریکا\01-ریگان\ریگان (2).jpg"/>
          <p:cNvPicPr>
            <a:picLocks noChangeAspect="1" noChangeArrowheads="1"/>
          </p:cNvPicPr>
          <p:nvPr/>
        </p:nvPicPr>
        <p:blipFill>
          <a:blip r:embed="rId4" cstate="print"/>
          <a:srcRect/>
          <a:stretch>
            <a:fillRect/>
          </a:stretch>
        </p:blipFill>
        <p:spPr bwMode="auto">
          <a:xfrm>
            <a:off x="642910" y="785794"/>
            <a:ext cx="2132151" cy="3071834"/>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ECBD69C-31DC-4357-8742-A8DED39D19A3}" type="slidenum">
              <a:rPr lang="en-US" smtClean="0"/>
              <a:pPr/>
              <a:t>12</a:t>
            </a:fld>
            <a:endParaRPr lang="en-US"/>
          </a:p>
        </p:txBody>
      </p:sp>
      <p:pic>
        <p:nvPicPr>
          <p:cNvPr id="4098" name="Picture 2" descr="J:\جدید\_173.jpg"/>
          <p:cNvPicPr>
            <a:picLocks noChangeAspect="1" noChangeArrowheads="1"/>
          </p:cNvPicPr>
          <p:nvPr/>
        </p:nvPicPr>
        <p:blipFill>
          <a:blip r:embed="rId2" cstate="print"/>
          <a:srcRect b="10852"/>
          <a:stretch>
            <a:fillRect/>
          </a:stretch>
        </p:blipFill>
        <p:spPr bwMode="auto">
          <a:xfrm>
            <a:off x="594841" y="571480"/>
            <a:ext cx="7929562" cy="4929222"/>
          </a:xfrm>
          <a:prstGeom prst="rect">
            <a:avLst/>
          </a:prstGeom>
          <a:noFill/>
        </p:spPr>
      </p:pic>
      <p:sp>
        <p:nvSpPr>
          <p:cNvPr id="4" name="Rectangle 3"/>
          <p:cNvSpPr/>
          <p:nvPr/>
        </p:nvSpPr>
        <p:spPr>
          <a:xfrm>
            <a:off x="2970275" y="5857892"/>
            <a:ext cx="3244799" cy="523220"/>
          </a:xfrm>
          <a:prstGeom prst="rect">
            <a:avLst/>
          </a:prstGeom>
        </p:spPr>
        <p:txBody>
          <a:bodyPr wrap="none">
            <a:spAutoFit/>
          </a:bodyPr>
          <a:lstStyle/>
          <a:p>
            <a:pPr algn="r" rtl="1"/>
            <a:r>
              <a:rPr lang="fa-IR" sz="2800" dirty="0" smtClean="0">
                <a:cs typeface="B Mitra" pitchFamily="2" charset="-78"/>
              </a:rPr>
              <a:t>شکست تجاوز آمریکا به طبس </a:t>
            </a:r>
            <a:endParaRPr lang="en-US" sz="2800" dirty="0"/>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16DC3E8-027D-45BD-BFF7-948F93A10FED}" type="slidenum">
              <a:rPr lang="fa-IR" smtClean="0"/>
              <a:pPr/>
              <a:t>120</a:t>
            </a:fld>
            <a:endParaRPr lang="fa-IR"/>
          </a:p>
        </p:txBody>
      </p:sp>
      <p:sp>
        <p:nvSpPr>
          <p:cNvPr id="3" name="Rectangle 2"/>
          <p:cNvSpPr/>
          <p:nvPr/>
        </p:nvSpPr>
        <p:spPr>
          <a:xfrm>
            <a:off x="293658" y="857232"/>
            <a:ext cx="8572560" cy="3046988"/>
          </a:xfrm>
          <a:prstGeom prst="rect">
            <a:avLst/>
          </a:prstGeom>
        </p:spPr>
        <p:txBody>
          <a:bodyPr wrap="square">
            <a:spAutoFit/>
          </a:bodyPr>
          <a:lstStyle/>
          <a:p>
            <a:pPr lvl="0" algn="justLow" rtl="1"/>
            <a:r>
              <a:rPr lang="fa-IR" sz="2400" dirty="0" smtClean="0">
                <a:cs typeface="B Mitra" pitchFamily="2" charset="-78"/>
              </a:rPr>
              <a:t>با بمباران های مکرر جزیره خارک، ایران پایانه صادراتی نفت خود را به جزیره سیری منتقل کرد، جایی که با مسافتی نزدیک به 1000 کیلومتر از پایگاه های هوایی عراق به نظر می رسید از حمله مصون باشد. </a:t>
            </a:r>
            <a:r>
              <a:rPr lang="ar-SA" sz="2400" dirty="0" smtClean="0">
                <a:cs typeface="B Mitra" pitchFamily="2" charset="-78"/>
              </a:rPr>
              <a:t>در </a:t>
            </a:r>
            <a:r>
              <a:rPr lang="fa-IR" sz="2400" dirty="0" smtClean="0">
                <a:cs typeface="B Mitra" pitchFamily="2" charset="-78"/>
              </a:rPr>
              <a:t>21 </a:t>
            </a:r>
            <a:r>
              <a:rPr lang="ar-SA" sz="2400" dirty="0" smtClean="0">
                <a:cs typeface="B Mitra" pitchFamily="2" charset="-78"/>
              </a:rPr>
              <a:t>مرداد 65، عراق یک حمله غافلگیرانه هوایی به ترمینال نفتی ایران در جزیره سیری انجام داد</a:t>
            </a:r>
            <a:r>
              <a:rPr lang="fa-IR" sz="2400" dirty="0" smtClean="0">
                <a:cs typeface="B Mitra" pitchFamily="2" charset="-78"/>
              </a:rPr>
              <a:t> و حداقل سه نفت کش در اجاره ایران را با بمب های لیزری فرانسوی هدف قرار داد</a:t>
            </a:r>
            <a:r>
              <a:rPr lang="ar-SA" sz="2400" dirty="0" smtClean="0">
                <a:cs typeface="B Mitra" pitchFamily="2" charset="-78"/>
              </a:rPr>
              <a:t>. جزیره‌ای که تصور می‌شد به واسطه بعد مسافت، از حملات عراق مصون باشد. این حمله هواپیماهای عراقی در چارچوب یک هماهنگی دقیق اطلاعاتی میان سازمان سیا و ارتش عراق انجام گرفت</a:t>
            </a:r>
            <a:r>
              <a:rPr lang="fa-IR" sz="2400" dirty="0" smtClean="0">
                <a:cs typeface="B Mitra" pitchFamily="2" charset="-78"/>
              </a:rPr>
              <a:t>؛ ناظران نظامی امکان این عملیات را بدون سوختگیری هواپیماهای میراژ از تانکرهای سوخت رسان هوایی آمریکا در منطقه غیر ممکن می دانند.                              روزنامه کیهان ۱۲ </a:t>
            </a:r>
            <a:r>
              <a:rPr lang="ar-SA" sz="2400" dirty="0" smtClean="0">
                <a:cs typeface="B Mitra" pitchFamily="2" charset="-78"/>
              </a:rPr>
              <a:t>بهمن </a:t>
            </a:r>
            <a:r>
              <a:rPr lang="fa-IR" sz="2400" dirty="0" smtClean="0">
                <a:cs typeface="B Mitra" pitchFamily="2" charset="-78"/>
              </a:rPr>
              <a:t>۱۳۹۳</a:t>
            </a:r>
          </a:p>
        </p:txBody>
      </p:sp>
      <p:sp>
        <p:nvSpPr>
          <p:cNvPr id="5" name="Rectangle 4"/>
          <p:cNvSpPr/>
          <p:nvPr/>
        </p:nvSpPr>
        <p:spPr>
          <a:xfrm>
            <a:off x="857224" y="214290"/>
            <a:ext cx="7407797" cy="523220"/>
          </a:xfrm>
          <a:prstGeom prst="rect">
            <a:avLst/>
          </a:prstGeom>
        </p:spPr>
        <p:txBody>
          <a:bodyPr wrap="none">
            <a:spAutoFit/>
          </a:bodyPr>
          <a:lstStyle/>
          <a:p>
            <a:r>
              <a:rPr lang="fa-IR" sz="2800" dirty="0" smtClean="0">
                <a:solidFill>
                  <a:srgbClr val="FF0000"/>
                </a:solidFill>
                <a:cs typeface="B Titr" pitchFamily="2" charset="-78"/>
              </a:rPr>
              <a:t>حمله ارتش رژیم بعث به جزیره نفتی سیری در خلیج فارس</a:t>
            </a:r>
            <a:endParaRPr lang="en-US" sz="2800" dirty="0"/>
          </a:p>
        </p:txBody>
      </p:sp>
      <p:pic>
        <p:nvPicPr>
          <p:cNvPr id="3074" name="Picture 2" descr="I:\index.jpg"/>
          <p:cNvPicPr>
            <a:picLocks noChangeAspect="1" noChangeArrowheads="1"/>
          </p:cNvPicPr>
          <p:nvPr/>
        </p:nvPicPr>
        <p:blipFill>
          <a:blip r:embed="rId2" cstate="print"/>
          <a:srcRect/>
          <a:stretch>
            <a:fillRect/>
          </a:stretch>
        </p:blipFill>
        <p:spPr bwMode="auto">
          <a:xfrm>
            <a:off x="134906" y="3929066"/>
            <a:ext cx="4500595" cy="2856760"/>
          </a:xfrm>
          <a:prstGeom prst="rect">
            <a:avLst/>
          </a:prstGeom>
          <a:noFill/>
        </p:spPr>
      </p:pic>
      <p:pic>
        <p:nvPicPr>
          <p:cNvPr id="3075" name="Picture 3" descr="I:\03.jpg"/>
          <p:cNvPicPr>
            <a:picLocks noChangeAspect="1" noChangeArrowheads="1"/>
          </p:cNvPicPr>
          <p:nvPr/>
        </p:nvPicPr>
        <p:blipFill>
          <a:blip r:embed="rId3" cstate="print"/>
          <a:srcRect/>
          <a:stretch>
            <a:fillRect/>
          </a:stretch>
        </p:blipFill>
        <p:spPr bwMode="auto">
          <a:xfrm>
            <a:off x="4722814" y="3916365"/>
            <a:ext cx="4286280" cy="2868565"/>
          </a:xfrm>
          <a:prstGeom prst="rect">
            <a:avLst/>
          </a:prstGeom>
          <a:noFill/>
        </p:spPr>
      </p:pic>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ECBD69C-31DC-4357-8742-A8DED39D19A3}" type="slidenum">
              <a:rPr lang="en-US" smtClean="0"/>
              <a:pPr/>
              <a:t>121</a:t>
            </a:fld>
            <a:endParaRPr lang="en-US"/>
          </a:p>
        </p:txBody>
      </p:sp>
      <p:pic>
        <p:nvPicPr>
          <p:cNvPr id="3" name="Picture 3" descr="I:\نقش آمریکا در جنگ\New folder (2)\naftkeshha.jpg"/>
          <p:cNvPicPr>
            <a:picLocks noChangeAspect="1" noChangeArrowheads="1"/>
          </p:cNvPicPr>
          <p:nvPr/>
        </p:nvPicPr>
        <p:blipFill>
          <a:blip r:embed="rId2" cstate="print"/>
          <a:srcRect/>
          <a:stretch>
            <a:fillRect/>
          </a:stretch>
        </p:blipFill>
        <p:spPr bwMode="auto">
          <a:xfrm>
            <a:off x="446455" y="1000108"/>
            <a:ext cx="8340387" cy="5786478"/>
          </a:xfrm>
          <a:prstGeom prst="rect">
            <a:avLst/>
          </a:prstGeom>
          <a:noFill/>
        </p:spPr>
      </p:pic>
      <p:sp>
        <p:nvSpPr>
          <p:cNvPr id="4" name="TextBox 3"/>
          <p:cNvSpPr txBox="1"/>
          <p:nvPr/>
        </p:nvSpPr>
        <p:spPr>
          <a:xfrm>
            <a:off x="500034" y="97673"/>
            <a:ext cx="8143900" cy="830997"/>
          </a:xfrm>
          <a:prstGeom prst="rect">
            <a:avLst/>
          </a:prstGeom>
          <a:noFill/>
        </p:spPr>
        <p:txBody>
          <a:bodyPr wrap="square" rtlCol="0">
            <a:spAutoFit/>
          </a:bodyPr>
          <a:lstStyle/>
          <a:p>
            <a:pPr algn="ctr"/>
            <a:r>
              <a:rPr lang="fa-IR" sz="2400" b="1" dirty="0" smtClean="0">
                <a:cs typeface="0 Titr Bold" pitchFamily="2" charset="-78"/>
              </a:rPr>
              <a:t>حمله به نفتکش های ایرانی محصول کار </a:t>
            </a:r>
          </a:p>
          <a:p>
            <a:pPr algn="ctr"/>
            <a:r>
              <a:rPr lang="fa-IR" sz="2400" b="1" dirty="0" smtClean="0">
                <a:cs typeface="0 Titr Bold" pitchFamily="2" charset="-78"/>
              </a:rPr>
              <a:t>اتاق جنگ مشترک دریایی </a:t>
            </a:r>
            <a:r>
              <a:rPr lang="fa-IR" sz="2400" b="1" dirty="0" smtClean="0">
                <a:solidFill>
                  <a:srgbClr val="FF0000"/>
                </a:solidFill>
                <a:cs typeface="0 Titr Bold" pitchFamily="2" charset="-78"/>
              </a:rPr>
              <a:t>آمـریکایی</a:t>
            </a:r>
            <a:r>
              <a:rPr lang="fa-IR" sz="2400" b="1" dirty="0" smtClean="0">
                <a:cs typeface="0 Titr Bold" pitchFamily="2" charset="-78"/>
              </a:rPr>
              <a:t> عـراق</a:t>
            </a:r>
            <a:endParaRPr lang="en-US" sz="2400" dirty="0">
              <a:cs typeface="0 Titr Bold" pitchFamily="2" charset="-78"/>
            </a:endParaRP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3" name="Rectangle 1"/>
          <p:cNvSpPr>
            <a:spLocks noChangeArrowheads="1"/>
          </p:cNvSpPr>
          <p:nvPr/>
        </p:nvSpPr>
        <p:spPr bwMode="auto">
          <a:xfrm>
            <a:off x="357158" y="1857364"/>
            <a:ext cx="8429684" cy="19389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fa-IR" sz="2400" b="0" i="0" u="none" strike="noStrike" cap="none" normalizeH="0" baseline="0" dirty="0" smtClean="0">
                <a:ln>
                  <a:noFill/>
                </a:ln>
                <a:solidFill>
                  <a:schemeClr val="tx1"/>
                </a:solidFill>
                <a:effectLst/>
                <a:latin typeface="Calibri" pitchFamily="34" charset="0"/>
                <a:ea typeface="Calibri" pitchFamily="34" charset="0"/>
                <a:cs typeface="B Mitra" pitchFamily="2" charset="-78"/>
              </a:rPr>
              <a:t>حضور  نظامی دریایی آمریکا در خلیج فارس به بهانه حمایت از کشتی های تجاری کویتی و برافراشتن پرچم آمریکا بر فراز بیش از 35 فروند از آنها و اعزام بیش از 20 هزار نیروی دریایی آمریکایی به منطقه در واقع بزرگترین بسیج دریایی آمریکایی پس از جنگ ویتنام و مرحله جدیدی در سیاست حمایت از عراق و رویارویی با ایران محسوب می شود. این حجم حضور ایالات متحده در منطقه را نمی توان خارج از چارچوب حمایت گرایانه آن کشور از عراق مورد ارزیابی قرار داد. </a:t>
            </a:r>
            <a:endParaRPr kumimoji="0" lang="fa-IR" sz="3600" b="0" i="0" u="none" strike="noStrike" cap="none" normalizeH="0" baseline="0" dirty="0" smtClean="0">
              <a:ln>
                <a:noFill/>
              </a:ln>
              <a:solidFill>
                <a:schemeClr val="tx1"/>
              </a:solidFill>
              <a:effectLst/>
              <a:latin typeface="Arial" pitchFamily="34" charset="0"/>
              <a:cs typeface="Arial" pitchFamily="34" charset="0"/>
            </a:endParaRPr>
          </a:p>
        </p:txBody>
      </p:sp>
      <p:sp>
        <p:nvSpPr>
          <p:cNvPr id="7" name="Rectangle 6"/>
          <p:cNvSpPr/>
          <p:nvPr/>
        </p:nvSpPr>
        <p:spPr>
          <a:xfrm>
            <a:off x="571472" y="277821"/>
            <a:ext cx="7929586" cy="1508105"/>
          </a:xfrm>
          <a:prstGeom prst="rect">
            <a:avLst/>
          </a:prstGeom>
        </p:spPr>
        <p:txBody>
          <a:bodyPr wrap="square">
            <a:spAutoFit/>
          </a:bodyPr>
          <a:lstStyle/>
          <a:p>
            <a:pPr lvl="0" algn="ctr" rtl="1" fontAlgn="base">
              <a:lnSpc>
                <a:spcPct val="150000"/>
              </a:lnSpc>
              <a:spcBef>
                <a:spcPct val="0"/>
              </a:spcBef>
              <a:spcAft>
                <a:spcPct val="0"/>
              </a:spcAft>
            </a:pPr>
            <a:r>
              <a:rPr lang="fa-IR" sz="3200" b="1" dirty="0" smtClean="0">
                <a:latin typeface="Calibri" pitchFamily="34" charset="0"/>
                <a:ea typeface="Calibri" pitchFamily="34" charset="0"/>
                <a:cs typeface="B Titr" pitchFamily="2" charset="-78"/>
              </a:rPr>
              <a:t>طرح ریزی جنگی </a:t>
            </a:r>
            <a:r>
              <a:rPr lang="fa-IR" sz="3200" b="1" dirty="0" smtClean="0">
                <a:solidFill>
                  <a:srgbClr val="FF0000"/>
                </a:solidFill>
                <a:latin typeface="Calibri" pitchFamily="34" charset="0"/>
                <a:ea typeface="Calibri" pitchFamily="34" charset="0"/>
                <a:cs typeface="B Titr" pitchFamily="2" charset="-78"/>
              </a:rPr>
              <a:t>آمریکایی</a:t>
            </a:r>
            <a:r>
              <a:rPr lang="fa-IR" sz="3200" b="1" dirty="0" smtClean="0">
                <a:latin typeface="Calibri" pitchFamily="34" charset="0"/>
                <a:ea typeface="Calibri" pitchFamily="34" charset="0"/>
                <a:cs typeface="B Titr" pitchFamily="2" charset="-78"/>
              </a:rPr>
              <a:t> ها برای عراق؛</a:t>
            </a:r>
          </a:p>
          <a:p>
            <a:pPr lvl="0" algn="ctr" rtl="1" fontAlgn="base">
              <a:lnSpc>
                <a:spcPct val="150000"/>
              </a:lnSpc>
              <a:spcBef>
                <a:spcPct val="0"/>
              </a:spcBef>
              <a:spcAft>
                <a:spcPct val="0"/>
              </a:spcAft>
            </a:pPr>
            <a:r>
              <a:rPr lang="fa-IR" sz="3200" b="1" dirty="0" smtClean="0">
                <a:latin typeface="Calibri" pitchFamily="34" charset="0"/>
                <a:ea typeface="Calibri" pitchFamily="34" charset="0"/>
                <a:cs typeface="B Titr" pitchFamily="2" charset="-78"/>
              </a:rPr>
              <a:t>حمله به اهداف اقتصادی ایران </a:t>
            </a:r>
            <a:endParaRPr lang="en-US" sz="1600" dirty="0" smtClean="0">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fld id="{0ECBD69C-31DC-4357-8742-A8DED39D19A3}" type="slidenum">
              <a:rPr lang="en-US" smtClean="0"/>
              <a:pPr/>
              <a:t>122</a:t>
            </a:fld>
            <a:endParaRPr lang="en-US"/>
          </a:p>
        </p:txBody>
      </p:sp>
      <p:pic>
        <p:nvPicPr>
          <p:cNvPr id="30723" name="Picture 3" descr="I:\جدید\n00009571-b.jpg"/>
          <p:cNvPicPr>
            <a:picLocks noChangeAspect="1" noChangeArrowheads="1"/>
          </p:cNvPicPr>
          <p:nvPr/>
        </p:nvPicPr>
        <p:blipFill>
          <a:blip r:embed="rId2" cstate="print"/>
          <a:srcRect/>
          <a:stretch>
            <a:fillRect/>
          </a:stretch>
        </p:blipFill>
        <p:spPr bwMode="auto">
          <a:xfrm>
            <a:off x="500034" y="4000504"/>
            <a:ext cx="3890389" cy="2822771"/>
          </a:xfrm>
          <a:prstGeom prst="rect">
            <a:avLst/>
          </a:prstGeom>
          <a:noFill/>
        </p:spPr>
      </p:pic>
      <p:pic>
        <p:nvPicPr>
          <p:cNvPr id="30724" name="Picture 4" descr="I:\جدید\1013416_971.jpg"/>
          <p:cNvPicPr>
            <a:picLocks noChangeAspect="1" noChangeArrowheads="1"/>
          </p:cNvPicPr>
          <p:nvPr/>
        </p:nvPicPr>
        <p:blipFill>
          <a:blip r:embed="rId3" cstate="print"/>
          <a:srcRect b="2051"/>
          <a:stretch>
            <a:fillRect/>
          </a:stretch>
        </p:blipFill>
        <p:spPr bwMode="auto">
          <a:xfrm>
            <a:off x="4429124" y="4002027"/>
            <a:ext cx="4226761" cy="2796851"/>
          </a:xfrm>
          <a:prstGeom prst="rect">
            <a:avLst/>
          </a:prstGeom>
          <a:noFill/>
        </p:spPr>
      </p:pic>
    </p:spTree>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ECBD69C-31DC-4357-8742-A8DED39D19A3}" type="slidenum">
              <a:rPr lang="en-US" smtClean="0"/>
              <a:pPr/>
              <a:t>123</a:t>
            </a:fld>
            <a:endParaRPr lang="en-US"/>
          </a:p>
        </p:txBody>
      </p:sp>
      <p:sp>
        <p:nvSpPr>
          <p:cNvPr id="3" name="Rectangle 2"/>
          <p:cNvSpPr/>
          <p:nvPr/>
        </p:nvSpPr>
        <p:spPr>
          <a:xfrm>
            <a:off x="142844" y="928670"/>
            <a:ext cx="7929618" cy="4801314"/>
          </a:xfrm>
          <a:prstGeom prst="rect">
            <a:avLst/>
          </a:prstGeom>
        </p:spPr>
        <p:txBody>
          <a:bodyPr wrap="square">
            <a:spAutoFit/>
          </a:bodyPr>
          <a:lstStyle/>
          <a:p>
            <a:pPr algn="ctr" rtl="1">
              <a:lnSpc>
                <a:spcPct val="150000"/>
              </a:lnSpc>
            </a:pPr>
            <a:r>
              <a:rPr lang="fa-IR" sz="7200" dirty="0" smtClean="0">
                <a:solidFill>
                  <a:srgbClr val="00B050"/>
                </a:solidFill>
                <a:cs typeface="B Titr" pitchFamily="2" charset="-78"/>
              </a:rPr>
              <a:t>مرحله نهم:</a:t>
            </a:r>
          </a:p>
          <a:p>
            <a:pPr algn="ctr" rtl="1">
              <a:lnSpc>
                <a:spcPct val="150000"/>
              </a:lnSpc>
            </a:pPr>
            <a:r>
              <a:rPr lang="fa-IR" sz="6600" dirty="0" smtClean="0">
                <a:solidFill>
                  <a:srgbClr val="FF0000"/>
                </a:solidFill>
                <a:cs typeface="B Titr" pitchFamily="2" charset="-78"/>
              </a:rPr>
              <a:t>ورود مستقیم آمریکا به جنگ با ایران</a:t>
            </a:r>
            <a:endParaRPr lang="en-US" sz="6600" dirty="0" smtClean="0">
              <a:solidFill>
                <a:srgbClr val="FF0000"/>
              </a:solidFill>
              <a:cs typeface="B Titr" pitchFamily="2" charset="-78"/>
            </a:endParaRP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ECBD69C-31DC-4357-8742-A8DED39D19A3}" type="slidenum">
              <a:rPr lang="en-US" smtClean="0"/>
              <a:pPr/>
              <a:t>124</a:t>
            </a:fld>
            <a:endParaRPr lang="en-US"/>
          </a:p>
        </p:txBody>
      </p:sp>
      <p:sp>
        <p:nvSpPr>
          <p:cNvPr id="3" name="Rectangle 2"/>
          <p:cNvSpPr/>
          <p:nvPr/>
        </p:nvSpPr>
        <p:spPr>
          <a:xfrm>
            <a:off x="1071538" y="71414"/>
            <a:ext cx="7000924" cy="620170"/>
          </a:xfrm>
          <a:prstGeom prst="rect">
            <a:avLst/>
          </a:prstGeom>
        </p:spPr>
        <p:txBody>
          <a:bodyPr wrap="square">
            <a:spAutoFit/>
          </a:bodyPr>
          <a:lstStyle/>
          <a:p>
            <a:pPr algn="ctr" rtl="1">
              <a:lnSpc>
                <a:spcPct val="130000"/>
              </a:lnSpc>
            </a:pPr>
            <a:r>
              <a:rPr lang="fa-IR" sz="2800" b="1" dirty="0" smtClean="0">
                <a:cs typeface="0 Titr Bold" pitchFamily="2" charset="-78"/>
              </a:rPr>
              <a:t>ورود مستقیم </a:t>
            </a:r>
            <a:r>
              <a:rPr lang="fa-IR" sz="2800" b="1" dirty="0" smtClean="0">
                <a:solidFill>
                  <a:srgbClr val="FF0000"/>
                </a:solidFill>
                <a:cs typeface="0 Titr Bold" pitchFamily="2" charset="-78"/>
              </a:rPr>
              <a:t>آمریکا</a:t>
            </a:r>
            <a:r>
              <a:rPr lang="fa-IR" sz="2800" b="1" dirty="0" smtClean="0">
                <a:cs typeface="0 Titr Bold" pitchFamily="2" charset="-78"/>
              </a:rPr>
              <a:t> به جنگ با ایران </a:t>
            </a:r>
            <a:endParaRPr lang="en-US" sz="2800" dirty="0" smtClean="0">
              <a:cs typeface="0 Titr Bold" pitchFamily="2" charset="-78"/>
            </a:endParaRPr>
          </a:p>
        </p:txBody>
      </p:sp>
      <p:sp>
        <p:nvSpPr>
          <p:cNvPr id="4" name="Rectangle 3"/>
          <p:cNvSpPr/>
          <p:nvPr/>
        </p:nvSpPr>
        <p:spPr>
          <a:xfrm>
            <a:off x="285720" y="785794"/>
            <a:ext cx="8572560" cy="830997"/>
          </a:xfrm>
          <a:prstGeom prst="rect">
            <a:avLst/>
          </a:prstGeom>
        </p:spPr>
        <p:txBody>
          <a:bodyPr wrap="square">
            <a:spAutoFit/>
          </a:bodyPr>
          <a:lstStyle/>
          <a:p>
            <a:pPr algn="just" rtl="1"/>
            <a:r>
              <a:rPr lang="fa-IR" sz="2400" dirty="0" smtClean="0">
                <a:cs typeface="B Mitra" pitchFamily="2" charset="-78"/>
              </a:rPr>
              <a:t>ایالات متحده آمریکا تنها کشوری است که در حمایت از صدام برای نجات صدام از مهلکه مستقیماً علیه ایران وارد جنگ شد.</a:t>
            </a:r>
            <a:endParaRPr lang="en-US" sz="2400" dirty="0" smtClean="0">
              <a:cs typeface="B Mitra" pitchFamily="2" charset="-78"/>
            </a:endParaRPr>
          </a:p>
        </p:txBody>
      </p:sp>
      <p:pic>
        <p:nvPicPr>
          <p:cNvPr id="7170" name="Picture 2" descr="I:\عکس نقش آ»ریکا\19-ناو هواپیما بر وینسنس\045.jpg"/>
          <p:cNvPicPr>
            <a:picLocks noChangeAspect="1" noChangeArrowheads="1"/>
          </p:cNvPicPr>
          <p:nvPr/>
        </p:nvPicPr>
        <p:blipFill>
          <a:blip r:embed="rId2" cstate="print"/>
          <a:srcRect/>
          <a:stretch>
            <a:fillRect/>
          </a:stretch>
        </p:blipFill>
        <p:spPr bwMode="auto">
          <a:xfrm>
            <a:off x="3817972" y="1785926"/>
            <a:ext cx="5180808" cy="4643471"/>
          </a:xfrm>
          <a:prstGeom prst="rect">
            <a:avLst/>
          </a:prstGeom>
          <a:noFill/>
        </p:spPr>
      </p:pic>
      <p:pic>
        <p:nvPicPr>
          <p:cNvPr id="7171" name="Picture 3" descr="I:\عکس نقش آ»ریکا\19-ناو هواپیما بر وینسنس\13920411111428144779334.jpg"/>
          <p:cNvPicPr>
            <a:picLocks noChangeAspect="1" noChangeArrowheads="1"/>
          </p:cNvPicPr>
          <p:nvPr/>
        </p:nvPicPr>
        <p:blipFill>
          <a:blip r:embed="rId3" cstate="print"/>
          <a:srcRect/>
          <a:stretch>
            <a:fillRect/>
          </a:stretch>
        </p:blipFill>
        <p:spPr bwMode="auto">
          <a:xfrm>
            <a:off x="357158" y="4021666"/>
            <a:ext cx="3399570" cy="2366950"/>
          </a:xfrm>
          <a:prstGeom prst="rect">
            <a:avLst/>
          </a:prstGeom>
          <a:noFill/>
        </p:spPr>
      </p:pic>
      <p:pic>
        <p:nvPicPr>
          <p:cNvPr id="7173" name="Picture 5" descr="I:\عکس نقش آ»ریکا\11-هلی کوپتر هویتزر\Merlin_Helicopter_Carrying_105mm_Light_Gun_MOD_45155696.jpg"/>
          <p:cNvPicPr>
            <a:picLocks noChangeAspect="1" noChangeArrowheads="1"/>
          </p:cNvPicPr>
          <p:nvPr/>
        </p:nvPicPr>
        <p:blipFill>
          <a:blip r:embed="rId4" cstate="print">
            <a:clrChange>
              <a:clrFrom>
                <a:srgbClr val="FFFFFF"/>
              </a:clrFrom>
              <a:clrTo>
                <a:srgbClr val="FFFFFF">
                  <a:alpha val="0"/>
                </a:srgbClr>
              </a:clrTo>
            </a:clrChange>
          </a:blip>
          <a:srcRect l="4297" t="3226"/>
          <a:stretch>
            <a:fillRect/>
          </a:stretch>
        </p:blipFill>
        <p:spPr bwMode="auto">
          <a:xfrm>
            <a:off x="500034" y="1785926"/>
            <a:ext cx="3182454" cy="2143140"/>
          </a:xfrm>
          <a:prstGeom prst="rect">
            <a:avLst/>
          </a:prstGeom>
          <a:noFill/>
        </p:spPr>
      </p:pic>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71472" y="1500174"/>
            <a:ext cx="7929618" cy="4832092"/>
          </a:xfrm>
          <a:prstGeom prst="rect">
            <a:avLst/>
          </a:prstGeom>
          <a:noFill/>
        </p:spPr>
        <p:txBody>
          <a:bodyPr wrap="square" rtlCol="0">
            <a:spAutoFit/>
          </a:bodyPr>
          <a:lstStyle/>
          <a:p>
            <a:pPr algn="just" rtl="1"/>
            <a:r>
              <a:rPr lang="fa-IR" sz="2200" dirty="0" smtClean="0">
                <a:cs typeface="B Nazanin" pitchFamily="2" charset="-78"/>
              </a:rPr>
              <a:t>در سرتاسر جنگ ایران و عراق، ایالات متحده به کمک اطلاعاتی به عراق متعهد شده بود، یکی از مقامات اسبق کاخ سفید، می نویسد: " نیروهای ما در میدان جنگ به پرسنل نظامی عراق، کمک های تاکتیکی نظامی می کردند و گاهی نیز خود را دوشادوش سربازان عراقی در مرز ایران می یافتند و این وضعیت تا سال 1987 ادامه داشت. یکی از افسران ارتش آمریکا که به منطقه جنگی فرستاده شده بود، نسبت به قدردانی عراقی ها از حضور وی می نویسد: " در میدان نبرد، علاوه بر آمریکایی ها، پرسنل نظامی کشورهای دیگری همچون انگلیس و فرانسه نیز حضور داشتند. ما بسیار مایل بودیم که از استراژی ها، چگونگی نبرد و نیز لیاقت و کارایی افسران عراقی اطلاع داشته باشیم. آنان به تمام توصیه های ما نیاز داشتند و به ما دستور داده شده بود که هر نوع اطلاعاتی را که آنان لازم داشتند در اختیارشان قراردهیم." این افسران همانند سایر همکارانشان برای دفاع از خود یک اسلحه کمری حمل می کردند و می کوشیدند تا از درگیری های سنگین در خطوط مقدم جبهه خودداری کنند. اما مشکل اصلی عدم امکان تشخیص محل دقیق جبهه بود. وی بعدها گفت: " برخی از ما آمریکائیان گاهی وارد خاک ایران نیز می شدیم (فریدمن؛ 71:1383).</a:t>
            </a:r>
            <a:endParaRPr lang="en-US" sz="2200" dirty="0" smtClean="0">
              <a:cs typeface="B Nazanin" pitchFamily="2" charset="-78"/>
            </a:endParaRPr>
          </a:p>
          <a:p>
            <a:pPr algn="just"/>
            <a:endParaRPr lang="en-US" sz="2200" dirty="0">
              <a:cs typeface="B Nazanin" pitchFamily="2" charset="-78"/>
            </a:endParaRPr>
          </a:p>
        </p:txBody>
      </p:sp>
      <p:sp>
        <p:nvSpPr>
          <p:cNvPr id="3" name="Rectangle 2"/>
          <p:cNvSpPr/>
          <p:nvPr/>
        </p:nvSpPr>
        <p:spPr>
          <a:xfrm>
            <a:off x="500034" y="714356"/>
            <a:ext cx="8286776" cy="584775"/>
          </a:xfrm>
          <a:prstGeom prst="rect">
            <a:avLst/>
          </a:prstGeom>
        </p:spPr>
        <p:txBody>
          <a:bodyPr wrap="square">
            <a:spAutoFit/>
          </a:bodyPr>
          <a:lstStyle/>
          <a:p>
            <a:pPr algn="ctr" rtl="1"/>
            <a:r>
              <a:rPr lang="fa-IR" sz="3200" b="1" dirty="0" smtClean="0">
                <a:cs typeface="0 Titr Bold" pitchFamily="2" charset="-78"/>
              </a:rPr>
              <a:t>حضور مستقیم افسران </a:t>
            </a:r>
            <a:r>
              <a:rPr lang="fa-IR" sz="3200" b="1" dirty="0" smtClean="0">
                <a:solidFill>
                  <a:srgbClr val="FF0000"/>
                </a:solidFill>
                <a:cs typeface="0 Titr Bold" pitchFamily="2" charset="-78"/>
              </a:rPr>
              <a:t>آمریکایی</a:t>
            </a:r>
            <a:r>
              <a:rPr lang="fa-IR" sz="3200" b="1" dirty="0" smtClean="0">
                <a:cs typeface="0 Titr Bold" pitchFamily="2" charset="-78"/>
              </a:rPr>
              <a:t> در جبهه با ارتش بعث </a:t>
            </a:r>
            <a:endParaRPr lang="en-US" sz="3200" dirty="0" smtClean="0">
              <a:cs typeface="0 Titr Bold" pitchFamily="2" charset="-78"/>
            </a:endParaRPr>
          </a:p>
        </p:txBody>
      </p:sp>
      <p:sp>
        <p:nvSpPr>
          <p:cNvPr id="5" name="Slide Number Placeholder 4"/>
          <p:cNvSpPr>
            <a:spLocks noGrp="1"/>
          </p:cNvSpPr>
          <p:nvPr>
            <p:ph type="sldNum" sz="quarter" idx="12"/>
          </p:nvPr>
        </p:nvSpPr>
        <p:spPr/>
        <p:txBody>
          <a:bodyPr/>
          <a:lstStyle/>
          <a:p>
            <a:fld id="{0ECBD69C-31DC-4357-8742-A8DED39D19A3}" type="slidenum">
              <a:rPr lang="en-US" smtClean="0"/>
              <a:pPr/>
              <a:t>125</a:t>
            </a:fld>
            <a:endParaRPr lang="en-US"/>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7" name="Rectangle 1"/>
          <p:cNvSpPr>
            <a:spLocks noChangeArrowheads="1"/>
          </p:cNvSpPr>
          <p:nvPr/>
        </p:nvSpPr>
        <p:spPr bwMode="auto">
          <a:xfrm>
            <a:off x="785818" y="1643050"/>
            <a:ext cx="7643834" cy="31085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fa-IR" sz="2800" b="0" i="0" u="none" strike="noStrike" cap="none" normalizeH="0" baseline="0" dirty="0" smtClean="0">
                <a:ln>
                  <a:noFill/>
                </a:ln>
                <a:solidFill>
                  <a:schemeClr val="tx1"/>
                </a:solidFill>
                <a:effectLst/>
                <a:latin typeface="Calibri" pitchFamily="34" charset="0"/>
                <a:ea typeface="Calibri" pitchFamily="34" charset="0"/>
                <a:cs typeface="B Mitra" pitchFamily="2" charset="-78"/>
              </a:rPr>
              <a:t>دخالت آمریکا در جنگ عراق علیه ایران محدود به حمایت مستقیم یا غیر مستقیم از عراق نگردید، بلکه به مرور زمان سیاست آمریکا تبدیل به یک رویارویی مستقیم با ایران شد که اوج آن را می توان در حمله آن کشور به سکوهای نفتی و هواپیماهای مسافربری ایران شاهد بود. در واقع حملات ایالات متحده به سکوهای رشادت و رسالت در 19 اکتبر 1987 و علیه سکوهای سلمان و نصر در 18 آوریل 1988 را باید مهمترین مرحله سیاست خصمانه آمریکا در قبال ایران تلقی کرد. </a:t>
            </a:r>
            <a:endParaRPr kumimoji="0" lang="fa-IR" sz="4000" b="0" i="0" u="none" strike="noStrike" cap="none" normalizeH="0" baseline="0" dirty="0" smtClean="0">
              <a:ln>
                <a:noFill/>
              </a:ln>
              <a:solidFill>
                <a:schemeClr val="tx1"/>
              </a:solidFill>
              <a:effectLst/>
              <a:latin typeface="Arial" pitchFamily="34" charset="0"/>
              <a:cs typeface="Arial" pitchFamily="34" charset="0"/>
            </a:endParaRPr>
          </a:p>
        </p:txBody>
      </p:sp>
      <p:sp>
        <p:nvSpPr>
          <p:cNvPr id="7" name="Rectangle 6"/>
          <p:cNvSpPr/>
          <p:nvPr/>
        </p:nvSpPr>
        <p:spPr>
          <a:xfrm>
            <a:off x="357158" y="371283"/>
            <a:ext cx="8429684" cy="1384995"/>
          </a:xfrm>
          <a:prstGeom prst="rect">
            <a:avLst/>
          </a:prstGeom>
        </p:spPr>
        <p:txBody>
          <a:bodyPr wrap="square">
            <a:spAutoFit/>
          </a:bodyPr>
          <a:lstStyle/>
          <a:p>
            <a:pPr lvl="0" algn="ctr" rtl="1" fontAlgn="base">
              <a:lnSpc>
                <a:spcPct val="150000"/>
              </a:lnSpc>
              <a:spcBef>
                <a:spcPct val="0"/>
              </a:spcBef>
              <a:spcAft>
                <a:spcPct val="0"/>
              </a:spcAft>
            </a:pPr>
            <a:r>
              <a:rPr lang="fa-IR" sz="2800" b="1" dirty="0" smtClean="0">
                <a:solidFill>
                  <a:srgbClr val="FF0000"/>
                </a:solidFill>
                <a:latin typeface="Calibri" pitchFamily="34" charset="0"/>
                <a:ea typeface="Calibri" pitchFamily="34" charset="0"/>
                <a:cs typeface="B Titr" pitchFamily="2" charset="-78"/>
              </a:rPr>
              <a:t>کاخ سفید </a:t>
            </a:r>
            <a:r>
              <a:rPr lang="fa-IR" sz="2800" b="1" dirty="0" smtClean="0">
                <a:latin typeface="Calibri" pitchFamily="34" charset="0"/>
                <a:ea typeface="Calibri" pitchFamily="34" charset="0"/>
                <a:cs typeface="B Titr" pitchFamily="2" charset="-78"/>
              </a:rPr>
              <a:t>اتاق طرح ریزی عملیات ها و تاکتیک های جنگی صدام</a:t>
            </a:r>
            <a:endParaRPr lang="en-US" sz="1400" dirty="0" smtClean="0">
              <a:latin typeface="Arial" pitchFamily="34" charset="0"/>
              <a:cs typeface="Arial" pitchFamily="34" charset="0"/>
            </a:endParaRPr>
          </a:p>
          <a:p>
            <a:pPr lvl="0" algn="ctr" rtl="1" eaLnBrk="0" fontAlgn="base" hangingPunct="0">
              <a:lnSpc>
                <a:spcPct val="150000"/>
              </a:lnSpc>
              <a:spcBef>
                <a:spcPct val="0"/>
              </a:spcBef>
              <a:spcAft>
                <a:spcPct val="0"/>
              </a:spcAft>
            </a:pPr>
            <a:r>
              <a:rPr lang="fa-IR" sz="2800" b="1" dirty="0" smtClean="0">
                <a:latin typeface="Calibri" pitchFamily="34" charset="0"/>
                <a:ea typeface="Calibri" pitchFamily="34" charset="0"/>
                <a:cs typeface="B Titr" pitchFamily="2" charset="-78"/>
              </a:rPr>
              <a:t>جنگ نفت کش ها و اسکورت کشتی ها در حمایت از صدام       </a:t>
            </a:r>
            <a:endParaRPr lang="en-US" sz="1400" dirty="0" smtClean="0">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fld id="{0ECBD69C-31DC-4357-8742-A8DED39D19A3}" type="slidenum">
              <a:rPr lang="en-US" smtClean="0"/>
              <a:pPr/>
              <a:t>126</a:t>
            </a:fld>
            <a:endParaRPr lang="en-US"/>
          </a:p>
        </p:txBody>
      </p:sp>
      <p:pic>
        <p:nvPicPr>
          <p:cNvPr id="32773" name="Picture 5" descr="I:\جدید\BBFBA513-A989-4AFA-A26D-B559EE2529DD.png"/>
          <p:cNvPicPr>
            <a:picLocks noChangeAspect="1" noChangeArrowheads="1"/>
          </p:cNvPicPr>
          <p:nvPr/>
        </p:nvPicPr>
        <p:blipFill>
          <a:blip r:embed="rId2" cstate="print"/>
          <a:srcRect/>
          <a:stretch>
            <a:fillRect/>
          </a:stretch>
        </p:blipFill>
        <p:spPr bwMode="auto">
          <a:xfrm>
            <a:off x="142844" y="4157450"/>
            <a:ext cx="3862395" cy="2772012"/>
          </a:xfrm>
          <a:prstGeom prst="rect">
            <a:avLst/>
          </a:prstGeom>
          <a:noFill/>
        </p:spPr>
      </p:pic>
      <p:pic>
        <p:nvPicPr>
          <p:cNvPr id="9" name="Picture 3" descr="I:\عکس نقش آ»ریکا\23-پرچم قدیم عراق\۱۹۶۳—۱۹۹۱.png"/>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6643126" y="5069733"/>
            <a:ext cx="2044606" cy="1359663"/>
          </a:xfrm>
          <a:prstGeom prst="rect">
            <a:avLst/>
          </a:prstGeom>
          <a:noFill/>
        </p:spPr>
      </p:pic>
      <p:pic>
        <p:nvPicPr>
          <p:cNvPr id="10" name="Picture 5" descr="I:\عکس نقش آ»ریکا\24-پرچم آمریکا\1911402131069021412513682180184223112193135121.jpg"/>
          <p:cNvPicPr>
            <a:picLocks noChangeAspect="1" noChangeArrowheads="1"/>
          </p:cNvPicPr>
          <p:nvPr/>
        </p:nvPicPr>
        <p:blipFill>
          <a:blip r:embed="rId4" cstate="print">
            <a:clrChange>
              <a:clrFrom>
                <a:srgbClr val="FFFFFF"/>
              </a:clrFrom>
              <a:clrTo>
                <a:srgbClr val="FFFFFF">
                  <a:alpha val="0"/>
                </a:srgbClr>
              </a:clrTo>
            </a:clrChange>
          </a:blip>
          <a:srcRect l="5110" t="9289" r="5877" b="12710"/>
          <a:stretch>
            <a:fillRect/>
          </a:stretch>
        </p:blipFill>
        <p:spPr bwMode="auto">
          <a:xfrm>
            <a:off x="3857620" y="5002588"/>
            <a:ext cx="2571768" cy="1408507"/>
          </a:xfrm>
          <a:prstGeom prst="rect">
            <a:avLst/>
          </a:prstGeom>
          <a:noFill/>
        </p:spPr>
      </p:pic>
    </p:spTree>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ECBD69C-31DC-4357-8742-A8DED39D19A3}" type="slidenum">
              <a:rPr lang="en-US" smtClean="0"/>
              <a:pPr/>
              <a:t>127</a:t>
            </a:fld>
            <a:endParaRPr lang="en-US"/>
          </a:p>
        </p:txBody>
      </p:sp>
      <p:pic>
        <p:nvPicPr>
          <p:cNvPr id="3" name="Picture 2" descr="I:\عکس نقش آ»ریکا\41سکوی نفتی سلمان\prayingmantis2.jpg"/>
          <p:cNvPicPr>
            <a:picLocks noChangeAspect="1" noChangeArrowheads="1"/>
          </p:cNvPicPr>
          <p:nvPr/>
        </p:nvPicPr>
        <p:blipFill>
          <a:blip r:embed="rId2" cstate="print"/>
          <a:srcRect/>
          <a:stretch>
            <a:fillRect/>
          </a:stretch>
        </p:blipFill>
        <p:spPr bwMode="auto">
          <a:xfrm>
            <a:off x="97154" y="96814"/>
            <a:ext cx="5046350" cy="3857652"/>
          </a:xfrm>
          <a:prstGeom prst="rect">
            <a:avLst/>
          </a:prstGeom>
          <a:noFill/>
        </p:spPr>
      </p:pic>
      <p:pic>
        <p:nvPicPr>
          <p:cNvPr id="4" name="Picture 3" descr="I:\عکس نقش آ»ریکا\41سکوی نفتی سلمان\prayingmantis3~0.jpg"/>
          <p:cNvPicPr>
            <a:picLocks noChangeAspect="1" noChangeArrowheads="1"/>
          </p:cNvPicPr>
          <p:nvPr/>
        </p:nvPicPr>
        <p:blipFill>
          <a:blip r:embed="rId3" cstate="print"/>
          <a:srcRect/>
          <a:stretch>
            <a:fillRect/>
          </a:stretch>
        </p:blipFill>
        <p:spPr bwMode="auto">
          <a:xfrm>
            <a:off x="3286116" y="2383124"/>
            <a:ext cx="5786478" cy="4474876"/>
          </a:xfrm>
          <a:prstGeom prst="rect">
            <a:avLst/>
          </a:prstGeom>
          <a:noFill/>
        </p:spPr>
      </p:pic>
      <p:sp>
        <p:nvSpPr>
          <p:cNvPr id="7" name="Rectangle 1"/>
          <p:cNvSpPr>
            <a:spLocks noChangeArrowheads="1"/>
          </p:cNvSpPr>
          <p:nvPr/>
        </p:nvSpPr>
        <p:spPr bwMode="auto">
          <a:xfrm>
            <a:off x="6000760" y="1292354"/>
            <a:ext cx="2000232"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2000" b="0" i="0" u="none" strike="noStrike" cap="none" normalizeH="0" baseline="0" dirty="0" smtClean="0">
                <a:ln>
                  <a:noFill/>
                </a:ln>
                <a:solidFill>
                  <a:schemeClr val="tx1"/>
                </a:solidFill>
                <a:effectLst/>
                <a:latin typeface="Calibri" pitchFamily="34" charset="0"/>
                <a:ea typeface="Times New Roman" pitchFamily="18" charset="0"/>
                <a:cs typeface="B Mitra" pitchFamily="2" charset="-78"/>
              </a:rPr>
              <a:t>سکوی نفتی </a:t>
            </a:r>
            <a:r>
              <a:rPr kumimoji="0" lang="fa-IR" sz="2000" b="0" i="0" u="none" strike="noStrike" cap="none" normalizeH="0" baseline="0" dirty="0" smtClean="0">
                <a:ln>
                  <a:noFill/>
                </a:ln>
                <a:solidFill>
                  <a:schemeClr val="tx1"/>
                </a:solidFill>
                <a:effectLst/>
                <a:latin typeface="Calibri" pitchFamily="34" charset="0"/>
                <a:ea typeface="Times New Roman" pitchFamily="18" charset="0"/>
                <a:cs typeface="B Mitra" pitchFamily="2" charset="-78"/>
              </a:rPr>
              <a:t>سلمان در حال سوختن</a:t>
            </a:r>
            <a:endParaRPr kumimoji="0" lang="ar-SA" sz="2000" b="0" i="0" u="none" strike="noStrike" cap="none" normalizeH="0" baseline="0" dirty="0" smtClean="0">
              <a:ln>
                <a:noFill/>
              </a:ln>
              <a:solidFill>
                <a:schemeClr val="tx1"/>
              </a:solidFill>
              <a:effectLst/>
              <a:latin typeface="Arial" pitchFamily="34" charset="0"/>
              <a:cs typeface="B Mitra" pitchFamily="2" charset="-78"/>
            </a:endParaRP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14282" y="1000108"/>
            <a:ext cx="8572560" cy="2677656"/>
          </a:xfrm>
          <a:prstGeom prst="rect">
            <a:avLst/>
          </a:prstGeom>
          <a:noFill/>
        </p:spPr>
        <p:txBody>
          <a:bodyPr wrap="square" rtlCol="0">
            <a:spAutoFit/>
          </a:bodyPr>
          <a:lstStyle/>
          <a:p>
            <a:pPr algn="just" rtl="1"/>
            <a:r>
              <a:rPr lang="fa-IR" sz="2400" dirty="0" smtClean="0">
                <a:cs typeface="B Nazanin" pitchFamily="2" charset="-78"/>
              </a:rPr>
              <a:t>درگیری ها در خلیج فارس دامنه پیدا کرد، در یکی از این درگیری ها هنگامی که 2 قایق تندروی ایرانی به 2 کشتی آمریکایی شلیک کردند، نیروی دریایی آمریکا در یک اقدام تلافی جویانه ی شدید به 2 سکوی نفتی ایران حمله کرد و ضمن به آتش کشیدن یکی از این سکو ها، بیش از هزار گلوله نیز به سکوی دیگر شلیک کرد. آمریکا در توجیه سیاست هایش اعلام کرد «عراق تنها به کشتی های ایرانی حمله می کند، اما ایران کشتی های بی طرف را نیز هدف قرار گیرد.» (ویلسمه، 1392 : 136).</a:t>
            </a:r>
            <a:endParaRPr lang="en-US" sz="2400" dirty="0" smtClean="0">
              <a:cs typeface="B Nazanin" pitchFamily="2" charset="-78"/>
            </a:endParaRPr>
          </a:p>
          <a:p>
            <a:pPr algn="just" rtl="1"/>
            <a:endParaRPr lang="en-US" sz="2400" dirty="0">
              <a:cs typeface="B Nazanin" pitchFamily="2" charset="-78"/>
            </a:endParaRPr>
          </a:p>
        </p:txBody>
      </p:sp>
      <p:sp>
        <p:nvSpPr>
          <p:cNvPr id="418818" name="Rectangle 2"/>
          <p:cNvSpPr>
            <a:spLocks noChangeArrowheads="1"/>
          </p:cNvSpPr>
          <p:nvPr/>
        </p:nvSpPr>
        <p:spPr bwMode="auto">
          <a:xfrm>
            <a:off x="1214414" y="428604"/>
            <a:ext cx="6971780"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2400" b="1" i="0" u="none" strike="noStrike" cap="none" normalizeH="0" baseline="0" dirty="0" smtClean="0">
                <a:ln>
                  <a:noFill/>
                </a:ln>
                <a:solidFill>
                  <a:schemeClr val="tx1"/>
                </a:solidFill>
                <a:effectLst/>
                <a:latin typeface="Calibri" pitchFamily="34" charset="0"/>
                <a:ea typeface="Calibri" pitchFamily="34" charset="0"/>
                <a:cs typeface="B Titr" pitchFamily="2" charset="-78"/>
              </a:rPr>
              <a:t>حمله به سکوهای بی دفاع نفتی در عجز پاسخ به قایق های تندرو</a:t>
            </a:r>
            <a:endParaRPr kumimoji="0" lang="fa-IR" sz="36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fld id="{0ECBD69C-31DC-4357-8742-A8DED39D19A3}" type="slidenum">
              <a:rPr lang="en-US" smtClean="0"/>
              <a:pPr/>
              <a:t>128</a:t>
            </a:fld>
            <a:endParaRPr lang="en-US"/>
          </a:p>
        </p:txBody>
      </p:sp>
      <p:pic>
        <p:nvPicPr>
          <p:cNvPr id="9218" name="Picture 2" descr="I:\نقش آمریکا در جنگ\New folder (2)\145502_orig.jpg"/>
          <p:cNvPicPr>
            <a:picLocks noChangeAspect="1" noChangeArrowheads="1"/>
          </p:cNvPicPr>
          <p:nvPr/>
        </p:nvPicPr>
        <p:blipFill>
          <a:blip r:embed="rId2" cstate="print"/>
          <a:srcRect t="7809" b="28295"/>
          <a:stretch>
            <a:fillRect/>
          </a:stretch>
        </p:blipFill>
        <p:spPr bwMode="auto">
          <a:xfrm>
            <a:off x="2793992" y="3857628"/>
            <a:ext cx="6213475" cy="2796083"/>
          </a:xfrm>
          <a:prstGeom prst="rect">
            <a:avLst/>
          </a:prstGeom>
          <a:noFill/>
        </p:spPr>
      </p:pic>
      <p:pic>
        <p:nvPicPr>
          <p:cNvPr id="9219" name="Picture 3" descr="I:\نقش آمریکا در جنگ\New folder (2)\Persian_Gulf_Oil_Platform_US_Attack_1987.jpg"/>
          <p:cNvPicPr>
            <a:picLocks noChangeAspect="1" noChangeArrowheads="1"/>
          </p:cNvPicPr>
          <p:nvPr/>
        </p:nvPicPr>
        <p:blipFill>
          <a:blip r:embed="rId3" cstate="print"/>
          <a:srcRect l="9477" r="17862" b="5911"/>
          <a:stretch>
            <a:fillRect/>
          </a:stretch>
        </p:blipFill>
        <p:spPr bwMode="auto">
          <a:xfrm>
            <a:off x="142844" y="3857628"/>
            <a:ext cx="2643206" cy="2786082"/>
          </a:xfrm>
          <a:prstGeom prst="rect">
            <a:avLst/>
          </a:prstGeom>
          <a:noFill/>
        </p:spPr>
      </p:pic>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57158" y="785794"/>
            <a:ext cx="8429684" cy="3785652"/>
          </a:xfrm>
          <a:prstGeom prst="rect">
            <a:avLst/>
          </a:prstGeom>
          <a:noFill/>
        </p:spPr>
        <p:txBody>
          <a:bodyPr wrap="square" rtlCol="0">
            <a:spAutoFit/>
          </a:bodyPr>
          <a:lstStyle/>
          <a:p>
            <a:pPr algn="just" rtl="1"/>
            <a:r>
              <a:rPr lang="fa-IR" sz="2400" dirty="0" smtClean="0">
                <a:cs typeface="B Nazanin" pitchFamily="2" charset="-78"/>
              </a:rPr>
              <a:t>از زمانی که نیروهای غربی وارد حوزه خلیج فارس شدند و جدال باایران را تشدید کردند، روند پذیرش قطعنامه 598 توسط جمهوری اسلامی ایران نیز تسریع گردید. آمریکایی ها نیز اقدامات خود در رویارویی با ایران را به عنوان جنگ اول خلیج فارس محسوب می کنند؛ زیرا استراتژی عملیاتی آنان، در مقابله پر دامنه با ایران شکل گرفته بود. آنان جدال غیر مستقیمی را با ایران آغاز نمودند. در روند جدال های سال 1988 بیش از دو میلیارد دلار از تأسیسات نفتی و نظامی ایران، دچار خسارات جدی و جبران ناپذیری از سوی آمریکا شد. ایالات متحده با اعتقاد به اینکه اقدامات آمریکا در شرایط عملیاتی و [شبه جنگی] شکل گرفته است، هیچ گونه خسارتی را به جمهوری اسلامی ایران پرداخت نکرد. (خالوزاده، 1383: 485)</a:t>
            </a:r>
            <a:endParaRPr lang="en-US" sz="2400" dirty="0" smtClean="0">
              <a:cs typeface="B Nazanin" pitchFamily="2" charset="-78"/>
            </a:endParaRPr>
          </a:p>
          <a:p>
            <a:pPr algn="just" rtl="1"/>
            <a:endParaRPr lang="en-US" sz="2400" dirty="0">
              <a:cs typeface="B Nazanin" pitchFamily="2" charset="-78"/>
            </a:endParaRPr>
          </a:p>
        </p:txBody>
      </p:sp>
      <p:sp>
        <p:nvSpPr>
          <p:cNvPr id="5" name="Rectangle 4"/>
          <p:cNvSpPr/>
          <p:nvPr/>
        </p:nvSpPr>
        <p:spPr>
          <a:xfrm>
            <a:off x="285720" y="214290"/>
            <a:ext cx="8643998" cy="523220"/>
          </a:xfrm>
          <a:prstGeom prst="rect">
            <a:avLst/>
          </a:prstGeom>
        </p:spPr>
        <p:txBody>
          <a:bodyPr wrap="square">
            <a:spAutoFit/>
          </a:bodyPr>
          <a:lstStyle/>
          <a:p>
            <a:pPr lvl="0" algn="ctr" rtl="1"/>
            <a:r>
              <a:rPr lang="fa-IR" sz="2800" b="1" dirty="0" smtClean="0">
                <a:solidFill>
                  <a:prstClr val="black"/>
                </a:solidFill>
                <a:cs typeface="0 Titr Bold" pitchFamily="2" charset="-78"/>
              </a:rPr>
              <a:t>حمله مستقیم </a:t>
            </a:r>
            <a:r>
              <a:rPr lang="fa-IR" sz="2800" b="1" dirty="0" smtClean="0">
                <a:solidFill>
                  <a:srgbClr val="FF0000"/>
                </a:solidFill>
                <a:cs typeface="0 Titr Bold" pitchFamily="2" charset="-78"/>
              </a:rPr>
              <a:t>آمریکا</a:t>
            </a:r>
            <a:r>
              <a:rPr lang="fa-IR" sz="2800" b="1" dirty="0" smtClean="0">
                <a:solidFill>
                  <a:prstClr val="black"/>
                </a:solidFill>
                <a:cs typeface="0 Titr Bold" pitchFamily="2" charset="-78"/>
              </a:rPr>
              <a:t> به سکوهای نفتی ایران و میلیاردها دلار خسارت</a:t>
            </a:r>
            <a:endParaRPr lang="en-US" sz="2800" dirty="0" smtClean="0">
              <a:solidFill>
                <a:prstClr val="black"/>
              </a:solidFill>
              <a:cs typeface="0 Titr Bold" pitchFamily="2" charset="-78"/>
            </a:endParaRPr>
          </a:p>
        </p:txBody>
      </p:sp>
      <p:sp>
        <p:nvSpPr>
          <p:cNvPr id="7" name="Slide Number Placeholder 6"/>
          <p:cNvSpPr>
            <a:spLocks noGrp="1"/>
          </p:cNvSpPr>
          <p:nvPr>
            <p:ph type="sldNum" sz="quarter" idx="12"/>
          </p:nvPr>
        </p:nvSpPr>
        <p:spPr/>
        <p:txBody>
          <a:bodyPr/>
          <a:lstStyle/>
          <a:p>
            <a:fld id="{0ECBD69C-31DC-4357-8742-A8DED39D19A3}" type="slidenum">
              <a:rPr lang="en-US" smtClean="0"/>
              <a:pPr/>
              <a:t>129</a:t>
            </a:fld>
            <a:endParaRPr lang="en-US"/>
          </a:p>
        </p:txBody>
      </p:sp>
      <p:pic>
        <p:nvPicPr>
          <p:cNvPr id="10" name="Picture 2" descr="H:\حمله به سکوهای نفتی\145502_orig.jpg"/>
          <p:cNvPicPr>
            <a:picLocks noChangeAspect="1" noChangeArrowheads="1"/>
          </p:cNvPicPr>
          <p:nvPr/>
        </p:nvPicPr>
        <p:blipFill>
          <a:blip r:embed="rId2" cstate="print"/>
          <a:srcRect l="5000" t="10446" r="18928" b="24138"/>
          <a:stretch>
            <a:fillRect/>
          </a:stretch>
        </p:blipFill>
        <p:spPr bwMode="auto">
          <a:xfrm>
            <a:off x="1857356" y="3929066"/>
            <a:ext cx="4630180" cy="2804192"/>
          </a:xfrm>
          <a:prstGeom prst="rect">
            <a:avLst/>
          </a:prstGeom>
          <a:noFill/>
        </p:spPr>
      </p:pic>
      <p:sp>
        <p:nvSpPr>
          <p:cNvPr id="11" name="Rectangle 1"/>
          <p:cNvSpPr>
            <a:spLocks noChangeArrowheads="1"/>
          </p:cNvSpPr>
          <p:nvPr/>
        </p:nvSpPr>
        <p:spPr bwMode="auto">
          <a:xfrm>
            <a:off x="1996086" y="4000504"/>
            <a:ext cx="1432906" cy="2860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eaLnBrk="1" fontAlgn="base" latinLnBrk="0" hangingPunct="1">
              <a:lnSpc>
                <a:spcPct val="100000"/>
              </a:lnSpc>
              <a:spcBef>
                <a:spcPct val="0"/>
              </a:spcBef>
              <a:spcAft>
                <a:spcPct val="0"/>
              </a:spcAft>
              <a:buClrTx/>
              <a:buSzTx/>
              <a:buFontTx/>
              <a:buNone/>
              <a:tabLst/>
            </a:pPr>
            <a:r>
              <a:rPr kumimoji="0" lang="fa-IR" sz="1200" b="1" i="0" u="none" strike="noStrike" cap="none" normalizeH="0" baseline="0" dirty="0" smtClean="0">
                <a:ln>
                  <a:noFill/>
                </a:ln>
                <a:solidFill>
                  <a:schemeClr val="tx1"/>
                </a:solidFill>
                <a:effectLst/>
                <a:latin typeface="Calibri" pitchFamily="34" charset="0"/>
                <a:ea typeface="Times New Roman" pitchFamily="18" charset="0"/>
                <a:cs typeface="B Nazanin" pitchFamily="2" charset="-78"/>
              </a:rPr>
              <a:t>سکوی نفتی سیری </a:t>
            </a:r>
            <a:endParaRPr kumimoji="0" lang="ar-SA" sz="1800" b="1" i="0" u="none" strike="noStrike" cap="none" normalizeH="0" baseline="0" dirty="0" smtClean="0">
              <a:ln>
                <a:noFill/>
              </a:ln>
              <a:solidFill>
                <a:schemeClr val="tx1"/>
              </a:solidFill>
              <a:effectLst/>
              <a:latin typeface="Arial" pitchFamily="34" charset="0"/>
              <a:cs typeface="B Nazanin" pitchFamily="2" charset="-78"/>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409610" y="500042"/>
            <a:ext cx="4305530" cy="3214710"/>
          </a:xfrm>
        </p:spPr>
        <p:txBody>
          <a:bodyPr>
            <a:noAutofit/>
          </a:bodyPr>
          <a:lstStyle/>
          <a:p>
            <a:pPr lvl="0" algn="ctr" rtl="1" fontAlgn="base">
              <a:lnSpc>
                <a:spcPct val="150000"/>
              </a:lnSpc>
              <a:spcAft>
                <a:spcPct val="0"/>
              </a:spcAft>
            </a:pPr>
            <a:r>
              <a:rPr lang="fa-IR" b="1" dirty="0" smtClean="0">
                <a:solidFill>
                  <a:schemeClr val="tx1"/>
                </a:solidFill>
                <a:latin typeface="Calibri" pitchFamily="34" charset="0"/>
                <a:ea typeface="Calibri" pitchFamily="34" charset="0"/>
                <a:cs typeface="B Titr" pitchFamily="2" charset="-78"/>
              </a:rPr>
              <a:t>نقش </a:t>
            </a:r>
            <a:r>
              <a:rPr lang="fa-IR" b="1" dirty="0" smtClean="0">
                <a:solidFill>
                  <a:srgbClr val="FF0000"/>
                </a:solidFill>
                <a:latin typeface="Calibri" pitchFamily="34" charset="0"/>
                <a:ea typeface="Calibri" pitchFamily="34" charset="0"/>
                <a:cs typeface="B Titr" pitchFamily="2" charset="-78"/>
              </a:rPr>
              <a:t>آمریکا</a:t>
            </a:r>
            <a:r>
              <a:rPr lang="fa-IR" b="1" dirty="0" smtClean="0">
                <a:solidFill>
                  <a:schemeClr val="tx1"/>
                </a:solidFill>
                <a:latin typeface="Calibri" pitchFamily="34" charset="0"/>
                <a:ea typeface="Calibri" pitchFamily="34" charset="0"/>
                <a:cs typeface="B Titr" pitchFamily="2" charset="-78"/>
              </a:rPr>
              <a:t> در ترغیب صدام به تجاوز به ایران از زبان استراتژیست </a:t>
            </a:r>
            <a:r>
              <a:rPr lang="fa-IR" b="1" dirty="0" smtClean="0">
                <a:solidFill>
                  <a:srgbClr val="FF0000"/>
                </a:solidFill>
                <a:latin typeface="Calibri" pitchFamily="34" charset="0"/>
                <a:ea typeface="Calibri" pitchFamily="34" charset="0"/>
                <a:cs typeface="B Titr" pitchFamily="2" charset="-78"/>
              </a:rPr>
              <a:t>آمریکایی</a:t>
            </a:r>
            <a:endParaRPr lang="en-US" sz="1800" dirty="0" smtClean="0">
              <a:solidFill>
                <a:srgbClr val="FF0000"/>
              </a:solidFill>
              <a:latin typeface="Arial" pitchFamily="34" charset="0"/>
              <a:cs typeface="B Titr" pitchFamily="2" charset="-78"/>
            </a:endParaRPr>
          </a:p>
        </p:txBody>
      </p:sp>
      <p:sp>
        <p:nvSpPr>
          <p:cNvPr id="192513" name="Rectangle 1"/>
          <p:cNvSpPr>
            <a:spLocks noChangeArrowheads="1"/>
          </p:cNvSpPr>
          <p:nvPr/>
        </p:nvSpPr>
        <p:spPr bwMode="auto">
          <a:xfrm>
            <a:off x="428596" y="3823178"/>
            <a:ext cx="8286808"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Low" rtl="1" eaLnBrk="0" fontAlgn="base" hangingPunct="0">
              <a:spcBef>
                <a:spcPct val="0"/>
              </a:spcBef>
              <a:spcAft>
                <a:spcPct val="0"/>
              </a:spcAft>
            </a:pPr>
            <a:r>
              <a:rPr kumimoji="0" lang="fa-IR" sz="2800" b="0" i="0" u="none" strike="noStrike" cap="none" normalizeH="0" baseline="0" dirty="0" smtClean="0">
                <a:ln>
                  <a:noFill/>
                </a:ln>
                <a:solidFill>
                  <a:schemeClr val="tx1"/>
                </a:solidFill>
                <a:effectLst/>
                <a:latin typeface="Calibri" pitchFamily="34" charset="0"/>
                <a:ea typeface="Calibri" pitchFamily="34" charset="0"/>
                <a:cs typeface="B Mitra" pitchFamily="2" charset="-78"/>
              </a:rPr>
              <a:t>نکته کلیدی در بحث نقش آمریکا در شروع جنگ ملاقات محرمانه برژینسکی مغز متفکر و تصمیم گیرنده آمریکا با صدام در تیر 1359 درباره راه های هماهنگ کردن فعالیت های آمریکا و عراق در مخالفت با سیاست های ایران بوده است. </a:t>
            </a:r>
            <a:r>
              <a:rPr lang="fa-IR" sz="2800" dirty="0" smtClean="0">
                <a:latin typeface="Calibri" pitchFamily="34" charset="0"/>
                <a:ea typeface="Calibri" pitchFamily="34" charset="0"/>
                <a:cs typeface="B Mitra" pitchFamily="2" charset="-78"/>
              </a:rPr>
              <a:t>اگر هدف دیدار این بوده است باید گفت اجلاس در حکم یک شورای جنگی بوده است (تیمرمن، 1376: 165)  برژینسکی صدام را «نیروی متعادل کننده» آیت الله خمینی تلقی می کرد.</a:t>
            </a:r>
            <a:r>
              <a:rPr kumimoji="0" lang="fa-IR" sz="2800" b="0" i="0" u="none" strike="noStrike" cap="none" normalizeH="0" baseline="0" dirty="0" smtClean="0">
                <a:ln>
                  <a:noFill/>
                </a:ln>
                <a:solidFill>
                  <a:schemeClr val="tx1"/>
                </a:solidFill>
                <a:effectLst/>
                <a:latin typeface="Calibri" pitchFamily="34" charset="0"/>
                <a:ea typeface="Calibri" pitchFamily="34" charset="0"/>
                <a:cs typeface="B Mitra" pitchFamily="2" charset="-78"/>
              </a:rPr>
              <a:t> </a:t>
            </a:r>
            <a:endParaRPr kumimoji="0" lang="fa-IR" sz="40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Slide Number Placeholder 5"/>
          <p:cNvSpPr>
            <a:spLocks noGrp="1"/>
          </p:cNvSpPr>
          <p:nvPr>
            <p:ph type="sldNum" sz="quarter" idx="12"/>
          </p:nvPr>
        </p:nvSpPr>
        <p:spPr/>
        <p:txBody>
          <a:bodyPr/>
          <a:lstStyle/>
          <a:p>
            <a:fld id="{0ECBD69C-31DC-4357-8742-A8DED39D19A3}" type="slidenum">
              <a:rPr lang="en-US" smtClean="0"/>
              <a:pPr/>
              <a:t>13</a:t>
            </a:fld>
            <a:endParaRPr lang="en-US"/>
          </a:p>
        </p:txBody>
      </p:sp>
      <p:pic>
        <p:nvPicPr>
          <p:cNvPr id="2052" name="Picture 4" descr="J:\عکس نقش آ»ریکا\09-برژینسکی\zbig.jpg"/>
          <p:cNvPicPr>
            <a:picLocks noChangeAspect="1" noChangeArrowheads="1"/>
          </p:cNvPicPr>
          <p:nvPr/>
        </p:nvPicPr>
        <p:blipFill>
          <a:blip r:embed="rId2" cstate="print"/>
          <a:srcRect l="20646" r="44653" b="-669"/>
          <a:stretch>
            <a:fillRect/>
          </a:stretch>
        </p:blipFill>
        <p:spPr bwMode="auto">
          <a:xfrm>
            <a:off x="357159" y="357166"/>
            <a:ext cx="2000264" cy="3500462"/>
          </a:xfrm>
          <a:prstGeom prst="rect">
            <a:avLst/>
          </a:prstGeom>
          <a:noFill/>
        </p:spPr>
      </p:pic>
      <p:pic>
        <p:nvPicPr>
          <p:cNvPr id="2053" name="Picture 5" descr="J:\جدید\w-c95458f0bb.jpg"/>
          <p:cNvPicPr>
            <a:picLocks noChangeAspect="1" noChangeArrowheads="1"/>
          </p:cNvPicPr>
          <p:nvPr/>
        </p:nvPicPr>
        <p:blipFill>
          <a:blip r:embed="rId3" cstate="print"/>
          <a:srcRect/>
          <a:stretch>
            <a:fillRect/>
          </a:stretch>
        </p:blipFill>
        <p:spPr bwMode="auto">
          <a:xfrm>
            <a:off x="6821015" y="362728"/>
            <a:ext cx="1974850" cy="3535362"/>
          </a:xfrm>
          <a:prstGeom prst="rect">
            <a:avLst/>
          </a:prstGeom>
          <a:noFill/>
        </p:spPr>
      </p:pic>
    </p:spTree>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7793" name="Rectangle 1"/>
          <p:cNvSpPr>
            <a:spLocks noChangeArrowheads="1"/>
          </p:cNvSpPr>
          <p:nvPr/>
        </p:nvSpPr>
        <p:spPr bwMode="auto">
          <a:xfrm>
            <a:off x="571472" y="857232"/>
            <a:ext cx="8001024"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fa-IR" sz="2400" b="0" i="0" u="none" strike="noStrike" cap="none" normalizeH="0" baseline="0" dirty="0" smtClean="0">
                <a:ln>
                  <a:noFill/>
                </a:ln>
                <a:solidFill>
                  <a:schemeClr val="tx1"/>
                </a:solidFill>
                <a:effectLst/>
                <a:latin typeface="Calibri" pitchFamily="34" charset="0"/>
                <a:ea typeface="Calibri" pitchFamily="34" charset="0"/>
                <a:cs typeface="B Mitra" pitchFamily="2" charset="-78"/>
              </a:rPr>
              <a:t>به دنبال فعالیت پنهانی سیا در خلیج فارس حادثه ای رخ داد. روز دوشنبه 21 سپتامبر 1987 یک بالگرد عملیات ویژه که مجهز به تجهیزات دید در شب بود یک فروند کشتی ایرانی به نام ایران ارج را شناسایی کرده و سپس پایین آمد و آن را هدف حملات خود قرار داد. این تیر اندازی باعث سوراخ شدن یک طرف کشتی شده، شیشه هایش شکست و بشکه‌ی نفت آن نابود شد. سه ملوان ایرانی کشته شده و 26 نفر از جمله 4 نفر مجروح اسیر شدند.... در واشنگتن، ریگان حمله این بالگرد آمریکایی را تأیید کرد و مدعی شد که عملی مجاز بوده است (فریدمن، 1383: 77)</a:t>
            </a:r>
            <a:endParaRPr kumimoji="0" lang="fa-IR" sz="3600" b="0" i="0" u="none" strike="noStrike" cap="none" normalizeH="0" baseline="0" dirty="0" smtClean="0">
              <a:ln>
                <a:noFill/>
              </a:ln>
              <a:solidFill>
                <a:schemeClr val="tx1"/>
              </a:solidFill>
              <a:effectLst/>
              <a:latin typeface="Arial" pitchFamily="34" charset="0"/>
              <a:cs typeface="Arial" pitchFamily="34" charset="0"/>
            </a:endParaRPr>
          </a:p>
        </p:txBody>
      </p:sp>
      <p:sp>
        <p:nvSpPr>
          <p:cNvPr id="3" name="Rectangle 2"/>
          <p:cNvSpPr/>
          <p:nvPr/>
        </p:nvSpPr>
        <p:spPr>
          <a:xfrm>
            <a:off x="2731152" y="357166"/>
            <a:ext cx="3698236" cy="584775"/>
          </a:xfrm>
          <a:prstGeom prst="rect">
            <a:avLst/>
          </a:prstGeom>
        </p:spPr>
        <p:txBody>
          <a:bodyPr wrap="square">
            <a:spAutoFit/>
          </a:bodyPr>
          <a:lstStyle/>
          <a:p>
            <a:pPr lvl="0" algn="ctr" rtl="1" fontAlgn="base">
              <a:spcBef>
                <a:spcPct val="0"/>
              </a:spcBef>
              <a:spcAft>
                <a:spcPct val="0"/>
              </a:spcAft>
            </a:pPr>
            <a:r>
              <a:rPr lang="fa-IR" sz="3200" b="1" dirty="0" smtClean="0">
                <a:latin typeface="Calibri" pitchFamily="34" charset="0"/>
                <a:ea typeface="Calibri" pitchFamily="34" charset="0"/>
                <a:cs typeface="B Titr" pitchFamily="2" charset="-78"/>
              </a:rPr>
              <a:t>حمله به کشتی ایران ارج </a:t>
            </a:r>
            <a:endParaRPr lang="en-US" sz="1400" dirty="0" smtClean="0">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fld id="{0ECBD69C-31DC-4357-8742-A8DED39D19A3}" type="slidenum">
              <a:rPr lang="en-US" smtClean="0"/>
              <a:pPr/>
              <a:t>130</a:t>
            </a:fld>
            <a:endParaRPr lang="en-US"/>
          </a:p>
        </p:txBody>
      </p:sp>
      <p:pic>
        <p:nvPicPr>
          <p:cNvPr id="1026" name="Picture 2" descr="I:\نقش آمریکا در جنگ\New folder (2)\images.jpg"/>
          <p:cNvPicPr>
            <a:picLocks noChangeAspect="1" noChangeArrowheads="1"/>
          </p:cNvPicPr>
          <p:nvPr/>
        </p:nvPicPr>
        <p:blipFill>
          <a:blip r:embed="rId2" cstate="print"/>
          <a:srcRect/>
          <a:stretch>
            <a:fillRect/>
          </a:stretch>
        </p:blipFill>
        <p:spPr bwMode="auto">
          <a:xfrm>
            <a:off x="1812931" y="3136349"/>
            <a:ext cx="4902209" cy="3578799"/>
          </a:xfrm>
          <a:prstGeom prst="rect">
            <a:avLst/>
          </a:prstGeom>
          <a:noFill/>
        </p:spPr>
      </p:pic>
      <p:sp>
        <p:nvSpPr>
          <p:cNvPr id="7" name="Rectangle 6"/>
          <p:cNvSpPr/>
          <p:nvPr/>
        </p:nvSpPr>
        <p:spPr>
          <a:xfrm>
            <a:off x="52959" y="5774312"/>
            <a:ext cx="1875835" cy="369332"/>
          </a:xfrm>
          <a:prstGeom prst="rect">
            <a:avLst/>
          </a:prstGeom>
        </p:spPr>
        <p:txBody>
          <a:bodyPr wrap="none">
            <a:spAutoFit/>
          </a:bodyPr>
          <a:lstStyle/>
          <a:p>
            <a:pPr algn="r" rtl="1"/>
            <a:r>
              <a:rPr lang="fa-IR" dirty="0" smtClean="0">
                <a:latin typeface="Calibri" pitchFamily="34" charset="0"/>
                <a:ea typeface="Calibri" pitchFamily="34" charset="0"/>
                <a:cs typeface="B Mitra" pitchFamily="2" charset="-78"/>
              </a:rPr>
              <a:t> ایران ارج در حال سوختن </a:t>
            </a:r>
            <a:endParaRPr lang="en-US" dirty="0"/>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28596" y="1142984"/>
            <a:ext cx="8358246" cy="3046988"/>
          </a:xfrm>
          <a:prstGeom prst="rect">
            <a:avLst/>
          </a:prstGeom>
          <a:noFill/>
        </p:spPr>
        <p:txBody>
          <a:bodyPr wrap="square" rtlCol="0">
            <a:spAutoFit/>
          </a:bodyPr>
          <a:lstStyle/>
          <a:p>
            <a:pPr algn="just" rtl="1"/>
            <a:r>
              <a:rPr lang="fa-IR" sz="2400" dirty="0" smtClean="0">
                <a:cs typeface="B Nazanin" pitchFamily="2" charset="-78"/>
              </a:rPr>
              <a:t>ریچار مورفی در وزارت خارجه این بحث را مطرح ساخت که تمام عملیات مربوط به نصب پرچم، صرفاً یک اقدام دفاعی است که بر مبنای اصل حمایت از آزادی کشتیرانی در دریاها و نیز حفاظت از آزادی کشتیرانی در دریاها و نیز حفاظت از جریان نفت اجرا شده است. با این همه، ریچارد مورفی با لحنی تند به ایران – و نه عراق – هشدار داد که هر گونه اقدام خصمانه علیه نیروهای آمریکایی مستقر در منطقه ، می تواند باعث ورود ایالات متحده به جنگ در خلیج فارس شود. وی اظهار داشت که نصب پرچم بر روی کشتی های کویتی بخشی از استراتژی جامع ایالات متحده محسوب می شود.  (فرید من  74:1383)</a:t>
            </a:r>
            <a:endParaRPr lang="en-US" sz="2400" dirty="0" smtClean="0">
              <a:cs typeface="B Nazanin" pitchFamily="2" charset="-78"/>
            </a:endParaRPr>
          </a:p>
          <a:p>
            <a:pPr algn="just"/>
            <a:endParaRPr lang="en-US" sz="2400" dirty="0">
              <a:cs typeface="B Nazanin" pitchFamily="2" charset="-78"/>
            </a:endParaRPr>
          </a:p>
        </p:txBody>
      </p:sp>
      <p:sp>
        <p:nvSpPr>
          <p:cNvPr id="4" name="Rectangle 3"/>
          <p:cNvSpPr/>
          <p:nvPr/>
        </p:nvSpPr>
        <p:spPr>
          <a:xfrm>
            <a:off x="1433708" y="285728"/>
            <a:ext cx="6236003" cy="707886"/>
          </a:xfrm>
          <a:prstGeom prst="rect">
            <a:avLst/>
          </a:prstGeom>
        </p:spPr>
        <p:txBody>
          <a:bodyPr wrap="none">
            <a:spAutoFit/>
          </a:bodyPr>
          <a:lstStyle/>
          <a:p>
            <a:pPr algn="ctr" rtl="1"/>
            <a:r>
              <a:rPr lang="fa-IR" sz="4000" b="1" dirty="0" smtClean="0">
                <a:cs typeface="0 Titr Bold" pitchFamily="2" charset="-78"/>
              </a:rPr>
              <a:t>نصب پرچم </a:t>
            </a:r>
            <a:r>
              <a:rPr lang="fa-IR" sz="4000" b="1" dirty="0" smtClean="0">
                <a:solidFill>
                  <a:srgbClr val="FF0000"/>
                </a:solidFill>
                <a:cs typeface="0 Titr Bold" pitchFamily="2" charset="-78"/>
              </a:rPr>
              <a:t>آمریکا</a:t>
            </a:r>
            <a:r>
              <a:rPr lang="fa-IR" sz="4000" b="1" dirty="0" smtClean="0">
                <a:cs typeface="0 Titr Bold" pitchFamily="2" charset="-78"/>
              </a:rPr>
              <a:t> روی نفتکش ها </a:t>
            </a:r>
            <a:endParaRPr lang="en-US" sz="4000" dirty="0" smtClean="0">
              <a:cs typeface="0 Titr Bold" pitchFamily="2" charset="-78"/>
            </a:endParaRPr>
          </a:p>
        </p:txBody>
      </p:sp>
      <p:sp>
        <p:nvSpPr>
          <p:cNvPr id="6" name="Slide Number Placeholder 5"/>
          <p:cNvSpPr>
            <a:spLocks noGrp="1"/>
          </p:cNvSpPr>
          <p:nvPr>
            <p:ph type="sldNum" sz="quarter" idx="12"/>
          </p:nvPr>
        </p:nvSpPr>
        <p:spPr/>
        <p:txBody>
          <a:bodyPr/>
          <a:lstStyle/>
          <a:p>
            <a:fld id="{0ECBD69C-31DC-4357-8742-A8DED39D19A3}" type="slidenum">
              <a:rPr lang="en-US" smtClean="0"/>
              <a:pPr/>
              <a:t>131</a:t>
            </a:fld>
            <a:endParaRPr lang="en-US"/>
          </a:p>
        </p:txBody>
      </p:sp>
      <p:pic>
        <p:nvPicPr>
          <p:cNvPr id="8194" name="Picture 2" descr="I:\نقش آمریکا در جنگ\New folder (2)\IMG23530100.jpg"/>
          <p:cNvPicPr>
            <a:picLocks noChangeAspect="1" noChangeArrowheads="1"/>
          </p:cNvPicPr>
          <p:nvPr/>
        </p:nvPicPr>
        <p:blipFill>
          <a:blip r:embed="rId2" cstate="print"/>
          <a:srcRect l="10769"/>
          <a:stretch>
            <a:fillRect/>
          </a:stretch>
        </p:blipFill>
        <p:spPr bwMode="auto">
          <a:xfrm>
            <a:off x="4572000" y="3786190"/>
            <a:ext cx="4143404" cy="2854592"/>
          </a:xfrm>
          <a:prstGeom prst="rect">
            <a:avLst/>
          </a:prstGeom>
          <a:noFill/>
        </p:spPr>
      </p:pic>
      <p:pic>
        <p:nvPicPr>
          <p:cNvPr id="2" name="Picture 2" descr="I:\نقش آمریکا در جنگ\New folder (2)\3146311_544.jpg"/>
          <p:cNvPicPr>
            <a:picLocks noChangeAspect="1" noChangeArrowheads="1"/>
          </p:cNvPicPr>
          <p:nvPr/>
        </p:nvPicPr>
        <p:blipFill>
          <a:blip r:embed="rId3" cstate="print"/>
          <a:srcRect l="14049" r="8679"/>
          <a:stretch>
            <a:fillRect/>
          </a:stretch>
        </p:blipFill>
        <p:spPr bwMode="auto">
          <a:xfrm>
            <a:off x="571472" y="3857628"/>
            <a:ext cx="3929090" cy="2773501"/>
          </a:xfrm>
          <a:prstGeom prst="rect">
            <a:avLst/>
          </a:prstGeom>
          <a:noFill/>
        </p:spPr>
      </p:pic>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ECBD69C-31DC-4357-8742-A8DED39D19A3}" type="slidenum">
              <a:rPr lang="en-US" smtClean="0"/>
              <a:pPr/>
              <a:t>132</a:t>
            </a:fld>
            <a:endParaRPr lang="en-US"/>
          </a:p>
        </p:txBody>
      </p:sp>
      <p:pic>
        <p:nvPicPr>
          <p:cNvPr id="3" name="Picture 2" descr="I:\جدید\33.jpg"/>
          <p:cNvPicPr>
            <a:picLocks noChangeAspect="1" noChangeArrowheads="1"/>
          </p:cNvPicPr>
          <p:nvPr/>
        </p:nvPicPr>
        <p:blipFill>
          <a:blip r:embed="rId2" cstate="print"/>
          <a:srcRect b="5768"/>
          <a:stretch>
            <a:fillRect/>
          </a:stretch>
        </p:blipFill>
        <p:spPr bwMode="auto">
          <a:xfrm>
            <a:off x="142843" y="214290"/>
            <a:ext cx="8916111" cy="4500594"/>
          </a:xfrm>
          <a:prstGeom prst="rect">
            <a:avLst/>
          </a:prstGeom>
          <a:noFill/>
        </p:spPr>
      </p:pic>
      <p:sp>
        <p:nvSpPr>
          <p:cNvPr id="4" name="Rectangle 3"/>
          <p:cNvSpPr/>
          <p:nvPr/>
        </p:nvSpPr>
        <p:spPr>
          <a:xfrm>
            <a:off x="6500826" y="3143248"/>
            <a:ext cx="2428892" cy="1200329"/>
          </a:xfrm>
          <a:prstGeom prst="rect">
            <a:avLst/>
          </a:prstGeom>
        </p:spPr>
        <p:txBody>
          <a:bodyPr wrap="square">
            <a:spAutoFit/>
          </a:bodyPr>
          <a:lstStyle/>
          <a:p>
            <a:pPr algn="justLow" rtl="1"/>
            <a:r>
              <a:rPr lang="fa-IR" b="1" dirty="0" smtClean="0">
                <a:latin typeface="Calibri" pitchFamily="34" charset="0"/>
                <a:ea typeface="Calibri" pitchFamily="34" charset="0"/>
                <a:cs typeface="B Mitra" pitchFamily="2" charset="-78"/>
              </a:rPr>
              <a:t>شهید نادر مهدوی، با قایق های ماهیگیری مجهز شده به توپ، به ناوهای امریکایی حمله می کرد.</a:t>
            </a:r>
            <a:endParaRPr lang="en-US" b="1" dirty="0"/>
          </a:p>
        </p:txBody>
      </p:sp>
      <p:sp>
        <p:nvSpPr>
          <p:cNvPr id="5" name="Rectangle 4"/>
          <p:cNvSpPr/>
          <p:nvPr/>
        </p:nvSpPr>
        <p:spPr>
          <a:xfrm>
            <a:off x="3571868" y="4871877"/>
            <a:ext cx="2214578" cy="1200329"/>
          </a:xfrm>
          <a:prstGeom prst="rect">
            <a:avLst/>
          </a:prstGeom>
        </p:spPr>
        <p:txBody>
          <a:bodyPr wrap="square">
            <a:spAutoFit/>
          </a:bodyPr>
          <a:lstStyle/>
          <a:p>
            <a:pPr algn="justLow" rtl="1"/>
            <a:r>
              <a:rPr lang="fa-IR" dirty="0" smtClean="0">
                <a:latin typeface="Calibri" pitchFamily="34" charset="0"/>
                <a:ea typeface="Calibri" pitchFamily="34" charset="0"/>
                <a:cs typeface="B Mitra" pitchFamily="2" charset="-78"/>
              </a:rPr>
              <a:t>کشتی بریجتون که با پرچم آمریکا حرکت می کرد، پس از برخورد با مین دریایی ایرانی در آتش سوخت.</a:t>
            </a:r>
            <a:endParaRPr lang="en-US" dirty="0"/>
          </a:p>
        </p:txBody>
      </p:sp>
      <p:pic>
        <p:nvPicPr>
          <p:cNvPr id="31746" name="Picture 2" descr="I:\جدید\Spanish_Tanker_Attacked_Near_Larak.jpg"/>
          <p:cNvPicPr>
            <a:picLocks noChangeAspect="1" noChangeArrowheads="1"/>
          </p:cNvPicPr>
          <p:nvPr/>
        </p:nvPicPr>
        <p:blipFill>
          <a:blip r:embed="rId3" cstate="print"/>
          <a:srcRect b="8643"/>
          <a:stretch>
            <a:fillRect/>
          </a:stretch>
        </p:blipFill>
        <p:spPr bwMode="auto">
          <a:xfrm>
            <a:off x="5914477" y="4738669"/>
            <a:ext cx="2412838" cy="2038306"/>
          </a:xfrm>
          <a:prstGeom prst="rect">
            <a:avLst/>
          </a:prstGeom>
          <a:noFill/>
        </p:spPr>
      </p:pic>
      <p:pic>
        <p:nvPicPr>
          <p:cNvPr id="31747" name="Picture 3" descr="I:\جدید\6300343_5087.jpg"/>
          <p:cNvPicPr>
            <a:picLocks noChangeAspect="1" noChangeArrowheads="1"/>
          </p:cNvPicPr>
          <p:nvPr/>
        </p:nvPicPr>
        <p:blipFill>
          <a:blip r:embed="rId4" cstate="print"/>
          <a:srcRect/>
          <a:stretch>
            <a:fillRect/>
          </a:stretch>
        </p:blipFill>
        <p:spPr bwMode="auto">
          <a:xfrm>
            <a:off x="590646" y="4772759"/>
            <a:ext cx="2994432" cy="1943790"/>
          </a:xfrm>
          <a:prstGeom prst="rect">
            <a:avLst/>
          </a:prstGeom>
          <a:noFill/>
        </p:spPr>
      </p:pic>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ECBD69C-31DC-4357-8742-A8DED39D19A3}" type="slidenum">
              <a:rPr lang="en-US" smtClean="0"/>
              <a:pPr/>
              <a:t>133</a:t>
            </a:fld>
            <a:endParaRPr lang="en-US"/>
          </a:p>
        </p:txBody>
      </p:sp>
      <p:sp>
        <p:nvSpPr>
          <p:cNvPr id="3" name="Rectangle 2"/>
          <p:cNvSpPr/>
          <p:nvPr/>
        </p:nvSpPr>
        <p:spPr>
          <a:xfrm>
            <a:off x="1279026" y="285728"/>
            <a:ext cx="6545382" cy="707886"/>
          </a:xfrm>
          <a:prstGeom prst="rect">
            <a:avLst/>
          </a:prstGeom>
        </p:spPr>
        <p:txBody>
          <a:bodyPr wrap="none">
            <a:spAutoFit/>
          </a:bodyPr>
          <a:lstStyle/>
          <a:p>
            <a:pPr algn="ctr" rtl="1"/>
            <a:r>
              <a:rPr lang="fa-IR" sz="4000" b="1" dirty="0" smtClean="0">
                <a:cs typeface="0 Titr Bold" pitchFamily="2" charset="-78"/>
              </a:rPr>
              <a:t>حمله </a:t>
            </a:r>
            <a:r>
              <a:rPr lang="fa-IR" sz="4000" b="1" dirty="0" smtClean="0">
                <a:solidFill>
                  <a:srgbClr val="FF0000"/>
                </a:solidFill>
                <a:cs typeface="0 Titr Bold" pitchFamily="2" charset="-78"/>
              </a:rPr>
              <a:t>آمریکا</a:t>
            </a:r>
            <a:r>
              <a:rPr lang="fa-IR" sz="4000" b="1" dirty="0" smtClean="0">
                <a:cs typeface="0 Titr Bold" pitchFamily="2" charset="-78"/>
              </a:rPr>
              <a:t> به ناوچه جوشن ارتش</a:t>
            </a:r>
            <a:endParaRPr lang="en-US" sz="4000" dirty="0" smtClean="0">
              <a:cs typeface="0 Titr Bold" pitchFamily="2" charset="-78"/>
            </a:endParaRPr>
          </a:p>
        </p:txBody>
      </p:sp>
      <p:sp>
        <p:nvSpPr>
          <p:cNvPr id="4" name="Rectangle 3"/>
          <p:cNvSpPr/>
          <p:nvPr/>
        </p:nvSpPr>
        <p:spPr>
          <a:xfrm>
            <a:off x="214282" y="1214422"/>
            <a:ext cx="8786874" cy="1815882"/>
          </a:xfrm>
          <a:prstGeom prst="rect">
            <a:avLst/>
          </a:prstGeom>
        </p:spPr>
        <p:txBody>
          <a:bodyPr wrap="square">
            <a:spAutoFit/>
          </a:bodyPr>
          <a:lstStyle/>
          <a:p>
            <a:pPr algn="justLow" rtl="1"/>
            <a:r>
              <a:rPr lang="fa-IR" sz="2800" dirty="0" smtClean="0">
                <a:cs typeface="B Mitra" pitchFamily="2" charset="-78"/>
              </a:rPr>
              <a:t>در 29 فروردین 1367 در پی حمله ناوهای آمریکایی به سکوهای نفتی سلمان و سیری در نبردی نابرابر با ناوهای جنگی، هواپیماهای جنگنده و هلی کوپترهای آمریکایی با ناوچه جوشن ارتش جمهوری اسلامی ایران درگیر شدند، که پس از شهادت 11 تن از غیور مردان نیروی دریایی ارتش ناوچه جوشن غرق شد. </a:t>
            </a:r>
          </a:p>
        </p:txBody>
      </p:sp>
      <p:pic>
        <p:nvPicPr>
          <p:cNvPr id="9218" name="Picture 2" descr="J:\7 7 94\63267374157142396020.jpg"/>
          <p:cNvPicPr>
            <a:picLocks noChangeAspect="1" noChangeArrowheads="1"/>
          </p:cNvPicPr>
          <p:nvPr/>
        </p:nvPicPr>
        <p:blipFill>
          <a:blip r:embed="rId2" cstate="print"/>
          <a:srcRect l="14063" t="39118"/>
          <a:stretch>
            <a:fillRect/>
          </a:stretch>
        </p:blipFill>
        <p:spPr bwMode="auto">
          <a:xfrm>
            <a:off x="1000100" y="3286124"/>
            <a:ext cx="6984992" cy="3286124"/>
          </a:xfrm>
          <a:prstGeom prst="rect">
            <a:avLst/>
          </a:prstGeom>
          <a:noFill/>
        </p:spPr>
      </p:pic>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ECBD69C-31DC-4357-8742-A8DED39D19A3}" type="slidenum">
              <a:rPr lang="en-US" smtClean="0"/>
              <a:pPr/>
              <a:t>134</a:t>
            </a:fld>
            <a:endParaRPr lang="en-US"/>
          </a:p>
        </p:txBody>
      </p:sp>
      <p:sp>
        <p:nvSpPr>
          <p:cNvPr id="3" name="Rectangle 2"/>
          <p:cNvSpPr/>
          <p:nvPr/>
        </p:nvSpPr>
        <p:spPr>
          <a:xfrm>
            <a:off x="1679777" y="214290"/>
            <a:ext cx="5743880" cy="707886"/>
          </a:xfrm>
          <a:prstGeom prst="rect">
            <a:avLst/>
          </a:prstGeom>
        </p:spPr>
        <p:txBody>
          <a:bodyPr wrap="none">
            <a:spAutoFit/>
          </a:bodyPr>
          <a:lstStyle/>
          <a:p>
            <a:pPr algn="ctr" rtl="1"/>
            <a:r>
              <a:rPr lang="fa-IR" sz="4000" b="1" dirty="0" smtClean="0">
                <a:cs typeface="0 Titr Bold" pitchFamily="2" charset="-78"/>
              </a:rPr>
              <a:t>حمله </a:t>
            </a:r>
            <a:r>
              <a:rPr lang="fa-IR" sz="4000" b="1" dirty="0" smtClean="0">
                <a:solidFill>
                  <a:srgbClr val="FF0000"/>
                </a:solidFill>
                <a:cs typeface="0 Titr Bold" pitchFamily="2" charset="-78"/>
              </a:rPr>
              <a:t>آمریکا</a:t>
            </a:r>
            <a:r>
              <a:rPr lang="fa-IR" sz="4000" b="1" dirty="0" smtClean="0">
                <a:cs typeface="0 Titr Bold" pitchFamily="2" charset="-78"/>
              </a:rPr>
              <a:t> به ناو سهند ارتش</a:t>
            </a:r>
            <a:endParaRPr lang="en-US" sz="4000" dirty="0" smtClean="0">
              <a:cs typeface="0 Titr Bold" pitchFamily="2" charset="-78"/>
            </a:endParaRPr>
          </a:p>
        </p:txBody>
      </p:sp>
      <p:sp>
        <p:nvSpPr>
          <p:cNvPr id="5" name="Rectangle 4"/>
          <p:cNvSpPr/>
          <p:nvPr/>
        </p:nvSpPr>
        <p:spPr>
          <a:xfrm>
            <a:off x="6643702" y="1832922"/>
            <a:ext cx="2357422" cy="4953664"/>
          </a:xfrm>
          <a:prstGeom prst="rect">
            <a:avLst/>
          </a:prstGeom>
        </p:spPr>
        <p:txBody>
          <a:bodyPr wrap="square">
            <a:spAutoFit/>
          </a:bodyPr>
          <a:lstStyle/>
          <a:p>
            <a:pPr indent="-6350" algn="justLow" rtl="1">
              <a:lnSpc>
                <a:spcPct val="130000"/>
              </a:lnSpc>
              <a:spcBef>
                <a:spcPts val="580"/>
              </a:spcBef>
              <a:buClr>
                <a:schemeClr val="accent1"/>
              </a:buClr>
              <a:buSzPct val="85000"/>
            </a:pPr>
            <a:r>
              <a:rPr lang="ar-SA" sz="2700" dirty="0" smtClean="0">
                <a:cs typeface="B Mitra" pitchFamily="2" charset="-78"/>
              </a:rPr>
              <a:t>کشمکش با چند واحد سطحی نیروهای دریایی آمریکا رفت</a:t>
            </a:r>
            <a:r>
              <a:rPr lang="fa-IR" sz="2700" dirty="0" smtClean="0">
                <a:cs typeface="B Mitra" pitchFamily="2" charset="-78"/>
              </a:rPr>
              <a:t> و طی نبردی جانانه با هواپیماهای انترودر و ناوهای جنگی آمریکایی وشهادت45 نفر از خدمه غیور آن غرق شد. </a:t>
            </a:r>
          </a:p>
        </p:txBody>
      </p:sp>
      <p:pic>
        <p:nvPicPr>
          <p:cNvPr id="8195" name="Picture 3" descr="J:\7 7 94\012.jpg"/>
          <p:cNvPicPr>
            <a:picLocks noChangeAspect="1" noChangeArrowheads="1"/>
          </p:cNvPicPr>
          <p:nvPr/>
        </p:nvPicPr>
        <p:blipFill>
          <a:blip r:embed="rId2" cstate="print"/>
          <a:srcRect/>
          <a:stretch>
            <a:fillRect/>
          </a:stretch>
        </p:blipFill>
        <p:spPr bwMode="auto">
          <a:xfrm>
            <a:off x="71406" y="1571636"/>
            <a:ext cx="6579191" cy="5214950"/>
          </a:xfrm>
          <a:prstGeom prst="rect">
            <a:avLst/>
          </a:prstGeom>
          <a:noFill/>
        </p:spPr>
      </p:pic>
      <p:sp>
        <p:nvSpPr>
          <p:cNvPr id="8" name="Rectangle 7"/>
          <p:cNvSpPr/>
          <p:nvPr/>
        </p:nvSpPr>
        <p:spPr>
          <a:xfrm>
            <a:off x="142844" y="785794"/>
            <a:ext cx="8858312" cy="1141466"/>
          </a:xfrm>
          <a:prstGeom prst="rect">
            <a:avLst/>
          </a:prstGeom>
        </p:spPr>
        <p:txBody>
          <a:bodyPr wrap="square">
            <a:spAutoFit/>
          </a:bodyPr>
          <a:lstStyle/>
          <a:p>
            <a:pPr algn="justLow" rtl="1">
              <a:lnSpc>
                <a:spcPct val="130000"/>
              </a:lnSpc>
            </a:pPr>
            <a:r>
              <a:rPr lang="fa-IR" sz="2700" dirty="0" smtClean="0">
                <a:solidFill>
                  <a:prstClr val="black"/>
                </a:solidFill>
                <a:cs typeface="B Mitra" pitchFamily="2" charset="-78"/>
              </a:rPr>
              <a:t>در همان روز ناو سهند برای پشتیبانی و مبارزه با نیروهای متجاوز آمریکایی از بندر عباس حرکــــت کرده بود به </a:t>
            </a:r>
            <a:endParaRPr lang="en-US" dirty="0"/>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42844" y="428604"/>
            <a:ext cx="7929618" cy="4674357"/>
          </a:xfrm>
          <a:prstGeom prst="rect">
            <a:avLst/>
          </a:prstGeom>
        </p:spPr>
        <p:txBody>
          <a:bodyPr wrap="square">
            <a:spAutoFit/>
          </a:bodyPr>
          <a:lstStyle/>
          <a:p>
            <a:pPr algn="ctr" rtl="1">
              <a:lnSpc>
                <a:spcPct val="150000"/>
              </a:lnSpc>
            </a:pPr>
            <a:r>
              <a:rPr lang="fa-IR" sz="7200" dirty="0" smtClean="0">
                <a:solidFill>
                  <a:srgbClr val="00B050"/>
                </a:solidFill>
                <a:cs typeface="B Titr" pitchFamily="2" charset="-78"/>
              </a:rPr>
              <a:t>مرحله دهم:</a:t>
            </a:r>
          </a:p>
          <a:p>
            <a:pPr algn="ctr" rtl="1">
              <a:lnSpc>
                <a:spcPct val="150000"/>
              </a:lnSpc>
            </a:pPr>
            <a:r>
              <a:rPr lang="fa-IR" sz="6600" dirty="0" smtClean="0">
                <a:solidFill>
                  <a:srgbClr val="FF0000"/>
                </a:solidFill>
                <a:cs typeface="B Titr" pitchFamily="2" charset="-78"/>
              </a:rPr>
              <a:t>استیصال دشمن و ورود به</a:t>
            </a:r>
          </a:p>
          <a:p>
            <a:pPr algn="ctr" rtl="1">
              <a:lnSpc>
                <a:spcPct val="150000"/>
              </a:lnSpc>
            </a:pPr>
            <a:r>
              <a:rPr lang="fa-IR" sz="6600" dirty="0" smtClean="0">
                <a:solidFill>
                  <a:srgbClr val="FF0000"/>
                </a:solidFill>
                <a:cs typeface="B Titr" pitchFamily="2" charset="-78"/>
              </a:rPr>
              <a:t>کشتار گسترده غیر نظامیان</a:t>
            </a:r>
            <a:endParaRPr lang="en-US" sz="6600" dirty="0" smtClean="0">
              <a:solidFill>
                <a:srgbClr val="FF0000"/>
              </a:solidFill>
              <a:cs typeface="B Titr" pitchFamily="2" charset="-78"/>
            </a:endParaRPr>
          </a:p>
        </p:txBody>
      </p:sp>
      <p:sp>
        <p:nvSpPr>
          <p:cNvPr id="4" name="Rectangle 1"/>
          <p:cNvSpPr>
            <a:spLocks noChangeArrowheads="1"/>
          </p:cNvSpPr>
          <p:nvPr/>
        </p:nvSpPr>
        <p:spPr bwMode="auto">
          <a:xfrm>
            <a:off x="2214546" y="4919032"/>
            <a:ext cx="5929354" cy="19389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spcBef>
                <a:spcPct val="0"/>
              </a:spcBef>
              <a:spcAft>
                <a:spcPct val="0"/>
              </a:spcAft>
              <a:buClrTx/>
              <a:buSzTx/>
              <a:buFontTx/>
              <a:buNone/>
              <a:tabLst/>
            </a:pPr>
            <a:r>
              <a:rPr kumimoji="0" lang="fa-IR" sz="2400" b="0" i="0" u="none" strike="noStrike" cap="none" normalizeH="0" baseline="0" dirty="0" smtClean="0">
                <a:ln>
                  <a:noFill/>
                </a:ln>
                <a:solidFill>
                  <a:schemeClr val="tx1"/>
                </a:solidFill>
                <a:effectLst/>
                <a:latin typeface="Calibri" pitchFamily="34" charset="0"/>
                <a:ea typeface="Calibri" pitchFamily="34" charset="0"/>
                <a:cs typeface="B Mitra" pitchFamily="2" charset="-78"/>
              </a:rPr>
              <a:t>1- کشتار حجاج ایرانی</a:t>
            </a:r>
          </a:p>
          <a:p>
            <a:pPr marL="0" marR="0" lvl="0" indent="0" algn="justLow" defTabSz="914400" rtl="1" eaLnBrk="0" fontAlgn="base" latinLnBrk="0" hangingPunct="0">
              <a:spcBef>
                <a:spcPct val="0"/>
              </a:spcBef>
              <a:spcAft>
                <a:spcPct val="0"/>
              </a:spcAft>
              <a:buClrTx/>
              <a:buSzTx/>
              <a:buFontTx/>
              <a:buNone/>
              <a:tabLst/>
            </a:pPr>
            <a:r>
              <a:rPr lang="fa-IR" sz="2400" dirty="0" smtClean="0">
                <a:latin typeface="Calibri" pitchFamily="34" charset="0"/>
                <a:cs typeface="B Mitra" pitchFamily="2" charset="-78"/>
              </a:rPr>
              <a:t>2- کشتار حلبچه</a:t>
            </a:r>
          </a:p>
          <a:p>
            <a:pPr marL="0" marR="0" lvl="0" indent="0" algn="justLow" defTabSz="914400" rtl="1" eaLnBrk="0" fontAlgn="base" latinLnBrk="0" hangingPunct="0">
              <a:spcBef>
                <a:spcPct val="0"/>
              </a:spcBef>
              <a:spcAft>
                <a:spcPct val="0"/>
              </a:spcAft>
              <a:buClrTx/>
              <a:buSzTx/>
              <a:buFontTx/>
              <a:buNone/>
              <a:tabLst/>
            </a:pPr>
            <a:r>
              <a:rPr kumimoji="0" lang="fa-IR" sz="2400" b="0" i="0" u="none" strike="noStrike" cap="none" normalizeH="0" baseline="0" dirty="0" smtClean="0">
                <a:ln>
                  <a:noFill/>
                </a:ln>
                <a:solidFill>
                  <a:schemeClr val="tx1"/>
                </a:solidFill>
                <a:effectLst/>
                <a:latin typeface="Calibri" pitchFamily="34" charset="0"/>
                <a:cs typeface="B Mitra" pitchFamily="2" charset="-78"/>
              </a:rPr>
              <a:t>3-</a:t>
            </a:r>
            <a:r>
              <a:rPr kumimoji="0" lang="fa-IR" sz="2400" b="0" i="0" u="none" strike="noStrike" cap="none" normalizeH="0" dirty="0" smtClean="0">
                <a:ln>
                  <a:noFill/>
                </a:ln>
                <a:solidFill>
                  <a:schemeClr val="tx1"/>
                </a:solidFill>
                <a:effectLst/>
                <a:latin typeface="Calibri" pitchFamily="34" charset="0"/>
                <a:cs typeface="B Mitra" pitchFamily="2" charset="-78"/>
              </a:rPr>
              <a:t> حمله به هواپیمای مسافری</a:t>
            </a:r>
          </a:p>
          <a:p>
            <a:pPr marL="0" marR="0" lvl="0" indent="0" algn="justLow" defTabSz="914400" rtl="1" eaLnBrk="0" fontAlgn="base" latinLnBrk="0" hangingPunct="0">
              <a:spcBef>
                <a:spcPct val="0"/>
              </a:spcBef>
              <a:spcAft>
                <a:spcPct val="0"/>
              </a:spcAft>
              <a:buClrTx/>
              <a:buSzTx/>
              <a:buFontTx/>
              <a:buNone/>
              <a:tabLst/>
            </a:pPr>
            <a:r>
              <a:rPr lang="fa-IR" sz="2400" baseline="0" dirty="0" smtClean="0">
                <a:latin typeface="Calibri" pitchFamily="34" charset="0"/>
                <a:cs typeface="B Mitra" pitchFamily="2" charset="-78"/>
              </a:rPr>
              <a:t>4-</a:t>
            </a:r>
            <a:r>
              <a:rPr lang="fa-IR" sz="2400" dirty="0" smtClean="0">
                <a:latin typeface="Calibri" pitchFamily="34" charset="0"/>
                <a:cs typeface="B Mitra" pitchFamily="2" charset="-78"/>
              </a:rPr>
              <a:t> کشتار شیمیایی سردشت</a:t>
            </a:r>
          </a:p>
          <a:p>
            <a:pPr marL="0" marR="0" lvl="0" indent="0" algn="justLow" defTabSz="914400" rtl="1" eaLnBrk="0" fontAlgn="base" latinLnBrk="0" hangingPunct="0">
              <a:spcBef>
                <a:spcPct val="0"/>
              </a:spcBef>
              <a:spcAft>
                <a:spcPct val="0"/>
              </a:spcAft>
              <a:buClrTx/>
              <a:buSzTx/>
              <a:buFontTx/>
              <a:buNone/>
              <a:tabLst/>
            </a:pPr>
            <a:r>
              <a:rPr kumimoji="0" lang="fa-IR" sz="2400" b="0" i="0" u="none" strike="noStrike" cap="none" normalizeH="0" baseline="0" dirty="0" smtClean="0">
                <a:ln>
                  <a:noFill/>
                </a:ln>
                <a:solidFill>
                  <a:schemeClr val="tx1"/>
                </a:solidFill>
                <a:effectLst/>
                <a:latin typeface="Calibri" pitchFamily="34" charset="0"/>
                <a:cs typeface="B Mitra" pitchFamily="2" charset="-78"/>
              </a:rPr>
              <a:t>5-</a:t>
            </a:r>
            <a:r>
              <a:rPr kumimoji="0" lang="fa-IR" sz="2400" b="0" i="0" u="none" strike="noStrike" cap="none" normalizeH="0" dirty="0" smtClean="0">
                <a:ln>
                  <a:noFill/>
                </a:ln>
                <a:solidFill>
                  <a:schemeClr val="tx1"/>
                </a:solidFill>
                <a:effectLst/>
                <a:latin typeface="Calibri" pitchFamily="34" charset="0"/>
                <a:cs typeface="B Mitra" pitchFamily="2" charset="-78"/>
              </a:rPr>
              <a:t> سرعت بخشیدن به ساخت بمب اتم در عراق</a:t>
            </a:r>
            <a:endParaRPr kumimoji="0" lang="fa-IR" sz="3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09" name="Rectangle 1"/>
          <p:cNvSpPr>
            <a:spLocks noChangeArrowheads="1"/>
          </p:cNvSpPr>
          <p:nvPr/>
        </p:nvSpPr>
        <p:spPr bwMode="auto">
          <a:xfrm>
            <a:off x="642910" y="2111771"/>
            <a:ext cx="7929618" cy="403187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fa-IR" sz="3200" b="0" i="0" u="none" strike="noStrike" cap="none" normalizeH="0" baseline="0" dirty="0" smtClean="0">
                <a:ln>
                  <a:noFill/>
                </a:ln>
                <a:solidFill>
                  <a:schemeClr val="tx1"/>
                </a:solidFill>
                <a:effectLst/>
                <a:latin typeface="Calibri" pitchFamily="34" charset="0"/>
                <a:ea typeface="Calibri" pitchFamily="34" charset="0"/>
                <a:cs typeface="B Mitra" pitchFamily="2" charset="-78"/>
              </a:rPr>
              <a:t>سیاست جانبدارانه آمریکا از عراق با حمله به سکوهای نفتی ایران خاتمه نمی یابد در ادامه این سیاست ایالات متحده با حمله به یک هواپیمای مسافر بری ایران در 3 ژوییه 1988 بی سابقه ترین تراژدی انسانی را در قلمرو هوایی و دریایی خلیج فارس می آفریند. این فاجعه منجر به کشته شدن 290 مسافر و خدمه هواپیما می گردد. این حمله در فضای فوقانی دریای سرزمینی ایران اتفاق افتاد و این در حالی بود که قلمرو مذکور طبق حقوق بین الملل تحت حاکمیت دولت ساحلی قرار دارد. </a:t>
            </a:r>
            <a:endParaRPr kumimoji="0" lang="fa-IR" sz="44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Rectangle 4"/>
          <p:cNvSpPr/>
          <p:nvPr/>
        </p:nvSpPr>
        <p:spPr>
          <a:xfrm>
            <a:off x="714380" y="775769"/>
            <a:ext cx="7786710" cy="938719"/>
          </a:xfrm>
          <a:prstGeom prst="rect">
            <a:avLst/>
          </a:prstGeom>
        </p:spPr>
        <p:txBody>
          <a:bodyPr wrap="square">
            <a:spAutoFit/>
          </a:bodyPr>
          <a:lstStyle/>
          <a:p>
            <a:pPr lvl="0" algn="ctr" rtl="1" fontAlgn="base">
              <a:lnSpc>
                <a:spcPct val="150000"/>
              </a:lnSpc>
              <a:spcBef>
                <a:spcPct val="0"/>
              </a:spcBef>
              <a:spcAft>
                <a:spcPct val="0"/>
              </a:spcAft>
            </a:pPr>
            <a:r>
              <a:rPr lang="fa-IR" sz="4000" b="1" dirty="0" smtClean="0">
                <a:latin typeface="Calibri" pitchFamily="34" charset="0"/>
                <a:ea typeface="Calibri" pitchFamily="34" charset="0"/>
                <a:cs typeface="B Titr" pitchFamily="2" charset="-78"/>
              </a:rPr>
              <a:t>کشتار 290 سرنشین هواپیمای غیر نظامی</a:t>
            </a:r>
            <a:endParaRPr lang="en-US" sz="2000" dirty="0" smtClean="0">
              <a:latin typeface="Arial" pitchFamily="34" charset="0"/>
              <a:cs typeface="Arial" pitchFamily="34" charset="0"/>
            </a:endParaRPr>
          </a:p>
        </p:txBody>
      </p:sp>
      <p:sp>
        <p:nvSpPr>
          <p:cNvPr id="6" name="Slide Number Placeholder 5"/>
          <p:cNvSpPr>
            <a:spLocks noGrp="1"/>
          </p:cNvSpPr>
          <p:nvPr>
            <p:ph type="sldNum" sz="quarter" idx="12"/>
          </p:nvPr>
        </p:nvSpPr>
        <p:spPr/>
        <p:txBody>
          <a:bodyPr/>
          <a:lstStyle/>
          <a:p>
            <a:fld id="{0ECBD69C-31DC-4357-8742-A8DED39D19A3}" type="slidenum">
              <a:rPr lang="en-US" smtClean="0"/>
              <a:pPr/>
              <a:t>136</a:t>
            </a:fld>
            <a:endParaRPr lang="en-US"/>
          </a:p>
        </p:txBody>
      </p:sp>
    </p:spTree>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500562" y="1786488"/>
            <a:ext cx="4357718" cy="3785652"/>
          </a:xfrm>
          <a:prstGeom prst="rect">
            <a:avLst/>
          </a:prstGeom>
          <a:noFill/>
        </p:spPr>
        <p:txBody>
          <a:bodyPr wrap="square" rtlCol="0">
            <a:spAutoFit/>
          </a:bodyPr>
          <a:lstStyle/>
          <a:p>
            <a:pPr algn="just" rtl="1"/>
            <a:r>
              <a:rPr lang="fa-IR" sz="2400" dirty="0" smtClean="0">
                <a:cs typeface="B Nazanin" pitchFamily="2" charset="-78"/>
              </a:rPr>
              <a:t>حمله به هواپیمای مسافری ایران دردناک ترین حادثه در طول مداخله ی آمریکا در این جنگ است.</a:t>
            </a:r>
          </a:p>
          <a:p>
            <a:pPr algn="just" rtl="1"/>
            <a:r>
              <a:rPr lang="fa-IR" sz="2400" dirty="0" smtClean="0">
                <a:cs typeface="B Nazanin" pitchFamily="2" charset="-78"/>
              </a:rPr>
              <a:t>آمریکایی ها ادعا کردند این هواپیما را با یک جنگنده ی اف 14 اشتباه گرفته اند. ریگان رئیس جمهور وقت آمریکا ضمن اضهار تأسف از کشته شدن غیر نظامیان، مدعی شد که نیروی دریایی ( آمریکا ) درست عمل کرده است و از وقوع این حادثه عذرخواهی نکرد. اما چهار سال بعد فاش شد که هواپیما بر خلاف</a:t>
            </a:r>
            <a:endParaRPr lang="en-US" sz="2400" dirty="0">
              <a:cs typeface="B Nazanin" pitchFamily="2" charset="-78"/>
            </a:endParaRPr>
          </a:p>
        </p:txBody>
      </p:sp>
      <p:sp>
        <p:nvSpPr>
          <p:cNvPr id="6" name="Rectangle 5"/>
          <p:cNvSpPr/>
          <p:nvPr/>
        </p:nvSpPr>
        <p:spPr>
          <a:xfrm>
            <a:off x="1142976" y="428604"/>
            <a:ext cx="6715172" cy="523220"/>
          </a:xfrm>
          <a:prstGeom prst="rect">
            <a:avLst/>
          </a:prstGeom>
        </p:spPr>
        <p:txBody>
          <a:bodyPr wrap="square">
            <a:spAutoFit/>
          </a:bodyPr>
          <a:lstStyle/>
          <a:p>
            <a:pPr lvl="0" algn="ctr" rtl="1"/>
            <a:r>
              <a:rPr lang="fa-IR" sz="2800" b="1" dirty="0" smtClean="0">
                <a:solidFill>
                  <a:prstClr val="black"/>
                </a:solidFill>
                <a:cs typeface="0 Titr Bold" pitchFamily="2" charset="-78"/>
              </a:rPr>
              <a:t>حمله به هواپیمای مسافری ایران در خلیج فارس </a:t>
            </a:r>
            <a:endParaRPr lang="en-US" sz="2800" dirty="0" smtClean="0">
              <a:solidFill>
                <a:prstClr val="black"/>
              </a:solidFill>
              <a:cs typeface="0 Titr Bold" pitchFamily="2" charset="-78"/>
            </a:endParaRPr>
          </a:p>
        </p:txBody>
      </p:sp>
      <p:sp>
        <p:nvSpPr>
          <p:cNvPr id="7" name="Slide Number Placeholder 6"/>
          <p:cNvSpPr>
            <a:spLocks noGrp="1"/>
          </p:cNvSpPr>
          <p:nvPr>
            <p:ph type="sldNum" sz="quarter" idx="12"/>
          </p:nvPr>
        </p:nvSpPr>
        <p:spPr/>
        <p:txBody>
          <a:bodyPr/>
          <a:lstStyle/>
          <a:p>
            <a:fld id="{0ECBD69C-31DC-4357-8742-A8DED39D19A3}" type="slidenum">
              <a:rPr lang="en-US" smtClean="0"/>
              <a:pPr/>
              <a:t>137</a:t>
            </a:fld>
            <a:endParaRPr lang="en-US"/>
          </a:p>
        </p:txBody>
      </p:sp>
      <p:pic>
        <p:nvPicPr>
          <p:cNvPr id="2050" name="Picture 2" descr="I:\عکس نقش آ»ریکا\18-هواپیمای مسافر بری ایران که در خلیج فارس منهدم شد\1435871516173672.jpg"/>
          <p:cNvPicPr>
            <a:picLocks noChangeAspect="1" noChangeArrowheads="1"/>
          </p:cNvPicPr>
          <p:nvPr/>
        </p:nvPicPr>
        <p:blipFill>
          <a:blip r:embed="rId2" cstate="print"/>
          <a:srcRect/>
          <a:stretch>
            <a:fillRect/>
          </a:stretch>
        </p:blipFill>
        <p:spPr bwMode="auto">
          <a:xfrm>
            <a:off x="285721" y="1285860"/>
            <a:ext cx="4182130" cy="4143405"/>
          </a:xfrm>
          <a:prstGeom prst="rect">
            <a:avLst/>
          </a:prstGeom>
          <a:noFill/>
        </p:spPr>
      </p:pic>
      <p:sp>
        <p:nvSpPr>
          <p:cNvPr id="9" name="Rectangle 8"/>
          <p:cNvSpPr/>
          <p:nvPr/>
        </p:nvSpPr>
        <p:spPr>
          <a:xfrm>
            <a:off x="214282" y="5500702"/>
            <a:ext cx="8715436" cy="830997"/>
          </a:xfrm>
          <a:prstGeom prst="rect">
            <a:avLst/>
          </a:prstGeom>
        </p:spPr>
        <p:txBody>
          <a:bodyPr wrap="square">
            <a:spAutoFit/>
          </a:bodyPr>
          <a:lstStyle/>
          <a:p>
            <a:pPr algn="justLow" rtl="1"/>
            <a:r>
              <a:rPr lang="fa-IR" sz="2400" dirty="0" smtClean="0">
                <a:cs typeface="B Nazanin" pitchFamily="2" charset="-78"/>
              </a:rPr>
              <a:t>ادعای اولیه آمریکایی ها در حریم هوایی ایران بوده، نه در حریم هوایی بین المللی و ناو آمریکایی به دلیل اجرای این حمله در آب سرزمینی ایران مقصر بوده است.»</a:t>
            </a:r>
            <a:endParaRPr lang="en-US" sz="2400" dirty="0" smtClean="0">
              <a:cs typeface="B Nazanin" pitchFamily="2" charset="-78"/>
            </a:endParaRPr>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ECBD69C-31DC-4357-8742-A8DED39D19A3}" type="slidenum">
              <a:rPr lang="en-US" smtClean="0"/>
              <a:pPr/>
              <a:t>138</a:t>
            </a:fld>
            <a:endParaRPr lang="en-US"/>
          </a:p>
        </p:txBody>
      </p:sp>
      <p:pic>
        <p:nvPicPr>
          <p:cNvPr id="3" name="Picture 1" descr="I:\ایرباس.jpg"/>
          <p:cNvPicPr>
            <a:picLocks noChangeAspect="1" noChangeArrowheads="1"/>
          </p:cNvPicPr>
          <p:nvPr/>
        </p:nvPicPr>
        <p:blipFill>
          <a:blip r:embed="rId2" cstate="print"/>
          <a:srcRect l="2182" t="6577" r="3990" b="6427"/>
          <a:stretch>
            <a:fillRect/>
          </a:stretch>
        </p:blipFill>
        <p:spPr bwMode="auto">
          <a:xfrm>
            <a:off x="214282" y="4214818"/>
            <a:ext cx="3500430" cy="2497536"/>
          </a:xfrm>
          <a:prstGeom prst="rect">
            <a:avLst/>
          </a:prstGeom>
          <a:ln>
            <a:noFill/>
          </a:ln>
          <a:effectLst>
            <a:outerShdw blurRad="190500" algn="tl" rotWithShape="0">
              <a:srgbClr val="000000">
                <a:alpha val="70000"/>
              </a:srgbClr>
            </a:outerShdw>
          </a:effectLst>
        </p:spPr>
      </p:pic>
      <p:sp>
        <p:nvSpPr>
          <p:cNvPr id="4" name="Rectangle 1"/>
          <p:cNvSpPr>
            <a:spLocks noChangeArrowheads="1"/>
          </p:cNvSpPr>
          <p:nvPr/>
        </p:nvSpPr>
        <p:spPr bwMode="auto">
          <a:xfrm>
            <a:off x="428596" y="3357562"/>
            <a:ext cx="3000396" cy="646331"/>
          </a:xfrm>
          <a:prstGeom prst="rect">
            <a:avLst/>
          </a:prstGeom>
          <a:ln>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ctr" anchorCtr="0" compatLnSpc="1">
            <a:prstTxWarp prst="textNoShape">
              <a:avLst/>
            </a:prstTxWarp>
            <a:spAutoFit/>
          </a:bodyPr>
          <a:lstStyle/>
          <a:p>
            <a:pPr marR="0" lvl="0" algn="ctr" defTabSz="914400" rtl="1" eaLnBrk="1" fontAlgn="base" latinLnBrk="0" hangingPunct="1">
              <a:lnSpc>
                <a:spcPct val="100000"/>
              </a:lnSpc>
              <a:spcBef>
                <a:spcPct val="0"/>
              </a:spcBef>
              <a:spcAft>
                <a:spcPct val="0"/>
              </a:spcAft>
              <a:buClrTx/>
              <a:buSzTx/>
              <a:buFontTx/>
              <a:buNone/>
              <a:tabLst/>
            </a:pPr>
            <a:r>
              <a:rPr kumimoji="0" lang="fa-IR" b="1" i="0" u="none" strike="noStrike" cap="none" normalizeH="0" baseline="0" dirty="0" smtClean="0">
                <a:ln>
                  <a:noFill/>
                </a:ln>
                <a:solidFill>
                  <a:schemeClr val="tx1"/>
                </a:solidFill>
                <a:effectLst/>
                <a:latin typeface="Calibri" pitchFamily="34" charset="0"/>
                <a:ea typeface="Times New Roman" pitchFamily="18" charset="0"/>
                <a:cs typeface="B Mitra" pitchFamily="2" charset="-78"/>
              </a:rPr>
              <a:t>66 نفر</a:t>
            </a:r>
            <a:r>
              <a:rPr kumimoji="0" lang="fa-IR" b="1" i="0" u="none" strike="noStrike" cap="none" normalizeH="0" dirty="0" smtClean="0">
                <a:ln>
                  <a:noFill/>
                </a:ln>
                <a:solidFill>
                  <a:schemeClr val="tx1"/>
                </a:solidFill>
                <a:effectLst/>
                <a:latin typeface="Calibri" pitchFamily="34" charset="0"/>
                <a:ea typeface="Times New Roman" pitchFamily="18" charset="0"/>
                <a:cs typeface="B Mitra" pitchFamily="2" charset="-78"/>
              </a:rPr>
              <a:t> از سرنشینان این هواپیما کودک بودند. </a:t>
            </a:r>
            <a:endParaRPr kumimoji="0" lang="ar-SA" b="1" i="0" u="none" strike="noStrike" cap="none" normalizeH="0" baseline="0" dirty="0" smtClean="0">
              <a:ln>
                <a:noFill/>
              </a:ln>
              <a:solidFill>
                <a:schemeClr val="tx1"/>
              </a:solidFill>
              <a:effectLst/>
              <a:latin typeface="Arial" pitchFamily="34" charset="0"/>
              <a:cs typeface="B Mitra" pitchFamily="2" charset="-78"/>
            </a:endParaRPr>
          </a:p>
        </p:txBody>
      </p:sp>
      <p:pic>
        <p:nvPicPr>
          <p:cNvPr id="5" name="Picture 3" descr="I:\139204111114281447793341.jpg"/>
          <p:cNvPicPr>
            <a:picLocks noChangeAspect="1" noChangeArrowheads="1"/>
          </p:cNvPicPr>
          <p:nvPr/>
        </p:nvPicPr>
        <p:blipFill>
          <a:blip r:embed="rId3" cstate="print"/>
          <a:srcRect t="2040"/>
          <a:stretch>
            <a:fillRect/>
          </a:stretch>
        </p:blipFill>
        <p:spPr bwMode="auto">
          <a:xfrm>
            <a:off x="5429256" y="4274735"/>
            <a:ext cx="3638544" cy="2481665"/>
          </a:xfrm>
          <a:prstGeom prst="rect">
            <a:avLst/>
          </a:prstGeom>
          <a:ln>
            <a:noFill/>
          </a:ln>
          <a:effectLst>
            <a:outerShdw blurRad="190500" algn="tl" rotWithShape="0">
              <a:srgbClr val="000000">
                <a:alpha val="70000"/>
              </a:srgbClr>
            </a:outerShdw>
          </a:effectLst>
        </p:spPr>
      </p:pic>
      <p:pic>
        <p:nvPicPr>
          <p:cNvPr id="6" name="Picture 2" descr="I:\1277187_954.jpg"/>
          <p:cNvPicPr>
            <a:picLocks noChangeAspect="1" noChangeArrowheads="1"/>
          </p:cNvPicPr>
          <p:nvPr/>
        </p:nvPicPr>
        <p:blipFill>
          <a:blip r:embed="rId4" cstate="print"/>
          <a:srcRect l="4476"/>
          <a:stretch>
            <a:fillRect/>
          </a:stretch>
        </p:blipFill>
        <p:spPr bwMode="auto">
          <a:xfrm>
            <a:off x="3597741" y="79352"/>
            <a:ext cx="5470059" cy="4073534"/>
          </a:xfrm>
          <a:prstGeom prst="rect">
            <a:avLst/>
          </a:prstGeom>
          <a:ln>
            <a:noFill/>
          </a:ln>
          <a:effectLst>
            <a:outerShdw blurRad="190500" algn="tl" rotWithShape="0">
              <a:srgbClr val="000000">
                <a:alpha val="70000"/>
              </a:srgbClr>
            </a:outerShdw>
          </a:effectLst>
        </p:spPr>
      </p:pic>
      <p:sp>
        <p:nvSpPr>
          <p:cNvPr id="11" name="Rectangle 1"/>
          <p:cNvSpPr>
            <a:spLocks noChangeArrowheads="1"/>
          </p:cNvSpPr>
          <p:nvPr/>
        </p:nvSpPr>
        <p:spPr bwMode="auto">
          <a:xfrm>
            <a:off x="500034" y="1148348"/>
            <a:ext cx="3000396" cy="923330"/>
          </a:xfrm>
          <a:prstGeom prst="rect">
            <a:avLst/>
          </a:prstGeom>
          <a:ln>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ctr" anchorCtr="0" compatLnSpc="1">
            <a:prstTxWarp prst="textNoShape">
              <a:avLst/>
            </a:prstTxWarp>
            <a:spAutoFit/>
          </a:bodyPr>
          <a:lstStyle/>
          <a:p>
            <a:pPr marR="0" lvl="0" algn="ctr" defTabSz="914400" rtl="1" eaLnBrk="1" fontAlgn="base" latinLnBrk="0" hangingPunct="1">
              <a:lnSpc>
                <a:spcPct val="100000"/>
              </a:lnSpc>
              <a:spcBef>
                <a:spcPct val="0"/>
              </a:spcBef>
              <a:spcAft>
                <a:spcPct val="0"/>
              </a:spcAft>
              <a:buClrTx/>
              <a:buSzTx/>
              <a:buFontTx/>
              <a:buNone/>
              <a:tabLst/>
            </a:pPr>
            <a:r>
              <a:rPr lang="fa-IR" b="1" dirty="0" smtClean="0">
                <a:solidFill>
                  <a:schemeClr val="tx1"/>
                </a:solidFill>
                <a:latin typeface="Calibri" pitchFamily="34" charset="0"/>
                <a:cs typeface="B Mitra" pitchFamily="2" charset="-78"/>
              </a:rPr>
              <a:t>290 سرنشین غیر نظامی هواپیمای مسافری ایرباس ایران در حمله ناو وینسنس به شهادت رسیدند. </a:t>
            </a:r>
            <a:endParaRPr kumimoji="0" lang="ar-SA" b="1" i="0" u="none" strike="noStrike" cap="none" normalizeH="0" baseline="0" dirty="0" smtClean="0">
              <a:ln>
                <a:noFill/>
              </a:ln>
              <a:solidFill>
                <a:schemeClr val="tx1"/>
              </a:solidFill>
              <a:effectLst/>
              <a:latin typeface="Arial" pitchFamily="34" charset="0"/>
              <a:cs typeface="B Mitra" pitchFamily="2" charset="-78"/>
            </a:endParaRPr>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ECBD69C-31DC-4357-8742-A8DED39D19A3}" type="slidenum">
              <a:rPr lang="en-US" smtClean="0"/>
              <a:pPr/>
              <a:t>139</a:t>
            </a:fld>
            <a:endParaRPr lang="en-US"/>
          </a:p>
        </p:txBody>
      </p:sp>
      <p:sp>
        <p:nvSpPr>
          <p:cNvPr id="3" name="Rectangle 2"/>
          <p:cNvSpPr/>
          <p:nvPr/>
        </p:nvSpPr>
        <p:spPr>
          <a:xfrm>
            <a:off x="7072330" y="5022039"/>
            <a:ext cx="1643074" cy="978729"/>
          </a:xfrm>
          <a:prstGeom prst="rect">
            <a:avLst/>
          </a:prstGeom>
        </p:spPr>
        <p:txBody>
          <a:bodyPr wrap="square">
            <a:spAutoFit/>
          </a:bodyPr>
          <a:lstStyle/>
          <a:p>
            <a:pPr algn="justLow">
              <a:lnSpc>
                <a:spcPct val="120000"/>
              </a:lnSpc>
            </a:pPr>
            <a:r>
              <a:rPr lang="fa-IR" sz="1600" b="1" dirty="0" smtClean="0">
                <a:cs typeface="B Mitra" pitchFamily="2" charset="-78"/>
              </a:rPr>
              <a:t>ویل راجرز فرمانده ناو وینسنس در مراسم دریافـت مدال لیاقت. </a:t>
            </a:r>
          </a:p>
        </p:txBody>
      </p:sp>
      <p:grpSp>
        <p:nvGrpSpPr>
          <p:cNvPr id="7" name="Group 6"/>
          <p:cNvGrpSpPr/>
          <p:nvPr/>
        </p:nvGrpSpPr>
        <p:grpSpPr>
          <a:xfrm>
            <a:off x="110411" y="1428736"/>
            <a:ext cx="6955494" cy="5349913"/>
            <a:chOff x="126358" y="3283545"/>
            <a:chExt cx="2357454" cy="1813268"/>
          </a:xfrm>
        </p:grpSpPr>
        <p:pic>
          <p:nvPicPr>
            <p:cNvPr id="8" name="Picture 7" descr="I:\ویل راجرز.jpg"/>
            <p:cNvPicPr>
              <a:picLocks noChangeAspect="1" noChangeArrowheads="1"/>
            </p:cNvPicPr>
            <p:nvPr/>
          </p:nvPicPr>
          <p:blipFill>
            <a:blip r:embed="rId2" cstate="print"/>
            <a:srcRect r="10650"/>
            <a:stretch>
              <a:fillRect/>
            </a:stretch>
          </p:blipFill>
          <p:spPr bwMode="auto">
            <a:xfrm>
              <a:off x="126358" y="3291825"/>
              <a:ext cx="2357454" cy="1804988"/>
            </a:xfrm>
            <a:prstGeom prst="rect">
              <a:avLst/>
            </a:prstGeom>
            <a:noFill/>
          </p:spPr>
        </p:pic>
        <p:pic>
          <p:nvPicPr>
            <p:cNvPr id="9" name="Picture 4" descr="I:\مدال لیاقت.png"/>
            <p:cNvPicPr>
              <a:picLocks noChangeAspect="1" noChangeArrowheads="1"/>
            </p:cNvPicPr>
            <p:nvPr/>
          </p:nvPicPr>
          <p:blipFill>
            <a:blip r:embed="rId3" cstate="print"/>
            <a:srcRect/>
            <a:stretch>
              <a:fillRect/>
            </a:stretch>
          </p:blipFill>
          <p:spPr bwMode="auto">
            <a:xfrm>
              <a:off x="130882" y="3283545"/>
              <a:ext cx="529255" cy="901909"/>
            </a:xfrm>
            <a:prstGeom prst="rect">
              <a:avLst/>
            </a:prstGeom>
            <a:noFill/>
          </p:spPr>
        </p:pic>
      </p:grpSp>
      <p:sp>
        <p:nvSpPr>
          <p:cNvPr id="10" name="Rectangle 9"/>
          <p:cNvSpPr/>
          <p:nvPr/>
        </p:nvSpPr>
        <p:spPr>
          <a:xfrm>
            <a:off x="285720" y="214290"/>
            <a:ext cx="8643998" cy="1865126"/>
          </a:xfrm>
          <a:prstGeom prst="rect">
            <a:avLst/>
          </a:prstGeom>
        </p:spPr>
        <p:txBody>
          <a:bodyPr wrap="square">
            <a:spAutoFit/>
          </a:bodyPr>
          <a:lstStyle/>
          <a:p>
            <a:pPr algn="justLow" rtl="1">
              <a:lnSpc>
                <a:spcPct val="120000"/>
              </a:lnSpc>
            </a:pPr>
            <a:r>
              <a:rPr lang="fa-IR" sz="3200" b="1" dirty="0" smtClean="0">
                <a:cs typeface="B Mitra" pitchFamily="2" charset="-78"/>
              </a:rPr>
              <a:t>به خاطر این جنایت فرمانده ناو از رئیس جمهور وقت آمریکا مدال لیاقت گرفت؛ آمریکا هیچ گاه به خاطر این جنایت عذر خواهی نکرد.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ECBD69C-31DC-4357-8742-A8DED39D19A3}" type="slidenum">
              <a:rPr lang="en-US" smtClean="0"/>
              <a:pPr/>
              <a:t>14</a:t>
            </a:fld>
            <a:endParaRPr lang="en-US"/>
          </a:p>
        </p:txBody>
      </p:sp>
      <p:sp>
        <p:nvSpPr>
          <p:cNvPr id="3" name="Rectangle 2"/>
          <p:cNvSpPr/>
          <p:nvPr/>
        </p:nvSpPr>
        <p:spPr>
          <a:xfrm>
            <a:off x="571472" y="642918"/>
            <a:ext cx="8085941" cy="1384995"/>
          </a:xfrm>
          <a:prstGeom prst="rect">
            <a:avLst/>
          </a:prstGeom>
        </p:spPr>
        <p:txBody>
          <a:bodyPr wrap="square">
            <a:spAutoFit/>
          </a:bodyPr>
          <a:lstStyle/>
          <a:p>
            <a:pPr algn="justLow" rtl="1"/>
            <a:r>
              <a:rPr lang="fa-IR" sz="2800" dirty="0" smtClean="0">
                <a:latin typeface="Calibri" pitchFamily="34" charset="0"/>
                <a:ea typeface="Calibri" pitchFamily="34" charset="0"/>
                <a:cs typeface="B Mitra" pitchFamily="2" charset="-78"/>
              </a:rPr>
              <a:t>اندکی پس از دیدار صدام و برژینسکی، آمریکا 5 فروند جت بویینگ و 8 دستگاه موتور توربین گازی به عراق فروخت در حالی که کاملاً آگاه بود این توربین ها برای تجهیز ناوچه های عراقی کاربرد دارند. (تیمرمن، 1376: 163) </a:t>
            </a:r>
            <a:endParaRPr lang="en-US" sz="2800" dirty="0" smtClean="0">
              <a:latin typeface="Calibri" pitchFamily="34" charset="0"/>
              <a:ea typeface="Calibri" pitchFamily="34" charset="0"/>
              <a:cs typeface="B Mitra" pitchFamily="2" charset="-78"/>
            </a:endParaRPr>
          </a:p>
        </p:txBody>
      </p:sp>
      <p:pic>
        <p:nvPicPr>
          <p:cNvPr id="6" name="Picture 3" descr="J:\نقش آمریکا در جنگ\1_(1)~54.jpg"/>
          <p:cNvPicPr>
            <a:picLocks noChangeAspect="1" noChangeArrowheads="1"/>
          </p:cNvPicPr>
          <p:nvPr/>
        </p:nvPicPr>
        <p:blipFill>
          <a:blip r:embed="rId2" cstate="print"/>
          <a:srcRect t="2033" b="30894"/>
          <a:stretch>
            <a:fillRect/>
          </a:stretch>
        </p:blipFill>
        <p:spPr bwMode="auto">
          <a:xfrm>
            <a:off x="357158" y="3929066"/>
            <a:ext cx="3417350" cy="2572997"/>
          </a:xfrm>
          <a:prstGeom prst="rect">
            <a:avLst/>
          </a:prstGeom>
          <a:noFill/>
        </p:spPr>
      </p:pic>
      <p:sp>
        <p:nvSpPr>
          <p:cNvPr id="7" name="Rectangle 6"/>
          <p:cNvSpPr/>
          <p:nvPr/>
        </p:nvSpPr>
        <p:spPr>
          <a:xfrm>
            <a:off x="1214414" y="3500438"/>
            <a:ext cx="981359" cy="369332"/>
          </a:xfrm>
          <a:prstGeom prst="rect">
            <a:avLst/>
          </a:prstGeom>
        </p:spPr>
        <p:txBody>
          <a:bodyPr wrap="none">
            <a:spAutoFit/>
          </a:bodyPr>
          <a:lstStyle/>
          <a:p>
            <a:r>
              <a:rPr lang="fa-IR" dirty="0" smtClean="0">
                <a:latin typeface="Calibri" pitchFamily="34" charset="0"/>
                <a:ea typeface="Calibri" pitchFamily="34" charset="0"/>
                <a:cs typeface="B Mitra" pitchFamily="2" charset="-78"/>
              </a:rPr>
              <a:t>توربین گازی</a:t>
            </a:r>
            <a:endParaRPr lang="en-US" dirty="0"/>
          </a:p>
        </p:txBody>
      </p:sp>
      <p:pic>
        <p:nvPicPr>
          <p:cNvPr id="10242" name="Picture 2" descr="I:\proje\16786_763.jpg"/>
          <p:cNvPicPr>
            <a:picLocks noChangeAspect="1" noChangeArrowheads="1"/>
          </p:cNvPicPr>
          <p:nvPr/>
        </p:nvPicPr>
        <p:blipFill>
          <a:blip r:embed="rId3" cstate="print"/>
          <a:srcRect/>
          <a:stretch>
            <a:fillRect/>
          </a:stretch>
        </p:blipFill>
        <p:spPr bwMode="auto">
          <a:xfrm>
            <a:off x="3852794" y="3429000"/>
            <a:ext cx="4908601" cy="3071834"/>
          </a:xfrm>
          <a:prstGeom prst="rect">
            <a:avLst/>
          </a:prstGeom>
          <a:noFill/>
        </p:spPr>
      </p:pic>
      <p:pic>
        <p:nvPicPr>
          <p:cNvPr id="10243" name="Picture 3" descr="I:\a025b98043c5113d880الخطوط_الجوية_العراقية.jpg"/>
          <p:cNvPicPr>
            <a:picLocks noChangeAspect="1" noChangeArrowheads="1"/>
          </p:cNvPicPr>
          <p:nvPr/>
        </p:nvPicPr>
        <p:blipFill>
          <a:blip r:embed="rId4" cstate="print"/>
          <a:srcRect/>
          <a:stretch>
            <a:fillRect/>
          </a:stretch>
        </p:blipFill>
        <p:spPr bwMode="auto">
          <a:xfrm>
            <a:off x="357158" y="2071678"/>
            <a:ext cx="3370238" cy="1474016"/>
          </a:xfrm>
          <a:prstGeom prst="rect">
            <a:avLst/>
          </a:prstGeom>
          <a:noFill/>
        </p:spPr>
      </p:pic>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ECBD69C-31DC-4357-8742-A8DED39D19A3}" type="slidenum">
              <a:rPr lang="en-US" smtClean="0"/>
              <a:pPr/>
              <a:t>140</a:t>
            </a:fld>
            <a:endParaRPr lang="en-US"/>
          </a:p>
        </p:txBody>
      </p:sp>
      <p:sp>
        <p:nvSpPr>
          <p:cNvPr id="3" name="TextBox 2"/>
          <p:cNvSpPr txBox="1"/>
          <p:nvPr/>
        </p:nvSpPr>
        <p:spPr>
          <a:xfrm>
            <a:off x="4143372" y="1071546"/>
            <a:ext cx="4786346" cy="5632311"/>
          </a:xfrm>
          <a:prstGeom prst="rect">
            <a:avLst/>
          </a:prstGeom>
          <a:noFill/>
        </p:spPr>
        <p:txBody>
          <a:bodyPr wrap="square" rtlCol="0">
            <a:spAutoFit/>
          </a:bodyPr>
          <a:lstStyle/>
          <a:p>
            <a:pPr algn="justLow" rtl="1"/>
            <a:r>
              <a:rPr lang="ar-SA" dirty="0" smtClean="0">
                <a:cs typeface="B Mitra" pitchFamily="2" charset="-78"/>
              </a:rPr>
              <a:t>روز ششم ذی الحجه سال1407 (مصادف با روز نهم مردادماه 1366 شمسی) یادآور مراسم «برائت از مشرکین» زائران ایرانی خانه خدا و کشتار حجاج مظلوم ایرانی در مکه به دست حکام آل سعود است.</a:t>
            </a:r>
            <a:endParaRPr lang="fa-IR" dirty="0" smtClean="0">
              <a:cs typeface="B Mitra" pitchFamily="2" charset="-78"/>
            </a:endParaRPr>
          </a:p>
          <a:p>
            <a:pPr algn="justLow" rtl="1"/>
            <a:r>
              <a:rPr lang="fa-IR" b="1" dirty="0" smtClean="0">
                <a:cs typeface="B Mitra" pitchFamily="2" charset="-78"/>
              </a:rPr>
              <a:t>ن</a:t>
            </a:r>
            <a:r>
              <a:rPr lang="ar-SA" b="1" dirty="0" smtClean="0">
                <a:cs typeface="B Mitra" pitchFamily="2" charset="-78"/>
              </a:rPr>
              <a:t>ایف بن عبدالعزیز</a:t>
            </a:r>
            <a:r>
              <a:rPr lang="ar-SA" dirty="0" smtClean="0">
                <a:cs typeface="B Mitra" pitchFamily="2" charset="-78"/>
              </a:rPr>
              <a:t> وز</a:t>
            </a:r>
            <a:r>
              <a:rPr lang="fa-IR" dirty="0" smtClean="0">
                <a:cs typeface="B Mitra" pitchFamily="2" charset="-78"/>
              </a:rPr>
              <a:t>ی</a:t>
            </a:r>
            <a:r>
              <a:rPr lang="ar-SA" dirty="0" smtClean="0">
                <a:cs typeface="B Mitra" pitchFamily="2" charset="-78"/>
              </a:rPr>
              <a:t>ر</a:t>
            </a:r>
            <a:r>
              <a:rPr lang="fa-IR" dirty="0" smtClean="0">
                <a:cs typeface="B Mitra" pitchFamily="2" charset="-78"/>
              </a:rPr>
              <a:t> </a:t>
            </a:r>
            <a:r>
              <a:rPr lang="ar-SA" dirty="0" smtClean="0">
                <a:cs typeface="B Mitra" pitchFamily="2" charset="-78"/>
              </a:rPr>
              <a:t>كشور </a:t>
            </a:r>
            <a:r>
              <a:rPr lang="fa-IR" dirty="0" smtClean="0">
                <a:cs typeface="B Mitra" pitchFamily="2" charset="-78"/>
              </a:rPr>
              <a:t>وقت </a:t>
            </a:r>
            <a:r>
              <a:rPr lang="ar-SA" dirty="0" smtClean="0">
                <a:cs typeface="B Mitra" pitchFamily="2" charset="-78"/>
              </a:rPr>
              <a:t>آل سعود در بیانیه رسمی، با دروغ پراکنی به حجاج شرکت کننده در برائت از مشکرین اتهامِ اخلال در مراسم حج زدند واعلام کردند که حجاج با چوب و سنگ و چاقو به طرف مسجدالحرام هجوم آوردند و ماموران برای جلوگیری از هرج ومرج وارد شدند و نیز دراین گزارش با ادعای عدم تیراندازی به زوار حرم آمده است که حجاج با مأموران امنیتی درگیر شدند و تعدادی از حجاج زیر دست و پا ماندند و له شدند.</a:t>
            </a:r>
            <a:endParaRPr lang="fa-IR" dirty="0" smtClean="0">
              <a:cs typeface="B Mitra" pitchFamily="2" charset="-78"/>
            </a:endParaRPr>
          </a:p>
          <a:p>
            <a:pPr algn="justLow" rtl="1"/>
            <a:r>
              <a:rPr lang="fa-IR" dirty="0" smtClean="0">
                <a:cs typeface="B Mitra" pitchFamily="2" charset="-78"/>
              </a:rPr>
              <a:t>ژنرال اولريخ وِگِنِر ژنرال ارتش آلمان در بسیاری از کشورهای به خصوص </a:t>
            </a:r>
            <a:r>
              <a:rPr lang="fa-IR" b="1" dirty="0" smtClean="0">
                <a:cs typeface="B Mitra" pitchFamily="2" charset="-78"/>
              </a:rPr>
              <a:t>عربستان سعودی</a:t>
            </a:r>
            <a:r>
              <a:rPr lang="fa-IR" dirty="0" smtClean="0">
                <a:cs typeface="B Mitra" pitchFamily="2" charset="-78"/>
              </a:rPr>
              <a:t> مشاور ایجاد واحدی به نام واحد ضد تروریستی بوده است.</a:t>
            </a:r>
          </a:p>
          <a:p>
            <a:pPr algn="justLow" rtl="1"/>
            <a:r>
              <a:rPr lang="ar-SA" b="1" dirty="0" smtClean="0">
                <a:cs typeface="B Mitra" pitchFamily="2" charset="-78"/>
              </a:rPr>
              <a:t>هفته‌نامه «اشپیگل» - چاپ آلمان – 10/8/1987: [هفته پس از کشتار]</a:t>
            </a:r>
            <a:endParaRPr lang="ar-SA" dirty="0" smtClean="0">
              <a:cs typeface="B Mitra" pitchFamily="2" charset="-78"/>
            </a:endParaRPr>
          </a:p>
          <a:p>
            <a:pPr algn="justLow" rtl="1"/>
            <a:r>
              <a:rPr lang="ar-SA" dirty="0" smtClean="0">
                <a:cs typeface="B Mitra" pitchFamily="2" charset="-78"/>
              </a:rPr>
              <a:t>«... سامانه‌های مدرن تسلیحاتی، اغلب فقط توسط مشاوران، مربیان و تکنسین‌های کشورهای تحویل‌دهنده قابل استفاده و بهره‌برداری هستند و اجناس صادراتی آلمان هم باید از عربستان سعودی و شهرهای مقدس آن محافظت کنند: «اولریخ وگنر» رئیس اسبق «گ.اس.گ.9» در این مسیر به خدمت گرفته شده بود.»</a:t>
            </a:r>
            <a:endParaRPr lang="en-US" dirty="0">
              <a:cs typeface="B Mitra" pitchFamily="2" charset="-78"/>
            </a:endParaRPr>
          </a:p>
        </p:txBody>
      </p:sp>
      <p:sp>
        <p:nvSpPr>
          <p:cNvPr id="4" name="Rectangle 3"/>
          <p:cNvSpPr/>
          <p:nvPr/>
        </p:nvSpPr>
        <p:spPr>
          <a:xfrm>
            <a:off x="1142976" y="428604"/>
            <a:ext cx="6715172" cy="523220"/>
          </a:xfrm>
          <a:prstGeom prst="rect">
            <a:avLst/>
          </a:prstGeom>
        </p:spPr>
        <p:txBody>
          <a:bodyPr wrap="square">
            <a:spAutoFit/>
          </a:bodyPr>
          <a:lstStyle/>
          <a:p>
            <a:pPr lvl="0" algn="ctr" rtl="1"/>
            <a:r>
              <a:rPr lang="fa-IR" sz="2800" b="1" dirty="0" smtClean="0">
                <a:solidFill>
                  <a:prstClr val="black"/>
                </a:solidFill>
                <a:cs typeface="0 Titr Bold" pitchFamily="2" charset="-78"/>
              </a:rPr>
              <a:t>کشتار حجاج ایرانی به دستور </a:t>
            </a:r>
            <a:r>
              <a:rPr lang="fa-IR" sz="2800" b="1" dirty="0" smtClean="0">
                <a:solidFill>
                  <a:srgbClr val="FF0000"/>
                </a:solidFill>
                <a:cs typeface="0 Titr Bold" pitchFamily="2" charset="-78"/>
              </a:rPr>
              <a:t>آمریکا</a:t>
            </a:r>
            <a:endParaRPr lang="en-US" sz="2800" dirty="0" smtClean="0">
              <a:solidFill>
                <a:srgbClr val="FF0000"/>
              </a:solidFill>
              <a:cs typeface="0 Titr Bold" pitchFamily="2" charset="-78"/>
            </a:endParaRPr>
          </a:p>
        </p:txBody>
      </p:sp>
      <p:sp>
        <p:nvSpPr>
          <p:cNvPr id="5" name="Rectangle 4"/>
          <p:cNvSpPr/>
          <p:nvPr/>
        </p:nvSpPr>
        <p:spPr>
          <a:xfrm>
            <a:off x="357158" y="6382100"/>
            <a:ext cx="3857652" cy="261610"/>
          </a:xfrm>
          <a:prstGeom prst="rect">
            <a:avLst/>
          </a:prstGeom>
        </p:spPr>
        <p:txBody>
          <a:bodyPr wrap="square">
            <a:spAutoFit/>
          </a:bodyPr>
          <a:lstStyle/>
          <a:p>
            <a:r>
              <a:rPr lang="fa-IR" sz="1100" dirty="0" smtClean="0"/>
              <a:t>ژنرال اولريخ وگنر، فرمانده نيروهايي امنيتي سعودي در زمان كشتار حجاج ايراني</a:t>
            </a:r>
            <a:endParaRPr lang="en-US" sz="1100" dirty="0"/>
          </a:p>
        </p:txBody>
      </p:sp>
      <p:sp>
        <p:nvSpPr>
          <p:cNvPr id="7" name="Rectangle 6"/>
          <p:cNvSpPr/>
          <p:nvPr/>
        </p:nvSpPr>
        <p:spPr>
          <a:xfrm>
            <a:off x="214282" y="1071546"/>
            <a:ext cx="3953255" cy="923330"/>
          </a:xfrm>
          <a:prstGeom prst="rect">
            <a:avLst/>
          </a:prstGeom>
        </p:spPr>
        <p:txBody>
          <a:bodyPr wrap="square">
            <a:spAutoFit/>
          </a:bodyPr>
          <a:lstStyle/>
          <a:p>
            <a:pPr algn="justLow" rtl="1"/>
            <a:r>
              <a:rPr lang="fa-IR" dirty="0" smtClean="0">
                <a:cs typeface="B Mitra" pitchFamily="2" charset="-78"/>
              </a:rPr>
              <a:t>در این فاجعه که به دستور مقامات آمریکایی انجام شد، فرمانده میدان که از اعضای سازمان جاسوسی آمریکا بود دستور قتل عام را صادر کرد. </a:t>
            </a:r>
            <a:endParaRPr lang="en-US" dirty="0">
              <a:cs typeface="B Mitra" pitchFamily="2" charset="-78"/>
            </a:endParaRPr>
          </a:p>
        </p:txBody>
      </p:sp>
      <p:pic>
        <p:nvPicPr>
          <p:cNvPr id="4098" name="Picture 2" descr="I:\نقش آمریکا در جنگ\New folder (2)\228319_737.jpg"/>
          <p:cNvPicPr>
            <a:picLocks noChangeAspect="1" noChangeArrowheads="1"/>
          </p:cNvPicPr>
          <p:nvPr/>
        </p:nvPicPr>
        <p:blipFill>
          <a:blip r:embed="rId2" cstate="print"/>
          <a:srcRect l="18912" r="22493" b="14289"/>
          <a:stretch>
            <a:fillRect/>
          </a:stretch>
        </p:blipFill>
        <p:spPr bwMode="auto">
          <a:xfrm>
            <a:off x="142844" y="2000240"/>
            <a:ext cx="3857652" cy="3862998"/>
          </a:xfrm>
          <a:prstGeom prst="rect">
            <a:avLst/>
          </a:prstGeom>
          <a:noFill/>
        </p:spPr>
      </p:pic>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ECBD69C-31DC-4357-8742-A8DED39D19A3}" type="slidenum">
              <a:rPr lang="en-US" smtClean="0"/>
              <a:pPr/>
              <a:t>141</a:t>
            </a:fld>
            <a:endParaRPr lang="en-US"/>
          </a:p>
        </p:txBody>
      </p:sp>
      <p:sp>
        <p:nvSpPr>
          <p:cNvPr id="4" name="Rectangle 3"/>
          <p:cNvSpPr/>
          <p:nvPr/>
        </p:nvSpPr>
        <p:spPr>
          <a:xfrm>
            <a:off x="5072066" y="304642"/>
            <a:ext cx="4000496" cy="6124754"/>
          </a:xfrm>
          <a:prstGeom prst="rect">
            <a:avLst/>
          </a:prstGeom>
        </p:spPr>
        <p:txBody>
          <a:bodyPr wrap="square">
            <a:spAutoFit/>
          </a:bodyPr>
          <a:lstStyle/>
          <a:p>
            <a:pPr algn="justLow" rtl="1"/>
            <a:r>
              <a:rPr lang="fa-IR" sz="2800" b="1" dirty="0" smtClean="0">
                <a:cs typeface="B Mitra" pitchFamily="2" charset="-78"/>
              </a:rPr>
              <a:t>اولريخ وگنر جاسوس آلمانی سازمان سیا:</a:t>
            </a:r>
          </a:p>
          <a:p>
            <a:pPr algn="justLow" rtl="1"/>
            <a:r>
              <a:rPr lang="fa-IR" sz="2800" dirty="0" smtClean="0">
                <a:cs typeface="B Mitra" pitchFamily="2" charset="-78"/>
              </a:rPr>
              <a:t>در جریان تسخیر لانه جاسوسی آمریکا و دستگیری جاسوسان و شکست مفتضحانه آمریکا در کودتای نافجام طبس، </a:t>
            </a:r>
            <a:r>
              <a:rPr lang="ar-SA" sz="2800" dirty="0" smtClean="0">
                <a:cs typeface="B Mitra" pitchFamily="2" charset="-78"/>
              </a:rPr>
              <a:t>اولریخ ونگر به دلیل مسامحه مسؤولان وقت وزارت فرهنگ و ارشاد به همراه چند نفر از نیروهایش با پوشش خبرنگاران تلویزیون آلمان، با هدف جاسوسی و تهیه اطلاعات مورد نیاز سرویس امنیتی آمریکا «سیا» برای هدایت دقیق عملیات نیروهای دلتا به تهران وارد شده بود. </a:t>
            </a:r>
            <a:r>
              <a:rPr lang="fa-IR" sz="2800" dirty="0" smtClean="0">
                <a:cs typeface="B Mitra" pitchFamily="2" charset="-78"/>
              </a:rPr>
              <a:t>او همچنان با این سرویس ارتباط نزدیک داشت. </a:t>
            </a:r>
            <a:endParaRPr lang="en-US" sz="2800" dirty="0">
              <a:cs typeface="B Mitra" pitchFamily="2" charset="-78"/>
            </a:endParaRPr>
          </a:p>
        </p:txBody>
      </p:sp>
      <p:pic>
        <p:nvPicPr>
          <p:cNvPr id="5122" name="Picture 2" descr="I:\نقش آمریکا در جنگ\New folder (2)\228316_427.jpg"/>
          <p:cNvPicPr>
            <a:picLocks noChangeAspect="1" noChangeArrowheads="1"/>
          </p:cNvPicPr>
          <p:nvPr/>
        </p:nvPicPr>
        <p:blipFill>
          <a:blip r:embed="rId2" cstate="print"/>
          <a:srcRect/>
          <a:stretch>
            <a:fillRect/>
          </a:stretch>
        </p:blipFill>
        <p:spPr bwMode="auto">
          <a:xfrm>
            <a:off x="241358" y="285728"/>
            <a:ext cx="4830708" cy="3625674"/>
          </a:xfrm>
          <a:prstGeom prst="rect">
            <a:avLst/>
          </a:prstGeom>
          <a:noFill/>
        </p:spPr>
      </p:pic>
      <p:sp>
        <p:nvSpPr>
          <p:cNvPr id="7" name="Rectangle 6"/>
          <p:cNvSpPr/>
          <p:nvPr/>
        </p:nvSpPr>
        <p:spPr>
          <a:xfrm>
            <a:off x="2143108" y="3429000"/>
            <a:ext cx="2214578" cy="461665"/>
          </a:xfrm>
          <a:prstGeom prst="rect">
            <a:avLst/>
          </a:prstGeom>
        </p:spPr>
        <p:txBody>
          <a:bodyPr wrap="square">
            <a:spAutoFit/>
          </a:bodyPr>
          <a:lstStyle/>
          <a:p>
            <a:pPr algn="ctr"/>
            <a:r>
              <a:rPr lang="fa-IR" sz="240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B Mitra" pitchFamily="2" charset="-78"/>
              </a:rPr>
              <a:t>اولريخ وگنر، در ایران </a:t>
            </a:r>
            <a:endParaRPr lang="en-US" sz="2400" dirty="0">
              <a:ln w="18415" cmpd="sng">
                <a:solidFill>
                  <a:srgbClr val="FFFFFF"/>
                </a:solidFill>
                <a:prstDash val="solid"/>
              </a:ln>
              <a:solidFill>
                <a:srgbClr val="FFFFFF"/>
              </a:solidFill>
              <a:effectLst>
                <a:outerShdw blurRad="63500" dir="3600000" algn="tl" rotWithShape="0">
                  <a:srgbClr val="000000">
                    <a:alpha val="70000"/>
                  </a:srgbClr>
                </a:outerShdw>
              </a:effectLst>
              <a:cs typeface="B Mitra" pitchFamily="2" charset="-78"/>
            </a:endParaRPr>
          </a:p>
        </p:txBody>
      </p:sp>
      <p:pic>
        <p:nvPicPr>
          <p:cNvPr id="10242" name="Picture 2" descr="J:\نقش آمریکا در جنگ\New folder (2)\228322_493.jpg"/>
          <p:cNvPicPr>
            <a:picLocks noChangeAspect="1" noChangeArrowheads="1"/>
          </p:cNvPicPr>
          <p:nvPr/>
        </p:nvPicPr>
        <p:blipFill>
          <a:blip r:embed="rId3" cstate="print"/>
          <a:srcRect/>
          <a:stretch>
            <a:fillRect/>
          </a:stretch>
        </p:blipFill>
        <p:spPr bwMode="auto">
          <a:xfrm>
            <a:off x="214282" y="3982662"/>
            <a:ext cx="4857752" cy="2732486"/>
          </a:xfrm>
          <a:prstGeom prst="rect">
            <a:avLst/>
          </a:prstGeom>
          <a:noFill/>
        </p:spPr>
      </p:pic>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ECBD69C-31DC-4357-8742-A8DED39D19A3}" type="slidenum">
              <a:rPr lang="en-US" smtClean="0"/>
              <a:pPr/>
              <a:t>142</a:t>
            </a:fld>
            <a:endParaRPr lang="en-US"/>
          </a:p>
        </p:txBody>
      </p:sp>
      <p:sp>
        <p:nvSpPr>
          <p:cNvPr id="3" name="Rectangle 2"/>
          <p:cNvSpPr/>
          <p:nvPr/>
        </p:nvSpPr>
        <p:spPr>
          <a:xfrm>
            <a:off x="357158" y="214290"/>
            <a:ext cx="8501090" cy="369332"/>
          </a:xfrm>
          <a:prstGeom prst="rect">
            <a:avLst/>
          </a:prstGeom>
        </p:spPr>
        <p:txBody>
          <a:bodyPr wrap="square">
            <a:spAutoFit/>
          </a:bodyPr>
          <a:lstStyle/>
          <a:p>
            <a:pPr algn="ctr" rtl="1"/>
            <a:r>
              <a:rPr lang="ar-SA" b="1" dirty="0" smtClean="0">
                <a:cs typeface="B Mitra" pitchFamily="2" charset="-78"/>
              </a:rPr>
              <a:t>کرسنت اینترنشنال - چاپ کانادا – 16/5/1988: [حدود 10 ماه پس از کشتار</a:t>
            </a:r>
            <a:r>
              <a:rPr lang="fa-IR" b="1" dirty="0" smtClean="0">
                <a:cs typeface="B Mitra" pitchFamily="2" charset="-78"/>
              </a:rPr>
              <a:t> حجاج ایرانی</a:t>
            </a:r>
            <a:r>
              <a:rPr lang="ar-SA" b="1" dirty="0" smtClean="0">
                <a:cs typeface="B Mitra" pitchFamily="2" charset="-78"/>
              </a:rPr>
              <a:t>]</a:t>
            </a:r>
            <a:endParaRPr lang="ar-SA" dirty="0">
              <a:cs typeface="B Mitra" pitchFamily="2" charset="-78"/>
            </a:endParaRPr>
          </a:p>
        </p:txBody>
      </p:sp>
      <p:sp>
        <p:nvSpPr>
          <p:cNvPr id="4" name="Rectangle 3"/>
          <p:cNvSpPr/>
          <p:nvPr/>
        </p:nvSpPr>
        <p:spPr>
          <a:xfrm>
            <a:off x="5291142" y="642067"/>
            <a:ext cx="3786214" cy="6001643"/>
          </a:xfrm>
          <a:prstGeom prst="rect">
            <a:avLst/>
          </a:prstGeom>
        </p:spPr>
        <p:txBody>
          <a:bodyPr wrap="square">
            <a:spAutoFit/>
          </a:bodyPr>
          <a:lstStyle/>
          <a:p>
            <a:pPr algn="justLow" rtl="1"/>
            <a:r>
              <a:rPr lang="ar-SA" sz="2400" dirty="0" smtClean="0">
                <a:cs typeface="B Mitra" pitchFamily="2" charset="-78"/>
              </a:rPr>
              <a:t>به رغم حمایت آمریکا و متّحدانش در منطقه، سعودی‌ها هنوز احساس امنیت نمی‌کنند. در واقع آنها نه‌تنها از حجّاج ایرانی، بلکه از حجاج دیگر کشورها نیز می‌ترسند. منابع اطلاعاتی غرب به سعودی‌ها گفته‌اند که حتی مسلمانان دیگر کشورها ازجمله مسلمانان خاورمیانه تبلیغات سعودی را در مورد قتل‌عام حجاج در سال گذشته باور ندارند. عربستان سعودی براي رعایت تمامی جوانب احتیاط، رسماً همکاری خدمات ضدتروریستی آلمان، متشکل از ژنرال «اولریخ وگنر» و هفت تن از هم قطاران آلمانی‌اش با نیروهای مسلح خود را تمدید کرده است. «وگنر مبتکر عملیات قتل عام سال گذشته سعودی‌ها در مکه بود.»</a:t>
            </a:r>
            <a:endParaRPr lang="ar-SA" sz="2400" dirty="0">
              <a:cs typeface="B Mitra" pitchFamily="2" charset="-78"/>
            </a:endParaRPr>
          </a:p>
        </p:txBody>
      </p:sp>
      <p:pic>
        <p:nvPicPr>
          <p:cNvPr id="11266" name="Picture 2" descr="J:\7 7 94\134998_693.jpg"/>
          <p:cNvPicPr>
            <a:picLocks noChangeAspect="1" noChangeArrowheads="1"/>
          </p:cNvPicPr>
          <p:nvPr/>
        </p:nvPicPr>
        <p:blipFill>
          <a:blip r:embed="rId2" cstate="print"/>
          <a:srcRect/>
          <a:stretch>
            <a:fillRect/>
          </a:stretch>
        </p:blipFill>
        <p:spPr bwMode="auto">
          <a:xfrm>
            <a:off x="122206" y="1534070"/>
            <a:ext cx="5143501" cy="3857652"/>
          </a:xfrm>
          <a:prstGeom prst="rect">
            <a:avLst/>
          </a:prstGeom>
          <a:noFill/>
        </p:spPr>
      </p:pic>
      <p:sp>
        <p:nvSpPr>
          <p:cNvPr id="6" name="Rectangle 5"/>
          <p:cNvSpPr/>
          <p:nvPr/>
        </p:nvSpPr>
        <p:spPr>
          <a:xfrm>
            <a:off x="1579223" y="5534598"/>
            <a:ext cx="2135521" cy="369332"/>
          </a:xfrm>
          <a:prstGeom prst="rect">
            <a:avLst/>
          </a:prstGeom>
        </p:spPr>
        <p:txBody>
          <a:bodyPr wrap="none">
            <a:spAutoFit/>
          </a:bodyPr>
          <a:lstStyle/>
          <a:p>
            <a:r>
              <a:rPr lang="ar-SA" dirty="0" smtClean="0">
                <a:cs typeface="B Mitra" pitchFamily="2" charset="-78"/>
              </a:rPr>
              <a:t>قتل عام</a:t>
            </a:r>
            <a:r>
              <a:rPr lang="fa-IR" dirty="0" smtClean="0">
                <a:cs typeface="B Mitra" pitchFamily="2" charset="-78"/>
              </a:rPr>
              <a:t> حجاج ایرانی در مکه</a:t>
            </a:r>
            <a:r>
              <a:rPr lang="ar-SA" dirty="0" smtClean="0">
                <a:cs typeface="B Mitra" pitchFamily="2" charset="-78"/>
              </a:rPr>
              <a:t> </a:t>
            </a:r>
            <a:endParaRPr lang="en-US" dirty="0"/>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ECBD69C-31DC-4357-8742-A8DED39D19A3}" type="slidenum">
              <a:rPr lang="en-US" smtClean="0"/>
              <a:pPr/>
              <a:t>143</a:t>
            </a:fld>
            <a:endParaRPr lang="en-US"/>
          </a:p>
        </p:txBody>
      </p:sp>
      <p:sp>
        <p:nvSpPr>
          <p:cNvPr id="3" name="Rectangle 2"/>
          <p:cNvSpPr/>
          <p:nvPr/>
        </p:nvSpPr>
        <p:spPr>
          <a:xfrm>
            <a:off x="-71470" y="71414"/>
            <a:ext cx="7786742" cy="369332"/>
          </a:xfrm>
          <a:prstGeom prst="rect">
            <a:avLst/>
          </a:prstGeom>
        </p:spPr>
        <p:txBody>
          <a:bodyPr wrap="square">
            <a:spAutoFit/>
          </a:bodyPr>
          <a:lstStyle/>
          <a:p>
            <a:pPr algn="ctr" rtl="1"/>
            <a:r>
              <a:rPr lang="ar-SA" b="1" dirty="0" smtClean="0">
                <a:cs typeface="B Mitra" pitchFamily="2" charset="-78"/>
              </a:rPr>
              <a:t>هفته‌نامه «اونمان دو ژودی» - چاپ فرانسه – 10/8/1987: [هفته پس از قتل عام]</a:t>
            </a:r>
            <a:endParaRPr lang="ar-SA" dirty="0">
              <a:cs typeface="B Mitra" pitchFamily="2" charset="-78"/>
            </a:endParaRPr>
          </a:p>
        </p:txBody>
      </p:sp>
      <p:sp>
        <p:nvSpPr>
          <p:cNvPr id="5" name="Rectangle 4"/>
          <p:cNvSpPr/>
          <p:nvPr/>
        </p:nvSpPr>
        <p:spPr>
          <a:xfrm>
            <a:off x="5572132" y="357166"/>
            <a:ext cx="3457568" cy="3046988"/>
          </a:xfrm>
          <a:prstGeom prst="rect">
            <a:avLst/>
          </a:prstGeom>
        </p:spPr>
        <p:txBody>
          <a:bodyPr wrap="square">
            <a:spAutoFit/>
          </a:bodyPr>
          <a:lstStyle/>
          <a:p>
            <a:pPr algn="justLow" rtl="1"/>
            <a:r>
              <a:rPr lang="ar-SA" sz="2400" dirty="0" smtClean="0">
                <a:cs typeface="B Mitra" pitchFamily="2" charset="-78"/>
              </a:rPr>
              <a:t>«... متخصص امور ضدشورش می‌افزاید: هدایت و فرماندهی عملیات کشتار حجاج مکه در جمعه گذشته توسط ژنرال «اولریخ وگنر» فرمانده کل سابق گروه کماندویی «گ.اس.گ.9» صورت گرفته است. «اولریخ وگنر» قبلاً از مسؤولان سعودی خواسته بود که نهایت خشونت ممکن بکارگرفته شود</a:t>
            </a:r>
            <a:r>
              <a:rPr lang="fa-IR" sz="2400" dirty="0" smtClean="0">
                <a:cs typeface="B Mitra" pitchFamily="2" charset="-78"/>
              </a:rPr>
              <a:t>.</a:t>
            </a:r>
            <a:endParaRPr lang="ar-SA" sz="2400" dirty="0">
              <a:cs typeface="B Mitra" pitchFamily="2" charset="-78"/>
            </a:endParaRPr>
          </a:p>
        </p:txBody>
      </p:sp>
      <p:pic>
        <p:nvPicPr>
          <p:cNvPr id="12290" name="Picture 2" descr="J:\7 7 94\400_004954820.JPG"/>
          <p:cNvPicPr>
            <a:picLocks noChangeAspect="1" noChangeArrowheads="1"/>
          </p:cNvPicPr>
          <p:nvPr/>
        </p:nvPicPr>
        <p:blipFill>
          <a:blip r:embed="rId2" cstate="print"/>
          <a:srcRect/>
          <a:stretch>
            <a:fillRect/>
          </a:stretch>
        </p:blipFill>
        <p:spPr bwMode="auto">
          <a:xfrm>
            <a:off x="142844" y="571480"/>
            <a:ext cx="5429288" cy="3583330"/>
          </a:xfrm>
          <a:prstGeom prst="rect">
            <a:avLst/>
          </a:prstGeom>
          <a:noFill/>
        </p:spPr>
      </p:pic>
      <p:pic>
        <p:nvPicPr>
          <p:cNvPr id="12291" name="Picture 3" descr="J:\7 7 94\کشتار حجاج ایرانی به دست آل سعود-4957-shia muslim.JPG"/>
          <p:cNvPicPr>
            <a:picLocks noChangeAspect="1" noChangeArrowheads="1"/>
          </p:cNvPicPr>
          <p:nvPr/>
        </p:nvPicPr>
        <p:blipFill>
          <a:blip r:embed="rId3" cstate="print"/>
          <a:srcRect/>
          <a:stretch>
            <a:fillRect/>
          </a:stretch>
        </p:blipFill>
        <p:spPr bwMode="auto">
          <a:xfrm>
            <a:off x="4047346" y="3429000"/>
            <a:ext cx="5029895" cy="3429025"/>
          </a:xfrm>
          <a:prstGeom prst="rect">
            <a:avLst/>
          </a:prstGeom>
          <a:noFill/>
        </p:spPr>
      </p:pic>
      <p:sp>
        <p:nvSpPr>
          <p:cNvPr id="8" name="Rectangle 7"/>
          <p:cNvSpPr/>
          <p:nvPr/>
        </p:nvSpPr>
        <p:spPr>
          <a:xfrm>
            <a:off x="142844" y="4214818"/>
            <a:ext cx="3857652" cy="2308324"/>
          </a:xfrm>
          <a:prstGeom prst="rect">
            <a:avLst/>
          </a:prstGeom>
        </p:spPr>
        <p:txBody>
          <a:bodyPr wrap="square">
            <a:spAutoFit/>
          </a:bodyPr>
          <a:lstStyle/>
          <a:p>
            <a:pPr algn="justLow" rtl="1"/>
            <a:r>
              <a:rPr lang="ar-SA" sz="2400" dirty="0" smtClean="0">
                <a:cs typeface="B Mitra" pitchFamily="2" charset="-78"/>
              </a:rPr>
              <a:t>وگنر که از شش ماه پیش در عربستان به نیروهای آن کشور آموزش‌های ویژه داده است، در هنگام کشتار مستقیماً اجرای عملیات را هدایت می‌کرد. توجیه حضوری وی، دارا بودن عنوان رسمی مشاور امنیتی شهر مکه بوده است.»</a:t>
            </a:r>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ECBD69C-31DC-4357-8742-A8DED39D19A3}" type="slidenum">
              <a:rPr lang="en-US" smtClean="0"/>
              <a:pPr/>
              <a:t>144</a:t>
            </a:fld>
            <a:endParaRPr lang="en-US"/>
          </a:p>
        </p:txBody>
      </p:sp>
      <p:sp>
        <p:nvSpPr>
          <p:cNvPr id="3" name="Rectangle 2"/>
          <p:cNvSpPr/>
          <p:nvPr/>
        </p:nvSpPr>
        <p:spPr>
          <a:xfrm>
            <a:off x="4714876" y="71414"/>
            <a:ext cx="3929090" cy="707886"/>
          </a:xfrm>
          <a:prstGeom prst="rect">
            <a:avLst/>
          </a:prstGeom>
        </p:spPr>
        <p:txBody>
          <a:bodyPr wrap="square">
            <a:spAutoFit/>
          </a:bodyPr>
          <a:lstStyle/>
          <a:p>
            <a:pPr algn="ctr" rtl="1"/>
            <a:r>
              <a:rPr lang="fa-IR" sz="4000" dirty="0" smtClean="0">
                <a:cs typeface="B Titr" pitchFamily="2" charset="-78"/>
              </a:rPr>
              <a:t>کشتار حلبچه</a:t>
            </a:r>
            <a:endParaRPr lang="ar-SA" sz="4000" dirty="0">
              <a:cs typeface="B Titr" pitchFamily="2" charset="-78"/>
            </a:endParaRPr>
          </a:p>
        </p:txBody>
      </p:sp>
      <p:pic>
        <p:nvPicPr>
          <p:cNvPr id="13314" name="Picture 2" descr="J:\نقش آمریکا در جنگ\New folder\926291_872.jpg"/>
          <p:cNvPicPr>
            <a:picLocks noChangeAspect="1" noChangeArrowheads="1"/>
          </p:cNvPicPr>
          <p:nvPr/>
        </p:nvPicPr>
        <p:blipFill>
          <a:blip r:embed="rId2" cstate="print"/>
          <a:srcRect/>
          <a:stretch>
            <a:fillRect/>
          </a:stretch>
        </p:blipFill>
        <p:spPr bwMode="auto">
          <a:xfrm>
            <a:off x="71406" y="3643314"/>
            <a:ext cx="4429156" cy="3143232"/>
          </a:xfrm>
          <a:prstGeom prst="rect">
            <a:avLst/>
          </a:prstGeom>
          <a:noFill/>
        </p:spPr>
      </p:pic>
      <p:pic>
        <p:nvPicPr>
          <p:cNvPr id="6" name="Picture 2" descr="I:\b\بمباران سردشت.jpg"/>
          <p:cNvPicPr>
            <a:picLocks noChangeAspect="1" noChangeArrowheads="1"/>
          </p:cNvPicPr>
          <p:nvPr/>
        </p:nvPicPr>
        <p:blipFill>
          <a:blip r:embed="rId3" cstate="print"/>
          <a:srcRect/>
          <a:stretch>
            <a:fillRect/>
          </a:stretch>
        </p:blipFill>
        <p:spPr bwMode="auto">
          <a:xfrm>
            <a:off x="71406" y="71414"/>
            <a:ext cx="4667256" cy="3500442"/>
          </a:xfrm>
          <a:prstGeom prst="rect">
            <a:avLst/>
          </a:prstGeom>
          <a:noFill/>
        </p:spPr>
      </p:pic>
      <p:pic>
        <p:nvPicPr>
          <p:cNvPr id="7" name="Picture 4" descr="I:\b\سردشت1.jpg"/>
          <p:cNvPicPr>
            <a:picLocks noChangeAspect="1" noChangeArrowheads="1"/>
          </p:cNvPicPr>
          <p:nvPr/>
        </p:nvPicPr>
        <p:blipFill>
          <a:blip r:embed="rId4" cstate="print"/>
          <a:srcRect/>
          <a:stretch>
            <a:fillRect/>
          </a:stretch>
        </p:blipFill>
        <p:spPr bwMode="auto">
          <a:xfrm>
            <a:off x="4572000" y="3643315"/>
            <a:ext cx="4500594" cy="3143272"/>
          </a:xfrm>
          <a:prstGeom prst="rect">
            <a:avLst/>
          </a:prstGeom>
          <a:noFill/>
        </p:spPr>
      </p:pic>
      <p:pic>
        <p:nvPicPr>
          <p:cNvPr id="8" name="Picture 2" descr="I:\حلبچه 3.jpg"/>
          <p:cNvPicPr>
            <a:picLocks noChangeAspect="1" noChangeArrowheads="1"/>
          </p:cNvPicPr>
          <p:nvPr/>
        </p:nvPicPr>
        <p:blipFill>
          <a:blip r:embed="rId5" cstate="print"/>
          <a:srcRect/>
          <a:stretch>
            <a:fillRect/>
          </a:stretch>
        </p:blipFill>
        <p:spPr bwMode="auto">
          <a:xfrm>
            <a:off x="4786491" y="785794"/>
            <a:ext cx="4262291" cy="2740044"/>
          </a:xfrm>
          <a:prstGeom prst="rect">
            <a:avLst/>
          </a:prstGeom>
          <a:noFill/>
        </p:spPr>
      </p:pic>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ECBD69C-31DC-4357-8742-A8DED39D19A3}" type="slidenum">
              <a:rPr lang="en-US" smtClean="0"/>
              <a:pPr/>
              <a:t>145</a:t>
            </a:fld>
            <a:endParaRPr lang="en-US"/>
          </a:p>
        </p:txBody>
      </p:sp>
      <p:sp>
        <p:nvSpPr>
          <p:cNvPr id="4" name="Rectangle 3"/>
          <p:cNvSpPr/>
          <p:nvPr/>
        </p:nvSpPr>
        <p:spPr>
          <a:xfrm>
            <a:off x="2643174" y="214290"/>
            <a:ext cx="3929090" cy="523220"/>
          </a:xfrm>
          <a:prstGeom prst="rect">
            <a:avLst/>
          </a:prstGeom>
        </p:spPr>
        <p:txBody>
          <a:bodyPr wrap="square">
            <a:spAutoFit/>
          </a:bodyPr>
          <a:lstStyle/>
          <a:p>
            <a:pPr algn="ctr" rtl="1"/>
            <a:r>
              <a:rPr lang="fa-IR" sz="2800" dirty="0" smtClean="0">
                <a:cs typeface="B Titr" pitchFamily="2" charset="-78"/>
              </a:rPr>
              <a:t>کشتار سردشت در 7 تیر 66</a:t>
            </a:r>
            <a:endParaRPr lang="ar-SA" sz="2800" dirty="0">
              <a:cs typeface="B Titr" pitchFamily="2" charset="-78"/>
            </a:endParaRPr>
          </a:p>
        </p:txBody>
      </p:sp>
      <p:pic>
        <p:nvPicPr>
          <p:cNvPr id="14338" name="Picture 2" descr="J:\7 7 94\635434561145645378.jpg"/>
          <p:cNvPicPr>
            <a:picLocks noChangeAspect="1" noChangeArrowheads="1"/>
          </p:cNvPicPr>
          <p:nvPr/>
        </p:nvPicPr>
        <p:blipFill>
          <a:blip r:embed="rId2" cstate="print"/>
          <a:srcRect/>
          <a:stretch>
            <a:fillRect/>
          </a:stretch>
        </p:blipFill>
        <p:spPr bwMode="auto">
          <a:xfrm>
            <a:off x="500066" y="1025559"/>
            <a:ext cx="8215338" cy="5618151"/>
          </a:xfrm>
          <a:prstGeom prst="rect">
            <a:avLst/>
          </a:prstGeom>
          <a:noFill/>
        </p:spPr>
      </p:pic>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ECBD69C-31DC-4357-8742-A8DED39D19A3}" type="slidenum">
              <a:rPr lang="en-US" smtClean="0"/>
              <a:pPr/>
              <a:t>146</a:t>
            </a:fld>
            <a:endParaRPr lang="en-US"/>
          </a:p>
        </p:txBody>
      </p:sp>
      <p:sp>
        <p:nvSpPr>
          <p:cNvPr id="3" name="Rectangle 2"/>
          <p:cNvSpPr/>
          <p:nvPr/>
        </p:nvSpPr>
        <p:spPr>
          <a:xfrm>
            <a:off x="285720" y="1617637"/>
            <a:ext cx="2286016" cy="954107"/>
          </a:xfrm>
          <a:prstGeom prst="rect">
            <a:avLst/>
          </a:prstGeom>
        </p:spPr>
        <p:txBody>
          <a:bodyPr wrap="square">
            <a:spAutoFit/>
          </a:bodyPr>
          <a:lstStyle/>
          <a:p>
            <a:pPr algn="ctr" rtl="1"/>
            <a:r>
              <a:rPr lang="fa-IR" sz="2800" dirty="0" smtClean="0">
                <a:cs typeface="B Titr" pitchFamily="2" charset="-78"/>
              </a:rPr>
              <a:t>کشتار سردشت در 7 تیر 66</a:t>
            </a:r>
            <a:endParaRPr lang="ar-SA" sz="2800" dirty="0">
              <a:cs typeface="B Titr" pitchFamily="2" charset="-78"/>
            </a:endParaRPr>
          </a:p>
        </p:txBody>
      </p:sp>
      <p:pic>
        <p:nvPicPr>
          <p:cNvPr id="15362" name="Picture 2" descr="J:\7 7 94\2043660-3232-b.jpg"/>
          <p:cNvPicPr>
            <a:picLocks noChangeAspect="1" noChangeArrowheads="1"/>
          </p:cNvPicPr>
          <p:nvPr/>
        </p:nvPicPr>
        <p:blipFill>
          <a:blip r:embed="rId2" cstate="print"/>
          <a:srcRect/>
          <a:stretch>
            <a:fillRect/>
          </a:stretch>
        </p:blipFill>
        <p:spPr bwMode="auto">
          <a:xfrm>
            <a:off x="2857487" y="71414"/>
            <a:ext cx="6223001" cy="3500438"/>
          </a:xfrm>
          <a:prstGeom prst="rect">
            <a:avLst/>
          </a:prstGeom>
          <a:noFill/>
        </p:spPr>
      </p:pic>
      <p:pic>
        <p:nvPicPr>
          <p:cNvPr id="7" name="Picture 3" descr="J:\7 7 94\16869.jpg"/>
          <p:cNvPicPr>
            <a:picLocks noChangeAspect="1" noChangeArrowheads="1"/>
          </p:cNvPicPr>
          <p:nvPr/>
        </p:nvPicPr>
        <p:blipFill>
          <a:blip r:embed="rId3" cstate="print"/>
          <a:srcRect/>
          <a:stretch>
            <a:fillRect/>
          </a:stretch>
        </p:blipFill>
        <p:spPr bwMode="auto">
          <a:xfrm>
            <a:off x="66393" y="3643314"/>
            <a:ext cx="6253457" cy="3143272"/>
          </a:xfrm>
          <a:prstGeom prst="rect">
            <a:avLst/>
          </a:prstGeom>
          <a:noFill/>
        </p:spPr>
      </p:pic>
      <p:pic>
        <p:nvPicPr>
          <p:cNvPr id="8" name="Picture 4" descr="J:\7 7 94\87969_564.jpg"/>
          <p:cNvPicPr>
            <a:picLocks noChangeAspect="1" noChangeArrowheads="1"/>
          </p:cNvPicPr>
          <p:nvPr/>
        </p:nvPicPr>
        <p:blipFill>
          <a:blip r:embed="rId4" cstate="print"/>
          <a:srcRect/>
          <a:stretch>
            <a:fillRect/>
          </a:stretch>
        </p:blipFill>
        <p:spPr bwMode="auto">
          <a:xfrm>
            <a:off x="6357950" y="4205314"/>
            <a:ext cx="2766159" cy="2081206"/>
          </a:xfrm>
          <a:prstGeom prst="rect">
            <a:avLst/>
          </a:prstGeom>
          <a:noFill/>
        </p:spPr>
      </p:pic>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ECBD69C-31DC-4357-8742-A8DED39D19A3}" type="slidenum">
              <a:rPr lang="en-US" smtClean="0"/>
              <a:pPr/>
              <a:t>147</a:t>
            </a:fld>
            <a:endParaRPr lang="en-US"/>
          </a:p>
        </p:txBody>
      </p:sp>
      <p:sp>
        <p:nvSpPr>
          <p:cNvPr id="4" name="Rectangle 3"/>
          <p:cNvSpPr/>
          <p:nvPr/>
        </p:nvSpPr>
        <p:spPr>
          <a:xfrm>
            <a:off x="142844" y="1001516"/>
            <a:ext cx="8858312" cy="5570756"/>
          </a:xfrm>
          <a:prstGeom prst="rect">
            <a:avLst/>
          </a:prstGeom>
        </p:spPr>
        <p:txBody>
          <a:bodyPr wrap="square">
            <a:spAutoFit/>
          </a:bodyPr>
          <a:lstStyle/>
          <a:p>
            <a:pPr algn="justLow" rtl="1"/>
            <a:r>
              <a:rPr lang="fa-IR" sz="2800" dirty="0" smtClean="0">
                <a:cs typeface="B Mitra" pitchFamily="2" charset="-78"/>
              </a:rPr>
              <a:t>دولت عراق موظف بود بنابر مفاد لازم برای بازرسی‌ها(طبق قطعنامه‌ی ۱۴۴۱ شورای امنیت) همه‌ی ظرفیت ساخت جنگ‌افزارهای خود را اعلام کند. در همین راستا عراق در روز ۱۲ آبان ۱۳۸۱ (۳ نوامبر ۲۰۰۲) گزارشی ۱۱٬۸۰۰ صفحه‌ای به شورای امنیت و آژانس بین‌المللی انرژی اتمی ارائه کرد و در آن عنوان نمود که هیچ جنگ‌افزار کشتار جمعی در اختیار ندارد. نسخه‌های روگرفت این گزارش به طور غیررسمی در اختیار چندین روزنامه‌نگار اروپایی قرار گرفت. کلمبیا که در آن زمان رئیس دوره‌ای شورای امنیت بود به سران ایالات متحده اجازه داد به طور مخفیانه ۸٬۰۰۰ صفحه از این گزارش را پیش از آن که در اختیار تمام اعضای شورا قرار گیرد حذف کند. از همین رو شورا این گزارش را ناقص اعلام کرده و عراق را ناقض مسئولیت‌های خود اعلام نمود. صفحات حذف‌شده مشتمل بر جزئیات کمک‌های شرکت‌ها و سازمان‌های دولتی آمریکایی و اروپایی بود که در گذشته در توسعه‌ی جنگ‌افزارهای شیمیایی و میکروبی و تجهیزات ساخت بمب اتمی به عراق کمک کرده بودند.</a:t>
            </a:r>
          </a:p>
          <a:p>
            <a:pPr algn="justLow" rtl="1"/>
            <a:r>
              <a:rPr lang="en-US" sz="2000" dirty="0" smtClean="0">
                <a:cs typeface="B Mitra" pitchFamily="2" charset="-78"/>
              </a:rPr>
              <a:t>US illegally removes pages from Iraq UN report“.</a:t>
            </a:r>
            <a:endParaRPr lang="en-US" sz="2000" dirty="0">
              <a:cs typeface="B Mitra" pitchFamily="2" charset="-78"/>
            </a:endParaRPr>
          </a:p>
        </p:txBody>
      </p:sp>
      <p:sp>
        <p:nvSpPr>
          <p:cNvPr id="5" name="Rectangle 4"/>
          <p:cNvSpPr/>
          <p:nvPr/>
        </p:nvSpPr>
        <p:spPr>
          <a:xfrm>
            <a:off x="1142976" y="285728"/>
            <a:ext cx="6858048" cy="523220"/>
          </a:xfrm>
          <a:prstGeom prst="rect">
            <a:avLst/>
          </a:prstGeom>
        </p:spPr>
        <p:txBody>
          <a:bodyPr wrap="square">
            <a:spAutoFit/>
          </a:bodyPr>
          <a:lstStyle/>
          <a:p>
            <a:pPr algn="ctr" rtl="1"/>
            <a:r>
              <a:rPr lang="fa-IR" sz="2800" dirty="0" smtClean="0">
                <a:cs typeface="B Titr" pitchFamily="2" charset="-78"/>
              </a:rPr>
              <a:t>ادعای </a:t>
            </a:r>
            <a:r>
              <a:rPr lang="fa-IR" sz="2800" dirty="0" smtClean="0">
                <a:solidFill>
                  <a:srgbClr val="FF0000"/>
                </a:solidFill>
                <a:cs typeface="B Titr" pitchFamily="2" charset="-78"/>
              </a:rPr>
              <a:t>آمریکا</a:t>
            </a:r>
            <a:r>
              <a:rPr lang="fa-IR" sz="2800" dirty="0" smtClean="0">
                <a:cs typeface="B Titr" pitchFamily="2" charset="-78"/>
              </a:rPr>
              <a:t> مبنی بر بمب اتمی داشتن عراق</a:t>
            </a:r>
            <a:endParaRPr lang="ar-SA" sz="2800" dirty="0">
              <a:cs typeface="B Titr" pitchFamily="2" charset="-78"/>
            </a:endParaRPr>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ECBD69C-31DC-4357-8742-A8DED39D19A3}" type="slidenum">
              <a:rPr lang="en-US" smtClean="0"/>
              <a:pPr/>
              <a:t>148</a:t>
            </a:fld>
            <a:endParaRPr lang="en-US"/>
          </a:p>
        </p:txBody>
      </p:sp>
      <p:sp>
        <p:nvSpPr>
          <p:cNvPr id="3" name="Rectangle 2"/>
          <p:cNvSpPr/>
          <p:nvPr/>
        </p:nvSpPr>
        <p:spPr>
          <a:xfrm>
            <a:off x="142844" y="785794"/>
            <a:ext cx="7929618" cy="4801314"/>
          </a:xfrm>
          <a:prstGeom prst="rect">
            <a:avLst/>
          </a:prstGeom>
        </p:spPr>
        <p:txBody>
          <a:bodyPr wrap="square">
            <a:spAutoFit/>
          </a:bodyPr>
          <a:lstStyle/>
          <a:p>
            <a:pPr algn="ctr" rtl="1">
              <a:lnSpc>
                <a:spcPct val="150000"/>
              </a:lnSpc>
            </a:pPr>
            <a:r>
              <a:rPr lang="fa-IR" sz="7200" dirty="0" smtClean="0">
                <a:solidFill>
                  <a:srgbClr val="00B050"/>
                </a:solidFill>
                <a:cs typeface="B Titr" pitchFamily="2" charset="-78"/>
              </a:rPr>
              <a:t>مرحله یازدهم:</a:t>
            </a:r>
          </a:p>
          <a:p>
            <a:pPr algn="ctr" rtl="1">
              <a:lnSpc>
                <a:spcPct val="150000"/>
              </a:lnSpc>
            </a:pPr>
            <a:r>
              <a:rPr lang="fa-IR" sz="6600" dirty="0" smtClean="0">
                <a:solidFill>
                  <a:srgbClr val="FF0000"/>
                </a:solidFill>
                <a:cs typeface="B Titr" pitchFamily="2" charset="-78"/>
              </a:rPr>
              <a:t>ادامه جنگ آمریکا با ایران از خاک عراق پس از صدام</a:t>
            </a:r>
            <a:endParaRPr lang="en-US" sz="6600" dirty="0" smtClean="0">
              <a:solidFill>
                <a:srgbClr val="FF0000"/>
              </a:solidFill>
              <a:cs typeface="B Titr" pitchFamily="2" charset="-78"/>
            </a:endParaRPr>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ECBD69C-31DC-4357-8742-A8DED39D19A3}" type="slidenum">
              <a:rPr lang="en-US" smtClean="0"/>
              <a:pPr/>
              <a:t>149</a:t>
            </a:fld>
            <a:endParaRPr lang="en-US"/>
          </a:p>
        </p:txBody>
      </p:sp>
      <p:sp>
        <p:nvSpPr>
          <p:cNvPr id="4" name="Rectangle 3"/>
          <p:cNvSpPr/>
          <p:nvPr/>
        </p:nvSpPr>
        <p:spPr>
          <a:xfrm>
            <a:off x="857224" y="285728"/>
            <a:ext cx="7484741" cy="784830"/>
          </a:xfrm>
          <a:prstGeom prst="rect">
            <a:avLst/>
          </a:prstGeom>
        </p:spPr>
        <p:txBody>
          <a:bodyPr wrap="none">
            <a:spAutoFit/>
          </a:bodyPr>
          <a:lstStyle/>
          <a:p>
            <a:pPr lvl="0" algn="justLow" rtl="1" fontAlgn="base">
              <a:spcBef>
                <a:spcPct val="0"/>
              </a:spcBef>
              <a:spcAft>
                <a:spcPct val="0"/>
              </a:spcAft>
            </a:pPr>
            <a:r>
              <a:rPr lang="fa-IR" sz="4500" b="1" dirty="0" smtClean="0">
                <a:solidFill>
                  <a:srgbClr val="FF0000"/>
                </a:solidFill>
                <a:latin typeface="Calibri" pitchFamily="34" charset="0"/>
                <a:ea typeface="Calibri" pitchFamily="34" charset="0"/>
                <a:cs typeface="B Titr" pitchFamily="2" charset="-78"/>
              </a:rPr>
              <a:t>آمریکا</a:t>
            </a:r>
            <a:r>
              <a:rPr lang="fa-IR" sz="4500" b="1" dirty="0" smtClean="0">
                <a:latin typeface="Calibri" pitchFamily="34" charset="0"/>
                <a:ea typeface="Calibri" pitchFamily="34" charset="0"/>
                <a:cs typeface="B Titr" pitchFamily="2" charset="-78"/>
              </a:rPr>
              <a:t> حامی اصلی گروهک منافقین</a:t>
            </a:r>
            <a:endParaRPr lang="en-US" sz="4500" dirty="0" smtClean="0">
              <a:latin typeface="Arial" pitchFamily="34" charset="0"/>
              <a:cs typeface="B Titr" pitchFamily="2" charset="-78"/>
            </a:endParaRPr>
          </a:p>
        </p:txBody>
      </p:sp>
      <p:sp>
        <p:nvSpPr>
          <p:cNvPr id="5" name="Rectangle 4"/>
          <p:cNvSpPr/>
          <p:nvPr/>
        </p:nvSpPr>
        <p:spPr>
          <a:xfrm>
            <a:off x="428596" y="3643314"/>
            <a:ext cx="8215370" cy="2862322"/>
          </a:xfrm>
          <a:prstGeom prst="rect">
            <a:avLst/>
          </a:prstGeom>
        </p:spPr>
        <p:txBody>
          <a:bodyPr wrap="square">
            <a:spAutoFit/>
          </a:bodyPr>
          <a:lstStyle/>
          <a:p>
            <a:pPr algn="justLow" rtl="1"/>
            <a:r>
              <a:rPr lang="fa-IR" dirty="0" smtClean="0">
                <a:cs typeface="B Mitra" pitchFamily="2" charset="-78"/>
              </a:rPr>
              <a:t>گروهک منافقین در سال 1997 در فهرست گروهک های تروریستی آمریکا قرار گرفت، اگر چه در پشت پرده و پنهانی این گروهک مورد حمایت آمریکا قرار داشت، بعد از شکست صدام و تغییر سیاست های منطقه ای، آمریکا حمایت های خود از منافقین را علنی کرد. در سال 2012 این گروه را از لیست گروه  های تروریستی خارج کرد.</a:t>
            </a:r>
          </a:p>
          <a:p>
            <a:pPr algn="justLow" rtl="1"/>
            <a:r>
              <a:rPr lang="fa-IR" dirty="0" smtClean="0">
                <a:cs typeface="B Mitra" pitchFamily="2" charset="-78"/>
              </a:rPr>
              <a:t>دولت آمریکا علاوه بر اینکه دو پایگاه سابق نظامی خود در عراق را به عنوان پناه‌گاه‌های امن، در اختیار تروریست‌های سازمان منافقین قرار داد، سال‌ها است که با کمک‌های مالی و تامین اسلحه، این سازمان را در جنگی نیابتی علیه ایران حمایت می‌کند.</a:t>
            </a:r>
          </a:p>
          <a:p>
            <a:pPr algn="justLow" rtl="1"/>
            <a:r>
              <a:rPr lang="fa-IR" dirty="0" smtClean="0">
                <a:cs typeface="B Mitra" pitchFamily="2" charset="-78"/>
              </a:rPr>
              <a:t>حمایت مخفیانه آمریکا از سازمان تروریستی منافقین که روزی در فهرست سازمان‌های تروریستی آمریکا قرار داشت، حداقل از سال 2008، در زمان ریاست‌جمهوری دولت بوش، ادامه داشته است. در آن زمان «سیمور هرش»،‌ در مقاله‌ای با عنوان «آماده کردن میدان جنگ» که در سال 2008 در روزنامه «نیویورکر» منتشر شد، گزارش داد که منافقین نه تنها به خاطر نقش خود به عنوان یک نماینده احتمالی در نظر گرفته شده‌ بودند، بلکه دولت آمریکا برای راه‌اندازی جنگ در داخل ایران، شروع به مسلح کردن و حمایت مالی از آن‌ها کرده بود.</a:t>
            </a:r>
            <a:endParaRPr lang="fa-IR" dirty="0">
              <a:cs typeface="B Mitra" pitchFamily="2" charset="-78"/>
            </a:endParaRPr>
          </a:p>
        </p:txBody>
      </p:sp>
      <p:pic>
        <p:nvPicPr>
          <p:cNvPr id="6" name="Picture 3" descr="I:\جدید\2011302402.jpg"/>
          <p:cNvPicPr>
            <a:picLocks noChangeAspect="1" noChangeArrowheads="1"/>
          </p:cNvPicPr>
          <p:nvPr/>
        </p:nvPicPr>
        <p:blipFill>
          <a:blip r:embed="rId2" cstate="print"/>
          <a:srcRect/>
          <a:stretch>
            <a:fillRect/>
          </a:stretch>
        </p:blipFill>
        <p:spPr bwMode="auto">
          <a:xfrm>
            <a:off x="2857488" y="1171496"/>
            <a:ext cx="3571900" cy="2428265"/>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7" name="Rectangle 1"/>
          <p:cNvSpPr>
            <a:spLocks noChangeArrowheads="1"/>
          </p:cNvSpPr>
          <p:nvPr/>
        </p:nvSpPr>
        <p:spPr bwMode="auto">
          <a:xfrm>
            <a:off x="285720" y="3786190"/>
            <a:ext cx="8643998"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fa-IR" sz="2800" b="0" i="0" u="none" strike="noStrike" cap="none" normalizeH="0" baseline="0" dirty="0" smtClean="0">
                <a:ln>
                  <a:noFill/>
                </a:ln>
                <a:solidFill>
                  <a:schemeClr val="tx1"/>
                </a:solidFill>
                <a:effectLst/>
                <a:latin typeface="Calibri" pitchFamily="34" charset="0"/>
                <a:ea typeface="Calibri" pitchFamily="34" charset="0"/>
                <a:cs typeface="B Mitra" pitchFamily="2" charset="-78"/>
              </a:rPr>
              <a:t>ناصر رکنی: در تیر 1359 آمریکایی ها با ما درباره تقدم و تأخر کودتا و جنگ به بحث و بررسی پرداختند و اجرای کودتا را در تقدم قرار دادند. زیرا در صورت موفقیت کودتا دیگر نیازی به تهاجم نظامی عراق نبود (درودیان، 1383: 23)</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fa-IR" sz="2800" b="0" i="0" u="none" strike="noStrike" cap="none" normalizeH="0" baseline="0" dirty="0" smtClean="0">
                <a:ln>
                  <a:noFill/>
                </a:ln>
                <a:solidFill>
                  <a:schemeClr val="tx1"/>
                </a:solidFill>
                <a:effectLst/>
                <a:latin typeface="Calibri" pitchFamily="34" charset="0"/>
                <a:ea typeface="Calibri" pitchFamily="34" charset="0"/>
                <a:cs typeface="B Mitra" pitchFamily="2" charset="-78"/>
              </a:rPr>
              <a:t>شکست کودتای آمریکایی در پایگاه شهید نوژه در 18 تیر 1359 حمله نظامی را قطعی کرد و روز بعد صدام برای رسیدن آمریکا به همان هدفی که در تجاوز به طبس و کودتای نوژه پیش بینی کرده بود با هدایت مقامات آمریکایی وارد جنگ با ایران شد. </a:t>
            </a:r>
            <a:endParaRPr kumimoji="0" lang="fa-IR" sz="40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Rectangle 4"/>
          <p:cNvSpPr/>
          <p:nvPr/>
        </p:nvSpPr>
        <p:spPr>
          <a:xfrm>
            <a:off x="3643306" y="285728"/>
            <a:ext cx="5214974" cy="1569660"/>
          </a:xfrm>
          <a:prstGeom prst="rect">
            <a:avLst/>
          </a:prstGeom>
        </p:spPr>
        <p:txBody>
          <a:bodyPr wrap="square">
            <a:spAutoFit/>
          </a:bodyPr>
          <a:lstStyle/>
          <a:p>
            <a:pPr lvl="0" algn="justLow" rtl="1" fontAlgn="base">
              <a:spcBef>
                <a:spcPct val="0"/>
              </a:spcBef>
              <a:spcAft>
                <a:spcPct val="0"/>
              </a:spcAft>
            </a:pPr>
            <a:r>
              <a:rPr lang="fa-IR" sz="4800" b="1" dirty="0" smtClean="0">
                <a:ln w="1905"/>
                <a:solidFill>
                  <a:srgbClr val="FF0000"/>
                </a:solidFill>
                <a:effectLst>
                  <a:innerShdw blurRad="69850" dist="43180" dir="5400000">
                    <a:srgbClr val="000000">
                      <a:alpha val="65000"/>
                    </a:srgbClr>
                  </a:innerShdw>
                </a:effectLst>
                <a:latin typeface="Calibri" pitchFamily="34" charset="0"/>
                <a:ea typeface="Calibri" pitchFamily="34" charset="0"/>
                <a:cs typeface="B Titr" pitchFamily="2" charset="-78"/>
              </a:rPr>
              <a:t>نقش آمریکا در ترغیب صدام به تجاوز به ایران</a:t>
            </a:r>
            <a:endParaRPr lang="en-US" sz="2800" b="1" dirty="0" smtClean="0">
              <a:ln w="1905"/>
              <a:solidFill>
                <a:srgbClr val="FF0000"/>
              </a:solidFill>
              <a:effectLst>
                <a:innerShdw blurRad="69850" dist="43180" dir="5400000">
                  <a:srgbClr val="000000">
                    <a:alpha val="65000"/>
                  </a:srgbClr>
                </a:innerShdw>
              </a:effectLst>
              <a:latin typeface="Arial" pitchFamily="34" charset="0"/>
              <a:cs typeface="B Titr" pitchFamily="2" charset="-78"/>
            </a:endParaRPr>
          </a:p>
        </p:txBody>
      </p:sp>
      <p:sp>
        <p:nvSpPr>
          <p:cNvPr id="7" name="Rectangle 6"/>
          <p:cNvSpPr/>
          <p:nvPr/>
        </p:nvSpPr>
        <p:spPr>
          <a:xfrm>
            <a:off x="3714744" y="1960426"/>
            <a:ext cx="5143536" cy="1754326"/>
          </a:xfrm>
          <a:prstGeom prst="rect">
            <a:avLst/>
          </a:prstGeom>
        </p:spPr>
        <p:txBody>
          <a:bodyPr wrap="square">
            <a:spAutoFit/>
          </a:bodyPr>
          <a:lstStyle/>
          <a:p>
            <a:pPr lvl="0" algn="justLow" rtl="1" eaLnBrk="0" fontAlgn="base" hangingPunct="0">
              <a:lnSpc>
                <a:spcPct val="150000"/>
              </a:lnSpc>
              <a:spcBef>
                <a:spcPct val="0"/>
              </a:spcBef>
              <a:spcAft>
                <a:spcPct val="0"/>
              </a:spcAft>
            </a:pPr>
            <a:r>
              <a:rPr lang="fa-IR" sz="2400" b="1" dirty="0" smtClean="0">
                <a:latin typeface="Calibri" pitchFamily="34" charset="0"/>
                <a:ea typeface="Calibri" pitchFamily="34" charset="0"/>
                <a:cs typeface="B Titr" pitchFamily="2" charset="-78"/>
              </a:rPr>
              <a:t>اعترافات ناصر رکنی از فرماندهان کودتای آمریکایی نافرجام نوژه علیه جمهوری اسلامی ایران.</a:t>
            </a:r>
            <a:endParaRPr lang="en-US" sz="1400" dirty="0" smtClean="0">
              <a:latin typeface="Arial" pitchFamily="34" charset="0"/>
              <a:cs typeface="B Titr" pitchFamily="2" charset="-78"/>
            </a:endParaRPr>
          </a:p>
        </p:txBody>
      </p:sp>
      <p:sp>
        <p:nvSpPr>
          <p:cNvPr id="8" name="Slide Number Placeholder 7"/>
          <p:cNvSpPr>
            <a:spLocks noGrp="1"/>
          </p:cNvSpPr>
          <p:nvPr>
            <p:ph type="sldNum" sz="quarter" idx="12"/>
          </p:nvPr>
        </p:nvSpPr>
        <p:spPr/>
        <p:txBody>
          <a:bodyPr/>
          <a:lstStyle/>
          <a:p>
            <a:fld id="{816DC3E8-027D-45BD-BFF7-948F93A10FED}" type="slidenum">
              <a:rPr lang="fa-IR" smtClean="0"/>
              <a:pPr/>
              <a:t>15</a:t>
            </a:fld>
            <a:endParaRPr lang="fa-IR"/>
          </a:p>
        </p:txBody>
      </p:sp>
      <p:pic>
        <p:nvPicPr>
          <p:cNvPr id="6146" name="Picture 2" descr="J:\نقش آمریکا در جنگ\رکنی.jpg"/>
          <p:cNvPicPr>
            <a:picLocks noChangeAspect="1" noChangeArrowheads="1"/>
          </p:cNvPicPr>
          <p:nvPr/>
        </p:nvPicPr>
        <p:blipFill>
          <a:blip r:embed="rId2" cstate="print"/>
          <a:srcRect l="50000" t="44680" r="3676" b="35634"/>
          <a:stretch>
            <a:fillRect/>
          </a:stretch>
        </p:blipFill>
        <p:spPr bwMode="auto">
          <a:xfrm>
            <a:off x="285720" y="285728"/>
            <a:ext cx="3261591" cy="3286148"/>
          </a:xfrm>
          <a:prstGeom prst="rect">
            <a:avLst/>
          </a:prstGeom>
          <a:noFill/>
        </p:spPr>
      </p:pic>
    </p:spTree>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ECBD69C-31DC-4357-8742-A8DED39D19A3}" type="slidenum">
              <a:rPr lang="en-US" smtClean="0"/>
              <a:pPr/>
              <a:t>150</a:t>
            </a:fld>
            <a:endParaRPr lang="en-US"/>
          </a:p>
        </p:txBody>
      </p:sp>
      <p:sp>
        <p:nvSpPr>
          <p:cNvPr id="3" name="Rectangle 2"/>
          <p:cNvSpPr/>
          <p:nvPr/>
        </p:nvSpPr>
        <p:spPr>
          <a:xfrm>
            <a:off x="3571868" y="1785926"/>
            <a:ext cx="4929222" cy="1815882"/>
          </a:xfrm>
          <a:prstGeom prst="rect">
            <a:avLst/>
          </a:prstGeom>
        </p:spPr>
        <p:txBody>
          <a:bodyPr wrap="square">
            <a:spAutoFit/>
          </a:bodyPr>
          <a:lstStyle/>
          <a:p>
            <a:pPr algn="justLow" rtl="1"/>
            <a:r>
              <a:rPr lang="fa-IR" sz="2800" dirty="0" smtClean="0">
                <a:cs typeface="B Mitra" pitchFamily="2" charset="-78"/>
              </a:rPr>
              <a:t>تد پو قاضی، حقوقدان و رئیس کمیته ضدتروریسم کنگره آمریکا، یکی از فعال ترین اعضای کنگره در دفاع از گروهک منافقین برای خروج از فهرست سیاه بود.</a:t>
            </a:r>
            <a:endParaRPr lang="en-US" sz="2800" dirty="0">
              <a:cs typeface="B Mitra" pitchFamily="2" charset="-78"/>
            </a:endParaRPr>
          </a:p>
        </p:txBody>
      </p:sp>
      <p:pic>
        <p:nvPicPr>
          <p:cNvPr id="33794" name="Picture 2" descr="I:\جدید\nf00368782-3.jpg"/>
          <p:cNvPicPr>
            <a:picLocks noChangeAspect="1" noChangeArrowheads="1"/>
          </p:cNvPicPr>
          <p:nvPr/>
        </p:nvPicPr>
        <p:blipFill>
          <a:blip r:embed="rId2" cstate="print"/>
          <a:srcRect r="42975"/>
          <a:stretch>
            <a:fillRect/>
          </a:stretch>
        </p:blipFill>
        <p:spPr bwMode="auto">
          <a:xfrm>
            <a:off x="214282" y="214290"/>
            <a:ext cx="3286148" cy="3124201"/>
          </a:xfrm>
          <a:prstGeom prst="rect">
            <a:avLst/>
          </a:prstGeom>
          <a:noFill/>
        </p:spPr>
      </p:pic>
      <p:sp>
        <p:nvSpPr>
          <p:cNvPr id="5" name="Rectangle 1"/>
          <p:cNvSpPr>
            <a:spLocks noChangeArrowheads="1"/>
          </p:cNvSpPr>
          <p:nvPr/>
        </p:nvSpPr>
        <p:spPr bwMode="auto">
          <a:xfrm>
            <a:off x="500034" y="3651784"/>
            <a:ext cx="8215370"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Low" rtl="1" eaLnBrk="0" fontAlgn="base" hangingPunct="0">
              <a:lnSpc>
                <a:spcPct val="150000"/>
              </a:lnSpc>
              <a:spcBef>
                <a:spcPct val="0"/>
              </a:spcBef>
              <a:spcAft>
                <a:spcPct val="0"/>
              </a:spcAft>
            </a:pPr>
            <a:r>
              <a:rPr lang="fa-IR" sz="3200" dirty="0" smtClean="0">
                <a:cs typeface="B Mitra" pitchFamily="2" charset="-78"/>
              </a:rPr>
              <a:t>تد پو در وب سایت خود نوشت: "سازمان مجاهدین خلق (منافقین) در سال‌های اخیر با سازمان‌های اطلاعاتی آمریکا برای کسب اطلاع از فعالیت‌های داخل ایران فعالانه کار می‌کند.</a:t>
            </a:r>
          </a:p>
        </p:txBody>
      </p:sp>
      <p:sp>
        <p:nvSpPr>
          <p:cNvPr id="7" name="Rectangle 6"/>
          <p:cNvSpPr/>
          <p:nvPr/>
        </p:nvSpPr>
        <p:spPr>
          <a:xfrm>
            <a:off x="3714744" y="285728"/>
            <a:ext cx="4929222" cy="1477328"/>
          </a:xfrm>
          <a:prstGeom prst="rect">
            <a:avLst/>
          </a:prstGeom>
        </p:spPr>
        <p:txBody>
          <a:bodyPr wrap="square">
            <a:spAutoFit/>
          </a:bodyPr>
          <a:lstStyle/>
          <a:p>
            <a:pPr lvl="0" algn="justLow" rtl="1" fontAlgn="base">
              <a:spcBef>
                <a:spcPct val="0"/>
              </a:spcBef>
              <a:spcAft>
                <a:spcPct val="0"/>
              </a:spcAft>
            </a:pPr>
            <a:r>
              <a:rPr lang="fa-IR" sz="4400" b="1" dirty="0" smtClean="0">
                <a:solidFill>
                  <a:srgbClr val="FF0000"/>
                </a:solidFill>
                <a:latin typeface="Calibri" pitchFamily="34" charset="0"/>
                <a:ea typeface="Calibri" pitchFamily="34" charset="0"/>
                <a:cs typeface="B Titr" pitchFamily="2" charset="-78"/>
              </a:rPr>
              <a:t>آمریکا</a:t>
            </a:r>
            <a:r>
              <a:rPr lang="fa-IR" sz="4400" b="1" dirty="0" smtClean="0">
                <a:latin typeface="Calibri" pitchFamily="34" charset="0"/>
                <a:ea typeface="Calibri" pitchFamily="34" charset="0"/>
                <a:cs typeface="B Titr" pitchFamily="2" charset="-78"/>
              </a:rPr>
              <a:t> حامی اصلی گروهک منافقین</a:t>
            </a:r>
            <a:endParaRPr lang="en-US" sz="4400" dirty="0" smtClean="0">
              <a:latin typeface="Arial" pitchFamily="34" charset="0"/>
              <a:cs typeface="B Titr" pitchFamily="2" charset="-78"/>
            </a:endParaRPr>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ECBD69C-31DC-4357-8742-A8DED39D19A3}" type="slidenum">
              <a:rPr lang="en-US" smtClean="0"/>
              <a:pPr/>
              <a:t>151</a:t>
            </a:fld>
            <a:endParaRPr lang="en-US"/>
          </a:p>
        </p:txBody>
      </p:sp>
      <p:pic>
        <p:nvPicPr>
          <p:cNvPr id="3" name="Picture 1" descr="C:\Users\basij\Desktop\عکس\304753_715.jpg"/>
          <p:cNvPicPr>
            <a:picLocks noChangeAspect="1" noChangeArrowheads="1"/>
          </p:cNvPicPr>
          <p:nvPr/>
        </p:nvPicPr>
        <p:blipFill>
          <a:blip r:embed="rId2" cstate="print"/>
          <a:srcRect/>
          <a:stretch>
            <a:fillRect/>
          </a:stretch>
        </p:blipFill>
        <p:spPr bwMode="auto">
          <a:xfrm>
            <a:off x="130160" y="129289"/>
            <a:ext cx="5167795" cy="3446273"/>
          </a:xfrm>
          <a:prstGeom prst="rect">
            <a:avLst/>
          </a:prstGeom>
          <a:noFill/>
        </p:spPr>
      </p:pic>
      <p:sp>
        <p:nvSpPr>
          <p:cNvPr id="4" name="Content Placeholder 2"/>
          <p:cNvSpPr txBox="1">
            <a:spLocks/>
          </p:cNvSpPr>
          <p:nvPr/>
        </p:nvSpPr>
        <p:spPr>
          <a:xfrm>
            <a:off x="5359992" y="3214686"/>
            <a:ext cx="3426850" cy="642942"/>
          </a:xfrm>
          <a:prstGeom prst="rect">
            <a:avLst/>
          </a:prstGeom>
        </p:spPr>
        <p:txBody>
          <a:bodyPr vert="horz" anchor="t">
            <a:noAutofit/>
          </a:bodyPr>
          <a:lstStyle/>
          <a:p>
            <a:pPr marL="87313" marR="0" lvl="0" indent="0" algn="ctr" defTabSz="914400" rtl="1" eaLnBrk="1" fontAlgn="auto" latinLnBrk="0" hangingPunct="1">
              <a:lnSpc>
                <a:spcPct val="120000"/>
              </a:lnSpc>
              <a:spcBef>
                <a:spcPct val="20000"/>
              </a:spcBef>
              <a:spcAft>
                <a:spcPts val="0"/>
              </a:spcAft>
              <a:buClr>
                <a:schemeClr val="accent1"/>
              </a:buClr>
              <a:buSzPct val="85000"/>
              <a:buFont typeface="Wingdings 2"/>
              <a:buNone/>
              <a:tabLst/>
              <a:defRPr/>
            </a:pPr>
            <a:r>
              <a:rPr lang="fa-IR" sz="1600" b="1" cap="all" dirty="0" smtClean="0">
                <a:cs typeface="B Mitra" pitchFamily="2" charset="-78"/>
              </a:rPr>
              <a:t>مریم رجوی سرکرده گروهگ منافقین در جمع اعضای کنگره آمریکا</a:t>
            </a:r>
            <a:endParaRPr lang="fa-IR" sz="1600" b="1" cap="all" noProof="0" dirty="0" smtClean="0">
              <a:cs typeface="B Mitra" pitchFamily="2" charset="-78"/>
            </a:endParaRPr>
          </a:p>
        </p:txBody>
      </p:sp>
      <p:pic>
        <p:nvPicPr>
          <p:cNvPr id="5" name="Picture 3" descr="H:\ارتباط منافقین با کنگره آمریکا\13910226000112_PhotoA.jpg"/>
          <p:cNvPicPr>
            <a:picLocks noChangeAspect="1" noChangeArrowheads="1"/>
          </p:cNvPicPr>
          <p:nvPr/>
        </p:nvPicPr>
        <p:blipFill>
          <a:blip r:embed="rId3" cstate="print"/>
          <a:srcRect/>
          <a:stretch>
            <a:fillRect/>
          </a:stretch>
        </p:blipFill>
        <p:spPr bwMode="auto">
          <a:xfrm>
            <a:off x="142844" y="3686176"/>
            <a:ext cx="5167348" cy="3100410"/>
          </a:xfrm>
          <a:prstGeom prst="rect">
            <a:avLst/>
          </a:prstGeom>
          <a:noFill/>
        </p:spPr>
      </p:pic>
      <p:pic>
        <p:nvPicPr>
          <p:cNvPr id="34818" name="Picture 2" descr="I:\جدید\12-10-28-10273untitled.bmp.jpg"/>
          <p:cNvPicPr>
            <a:picLocks noChangeAspect="1" noChangeArrowheads="1"/>
          </p:cNvPicPr>
          <p:nvPr/>
        </p:nvPicPr>
        <p:blipFill>
          <a:blip r:embed="rId4" cstate="print"/>
          <a:srcRect/>
          <a:stretch>
            <a:fillRect/>
          </a:stretch>
        </p:blipFill>
        <p:spPr bwMode="auto">
          <a:xfrm>
            <a:off x="5572132" y="4714884"/>
            <a:ext cx="3227414" cy="1573364"/>
          </a:xfrm>
          <a:prstGeom prst="rect">
            <a:avLst/>
          </a:prstGeom>
          <a:noFill/>
        </p:spPr>
      </p:pic>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ECBD69C-31DC-4357-8742-A8DED39D19A3}" type="slidenum">
              <a:rPr lang="en-US" smtClean="0"/>
              <a:pPr/>
              <a:t>152</a:t>
            </a:fld>
            <a:endParaRPr lang="en-US"/>
          </a:p>
        </p:txBody>
      </p:sp>
      <p:sp>
        <p:nvSpPr>
          <p:cNvPr id="3" name="Rectangle 2"/>
          <p:cNvSpPr/>
          <p:nvPr/>
        </p:nvSpPr>
        <p:spPr>
          <a:xfrm>
            <a:off x="285720" y="285728"/>
            <a:ext cx="8572560" cy="1446550"/>
          </a:xfrm>
          <a:prstGeom prst="rect">
            <a:avLst/>
          </a:prstGeom>
        </p:spPr>
        <p:txBody>
          <a:bodyPr wrap="square">
            <a:spAutoFit/>
          </a:bodyPr>
          <a:lstStyle/>
          <a:p>
            <a:pPr lvl="0" algn="ctr" rtl="1" fontAlgn="base">
              <a:spcBef>
                <a:spcPct val="0"/>
              </a:spcBef>
              <a:spcAft>
                <a:spcPct val="0"/>
              </a:spcAft>
            </a:pPr>
            <a:r>
              <a:rPr lang="fa-IR" sz="4400" b="1" dirty="0" smtClean="0">
                <a:solidFill>
                  <a:srgbClr val="FF0000"/>
                </a:solidFill>
                <a:latin typeface="Calibri" pitchFamily="34" charset="0"/>
                <a:ea typeface="Calibri" pitchFamily="34" charset="0"/>
                <a:cs typeface="B Titr" pitchFamily="2" charset="-78"/>
              </a:rPr>
              <a:t>آمریکا</a:t>
            </a:r>
            <a:r>
              <a:rPr lang="fa-IR" sz="4400" b="1" dirty="0" smtClean="0">
                <a:latin typeface="Calibri" pitchFamily="34" charset="0"/>
                <a:ea typeface="Calibri" pitchFamily="34" charset="0"/>
                <a:cs typeface="B Titr" pitchFamily="2" charset="-78"/>
              </a:rPr>
              <a:t> تنها عامل</a:t>
            </a:r>
          </a:p>
          <a:p>
            <a:pPr lvl="0" algn="ctr" rtl="1" fontAlgn="base">
              <a:spcBef>
                <a:spcPct val="0"/>
              </a:spcBef>
              <a:spcAft>
                <a:spcPct val="0"/>
              </a:spcAft>
            </a:pPr>
            <a:r>
              <a:rPr lang="fa-IR" sz="4400" b="1" dirty="0" smtClean="0">
                <a:latin typeface="Calibri" pitchFamily="34" charset="0"/>
                <a:ea typeface="Calibri" pitchFamily="34" charset="0"/>
                <a:cs typeface="B Titr" pitchFamily="2" charset="-78"/>
              </a:rPr>
              <a:t>حفظ منافقین در عراق</a:t>
            </a:r>
            <a:endParaRPr lang="en-US" sz="4400" dirty="0" smtClean="0">
              <a:latin typeface="Arial" pitchFamily="34" charset="0"/>
              <a:cs typeface="B Titr" pitchFamily="2" charset="-78"/>
            </a:endParaRPr>
          </a:p>
        </p:txBody>
      </p:sp>
      <p:sp>
        <p:nvSpPr>
          <p:cNvPr id="4" name="Rectangle 3"/>
          <p:cNvSpPr/>
          <p:nvPr/>
        </p:nvSpPr>
        <p:spPr>
          <a:xfrm>
            <a:off x="357158" y="1714488"/>
            <a:ext cx="8429684" cy="1631216"/>
          </a:xfrm>
          <a:prstGeom prst="rect">
            <a:avLst/>
          </a:prstGeom>
        </p:spPr>
        <p:txBody>
          <a:bodyPr wrap="square">
            <a:spAutoFit/>
          </a:bodyPr>
          <a:lstStyle/>
          <a:p>
            <a:pPr lvl="0" algn="justLow" rtl="1" fontAlgn="base">
              <a:spcBef>
                <a:spcPct val="0"/>
              </a:spcBef>
              <a:spcAft>
                <a:spcPct val="0"/>
              </a:spcAft>
            </a:pPr>
            <a:r>
              <a:rPr lang="fa-IR" sz="2000" b="1" dirty="0" smtClean="0">
                <a:latin typeface="Calibri" pitchFamily="34" charset="0"/>
                <a:ea typeface="Calibri" pitchFamily="34" charset="0"/>
                <a:cs typeface="B Mitra" pitchFamily="2" charset="-78"/>
              </a:rPr>
              <a:t>با فشار گسترده مردمی درعراق، دولت عراق همچنین در پارلمان عراق مقرر کردند منافقین از پادگان اشرف اخراج شوند.</a:t>
            </a:r>
          </a:p>
          <a:p>
            <a:pPr lvl="0" algn="justLow" rtl="1" fontAlgn="base">
              <a:spcBef>
                <a:spcPct val="0"/>
              </a:spcBef>
              <a:spcAft>
                <a:spcPct val="0"/>
              </a:spcAft>
            </a:pPr>
            <a:r>
              <a:rPr lang="fa-IR" sz="2000" b="1" dirty="0" smtClean="0">
                <a:latin typeface="Calibri" pitchFamily="34" charset="0"/>
                <a:ea typeface="Calibri" pitchFamily="34" charset="0"/>
                <a:cs typeface="B Mitra" pitchFamily="2" charset="-78"/>
              </a:rPr>
              <a:t>پس از تخلیه پادگان اشرف و اخراج منافقین از این مکان، این آمریکا بود که با در اختیار گذاشتن پایگاه نظامی خود به عنوان مکان امن، زمینه ماندگاری این گروه ترویستی در عراق را فراهم کرد و البته در مقابل هر خطری نیز این گروه را حمایت و حفاظت می کند. </a:t>
            </a:r>
          </a:p>
        </p:txBody>
      </p:sp>
      <p:pic>
        <p:nvPicPr>
          <p:cNvPr id="35846" name="Picture 6" descr="I:\جدید\Ashraf_Iraq_20110107_19.jpg"/>
          <p:cNvPicPr>
            <a:picLocks noChangeAspect="1" noChangeArrowheads="1"/>
          </p:cNvPicPr>
          <p:nvPr/>
        </p:nvPicPr>
        <p:blipFill>
          <a:blip r:embed="rId2" cstate="print"/>
          <a:srcRect/>
          <a:stretch>
            <a:fillRect/>
          </a:stretch>
        </p:blipFill>
        <p:spPr bwMode="auto">
          <a:xfrm>
            <a:off x="214282" y="3377508"/>
            <a:ext cx="5715040" cy="3289332"/>
          </a:xfrm>
          <a:prstGeom prst="rect">
            <a:avLst/>
          </a:prstGeom>
          <a:noFill/>
        </p:spPr>
      </p:pic>
      <p:sp>
        <p:nvSpPr>
          <p:cNvPr id="11" name="Rectangle 10"/>
          <p:cNvSpPr/>
          <p:nvPr/>
        </p:nvSpPr>
        <p:spPr>
          <a:xfrm>
            <a:off x="5929321" y="4357694"/>
            <a:ext cx="2492013" cy="646331"/>
          </a:xfrm>
          <a:prstGeom prst="rect">
            <a:avLst/>
          </a:prstGeom>
        </p:spPr>
        <p:txBody>
          <a:bodyPr wrap="square">
            <a:spAutoFit/>
          </a:bodyPr>
          <a:lstStyle/>
          <a:p>
            <a:pPr algn="justLow" rtl="1"/>
            <a:r>
              <a:rPr lang="fa-IR" b="1" dirty="0" smtClean="0">
                <a:latin typeface="Calibri" pitchFamily="34" charset="0"/>
                <a:cs typeface="B Mitra" pitchFamily="2" charset="-78"/>
              </a:rPr>
              <a:t>تجمع اعتراضی مردم عراق علیه منافقین در سال 2011 </a:t>
            </a:r>
            <a:endParaRPr lang="en-US" dirty="0"/>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descr="I:\جدید\Ashraf_Iraq_20110107_18.jpg"/>
          <p:cNvPicPr>
            <a:picLocks noChangeAspect="1" noChangeArrowheads="1"/>
          </p:cNvPicPr>
          <p:nvPr/>
        </p:nvPicPr>
        <p:blipFill>
          <a:blip r:embed="rId2" cstate="print"/>
          <a:srcRect/>
          <a:stretch>
            <a:fillRect/>
          </a:stretch>
        </p:blipFill>
        <p:spPr bwMode="auto">
          <a:xfrm>
            <a:off x="285720" y="2817312"/>
            <a:ext cx="6802485" cy="3826398"/>
          </a:xfrm>
          <a:prstGeom prst="rect">
            <a:avLst/>
          </a:prstGeom>
          <a:noFill/>
        </p:spPr>
      </p:pic>
      <p:sp>
        <p:nvSpPr>
          <p:cNvPr id="2" name="Slide Number Placeholder 1"/>
          <p:cNvSpPr>
            <a:spLocks noGrp="1"/>
          </p:cNvSpPr>
          <p:nvPr>
            <p:ph type="sldNum" sz="quarter" idx="12"/>
          </p:nvPr>
        </p:nvSpPr>
        <p:spPr/>
        <p:txBody>
          <a:bodyPr/>
          <a:lstStyle/>
          <a:p>
            <a:fld id="{0ECBD69C-31DC-4357-8742-A8DED39D19A3}" type="slidenum">
              <a:rPr lang="en-US" smtClean="0"/>
              <a:pPr/>
              <a:t>153</a:t>
            </a:fld>
            <a:endParaRPr lang="en-US"/>
          </a:p>
        </p:txBody>
      </p:sp>
      <p:pic>
        <p:nvPicPr>
          <p:cNvPr id="3" name="Picture 4" descr="I:\جدید\Ashraf_Iraq_20110107_21.jpg"/>
          <p:cNvPicPr>
            <a:picLocks noChangeAspect="1" noChangeArrowheads="1"/>
          </p:cNvPicPr>
          <p:nvPr/>
        </p:nvPicPr>
        <p:blipFill>
          <a:blip r:embed="rId3" cstate="print"/>
          <a:srcRect/>
          <a:stretch>
            <a:fillRect/>
          </a:stretch>
        </p:blipFill>
        <p:spPr bwMode="auto">
          <a:xfrm>
            <a:off x="4143372" y="214290"/>
            <a:ext cx="4929222" cy="3071834"/>
          </a:xfrm>
          <a:prstGeom prst="rect">
            <a:avLst/>
          </a:prstGeom>
          <a:noFill/>
        </p:spPr>
      </p:pic>
      <p:sp>
        <p:nvSpPr>
          <p:cNvPr id="5" name="Rectangle 4"/>
          <p:cNvSpPr/>
          <p:nvPr/>
        </p:nvSpPr>
        <p:spPr>
          <a:xfrm>
            <a:off x="357158" y="1000108"/>
            <a:ext cx="3571900" cy="1200329"/>
          </a:xfrm>
          <a:prstGeom prst="rect">
            <a:avLst/>
          </a:prstGeom>
        </p:spPr>
        <p:txBody>
          <a:bodyPr wrap="square">
            <a:spAutoFit/>
          </a:bodyPr>
          <a:lstStyle/>
          <a:p>
            <a:pPr algn="justLow" rtl="1"/>
            <a:r>
              <a:rPr lang="fa-IR" b="1" dirty="0" smtClean="0">
                <a:latin typeface="Calibri" pitchFamily="34" charset="0"/>
                <a:cs typeface="B Mitra" pitchFamily="2" charset="-78"/>
              </a:rPr>
              <a:t>با وجود تجمع اعتراضی مردم عراق علیه منافقین و اصرار مجلس و دولت عراق بر اخراج منافقین از خاک عراق آمریکا کماکان منافقین را در عراق حفظ کرده است.</a:t>
            </a:r>
            <a:endParaRPr lang="en-US" b="1" dirty="0"/>
          </a:p>
        </p:txBody>
      </p:sp>
      <p:sp>
        <p:nvSpPr>
          <p:cNvPr id="6" name="Rectangle 5"/>
          <p:cNvSpPr/>
          <p:nvPr/>
        </p:nvSpPr>
        <p:spPr>
          <a:xfrm>
            <a:off x="210420" y="285728"/>
            <a:ext cx="8778365" cy="461665"/>
          </a:xfrm>
          <a:prstGeom prst="rect">
            <a:avLst/>
          </a:prstGeom>
        </p:spPr>
        <p:txBody>
          <a:bodyPr wrap="none">
            <a:spAutoFit/>
          </a:bodyPr>
          <a:lstStyle/>
          <a:p>
            <a:pPr lvl="0" algn="justLow" rtl="1" fontAlgn="base">
              <a:spcBef>
                <a:spcPct val="0"/>
              </a:spcBef>
              <a:spcAft>
                <a:spcPct val="0"/>
              </a:spcAft>
            </a:pPr>
            <a:r>
              <a:rPr lang="fa-IR" sz="2400" b="1" dirty="0" smtClean="0">
                <a:latin typeface="Calibri" pitchFamily="34" charset="0"/>
                <a:ea typeface="Calibri" pitchFamily="34" charset="0"/>
                <a:cs typeface="B Titr" pitchFamily="2" charset="-78"/>
              </a:rPr>
              <a:t>حفظ منافقین در پادگان </a:t>
            </a:r>
            <a:r>
              <a:rPr lang="fa-IR" sz="2400" b="1" dirty="0" smtClean="0">
                <a:solidFill>
                  <a:srgbClr val="FF0000"/>
                </a:solidFill>
                <a:latin typeface="Calibri" pitchFamily="34" charset="0"/>
                <a:ea typeface="Calibri" pitchFamily="34" charset="0"/>
                <a:cs typeface="B Titr" pitchFamily="2" charset="-78"/>
              </a:rPr>
              <a:t>آمریکا</a:t>
            </a:r>
            <a:r>
              <a:rPr lang="fa-IR" sz="2400" b="1" dirty="0" smtClean="0">
                <a:latin typeface="Calibri" pitchFamily="34" charset="0"/>
                <a:ea typeface="Calibri" pitchFamily="34" charset="0"/>
                <a:cs typeface="B Titr" pitchFamily="2" charset="-78"/>
              </a:rPr>
              <a:t> در عراق برای ادامه عملیات تروریستی علیه ایران</a:t>
            </a:r>
            <a:endParaRPr lang="en-US" sz="2400" dirty="0" smtClean="0">
              <a:latin typeface="Arial" pitchFamily="34" charset="0"/>
              <a:cs typeface="B Titr" pitchFamily="2" charset="-78"/>
            </a:endParaRPr>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ECBD69C-31DC-4357-8742-A8DED39D19A3}" type="slidenum">
              <a:rPr lang="en-US" smtClean="0"/>
              <a:pPr/>
              <a:t>154</a:t>
            </a:fld>
            <a:endParaRPr lang="en-US"/>
          </a:p>
        </p:txBody>
      </p:sp>
      <p:sp>
        <p:nvSpPr>
          <p:cNvPr id="4" name="Rectangle 3"/>
          <p:cNvSpPr/>
          <p:nvPr/>
        </p:nvSpPr>
        <p:spPr>
          <a:xfrm>
            <a:off x="131871" y="142852"/>
            <a:ext cx="8935459" cy="784830"/>
          </a:xfrm>
          <a:prstGeom prst="rect">
            <a:avLst/>
          </a:prstGeom>
        </p:spPr>
        <p:txBody>
          <a:bodyPr wrap="none">
            <a:spAutoFit/>
          </a:bodyPr>
          <a:lstStyle/>
          <a:p>
            <a:pPr lvl="0" algn="justLow" rtl="1" fontAlgn="base">
              <a:spcBef>
                <a:spcPct val="0"/>
              </a:spcBef>
              <a:spcAft>
                <a:spcPct val="0"/>
              </a:spcAft>
            </a:pPr>
            <a:r>
              <a:rPr lang="fa-IR" sz="4500" dirty="0" smtClean="0">
                <a:latin typeface="Arial" pitchFamily="34" charset="0"/>
                <a:cs typeface="B Titr" pitchFamily="2" charset="-78"/>
              </a:rPr>
              <a:t>ایجاد داعش برای جایگزینی مأموریت صدام</a:t>
            </a:r>
            <a:endParaRPr lang="en-US" sz="4500" dirty="0" smtClean="0">
              <a:latin typeface="Arial" pitchFamily="34" charset="0"/>
              <a:cs typeface="B Titr" pitchFamily="2" charset="-78"/>
            </a:endParaRPr>
          </a:p>
        </p:txBody>
      </p:sp>
      <p:sp>
        <p:nvSpPr>
          <p:cNvPr id="5" name="Rectangle 4"/>
          <p:cNvSpPr/>
          <p:nvPr/>
        </p:nvSpPr>
        <p:spPr>
          <a:xfrm>
            <a:off x="285720" y="3786190"/>
            <a:ext cx="8715436" cy="3000821"/>
          </a:xfrm>
          <a:prstGeom prst="rect">
            <a:avLst/>
          </a:prstGeom>
        </p:spPr>
        <p:txBody>
          <a:bodyPr wrap="square">
            <a:spAutoFit/>
          </a:bodyPr>
          <a:lstStyle/>
          <a:p>
            <a:pPr algn="justLow" rtl="1"/>
            <a:r>
              <a:rPr lang="ar-SA" sz="2100" dirty="0" smtClean="0">
                <a:cs typeface="B Mitra" pitchFamily="2" charset="-78"/>
              </a:rPr>
              <a:t>وی افزود: قرار بود ما در روز پنجم ماه ژوئیه سال 2013 در نشستی با دوستان اروپایی خود دولت اسلامی را به رسمیت بشناسیم. من به 112 کشور سفر کردم تا نقش آمریکا و توافق با بعضی از دوستان را درباره به رسمیت شناختن دولت اسلامی بلافاصله پس از تشکیل آن، توضیح دهم. اما به یکباره همه چیز در برابر چشمان ما فرو ریخت.</a:t>
            </a:r>
            <a:endParaRPr lang="fa-IR" sz="2100" dirty="0" smtClean="0">
              <a:cs typeface="B Mitra" pitchFamily="2" charset="-78"/>
            </a:endParaRPr>
          </a:p>
          <a:p>
            <a:pPr algn="justLow" rtl="1"/>
            <a:r>
              <a:rPr lang="ar-SA" sz="2100" dirty="0" smtClean="0">
                <a:cs typeface="B Mitra" pitchFamily="2" charset="-78"/>
              </a:rPr>
              <a:t>وزیر سابق امور خارجه آمریکا در ادامه بیان طرح های واشنگتن برای منطقه خاور میانه نوشت: ما از طریق اخوان المسلمین در مصر و دولت اسلامی که قرار بود تشکیل شود منطقه را تقسیم می کردیم و پس از آن توسط عوامل خود از اخوان المسلمین به سراغ کشورهای عربی حاشیه خلیج فارس می رفتیم. ابتدا کار از کویت آغاز می شد و به ترتیب به سراغ امارات، بحرین و عمان می رفتیم. در پی آن، تقسیمات منطقه عربی و مغرب عربی به طور کامل تغییر می کرد و ما تسلط کامل بر منافع نفتی و گذرگاه های دریایی پیدا می کردیم.</a:t>
            </a:r>
            <a:endParaRPr lang="fa-IR" sz="2100" dirty="0">
              <a:cs typeface="B Mitra" pitchFamily="2" charset="-78"/>
            </a:endParaRPr>
          </a:p>
        </p:txBody>
      </p:sp>
      <p:pic>
        <p:nvPicPr>
          <p:cNvPr id="7" name="MainContent_GV_News_Imgin_0" descr="http://medianews.iribnews.ir/Photos/201422040922_hilari-ns.jpg"/>
          <p:cNvPicPr/>
          <p:nvPr/>
        </p:nvPicPr>
        <p:blipFill>
          <a:blip r:embed="rId2" cstate="print"/>
          <a:srcRect/>
          <a:stretch>
            <a:fillRect/>
          </a:stretch>
        </p:blipFill>
        <p:spPr bwMode="auto">
          <a:xfrm>
            <a:off x="143175" y="1071546"/>
            <a:ext cx="3857321" cy="2643206"/>
          </a:xfrm>
          <a:prstGeom prst="rect">
            <a:avLst/>
          </a:prstGeom>
          <a:noFill/>
          <a:ln w="9525">
            <a:noFill/>
            <a:miter lim="800000"/>
            <a:headEnd/>
            <a:tailEnd/>
          </a:ln>
        </p:spPr>
      </p:pic>
      <p:sp>
        <p:nvSpPr>
          <p:cNvPr id="6" name="Rectangle 5"/>
          <p:cNvSpPr/>
          <p:nvPr/>
        </p:nvSpPr>
        <p:spPr>
          <a:xfrm>
            <a:off x="4032288" y="857232"/>
            <a:ext cx="4930768" cy="3000821"/>
          </a:xfrm>
          <a:prstGeom prst="rect">
            <a:avLst/>
          </a:prstGeom>
        </p:spPr>
        <p:txBody>
          <a:bodyPr wrap="square">
            <a:spAutoFit/>
          </a:bodyPr>
          <a:lstStyle/>
          <a:p>
            <a:pPr lvl="0" algn="justLow" rtl="1"/>
            <a:r>
              <a:rPr lang="fa-IR" sz="2100" dirty="0" smtClean="0">
                <a:solidFill>
                  <a:prstClr val="black"/>
                </a:solidFill>
                <a:cs typeface="B Mitra" pitchFamily="2" charset="-78"/>
              </a:rPr>
              <a:t>هیلاری </a:t>
            </a:r>
            <a:r>
              <a:rPr lang="ar-SA" sz="2100" dirty="0" smtClean="0">
                <a:solidFill>
                  <a:prstClr val="black"/>
                </a:solidFill>
                <a:cs typeface="B Mitra" pitchFamily="2" charset="-78"/>
              </a:rPr>
              <a:t>کلینتون</a:t>
            </a:r>
            <a:r>
              <a:rPr lang="fa-IR" sz="2100" dirty="0" smtClean="0">
                <a:solidFill>
                  <a:prstClr val="black"/>
                </a:solidFill>
                <a:cs typeface="B Mitra" pitchFamily="2" charset="-78"/>
              </a:rPr>
              <a:t> وزیر خارجه سابق آمریکا</a:t>
            </a:r>
            <a:r>
              <a:rPr lang="ar-SA" sz="2100" dirty="0" smtClean="0">
                <a:solidFill>
                  <a:prstClr val="black"/>
                </a:solidFill>
                <a:cs typeface="B Mitra" pitchFamily="2" charset="-78"/>
              </a:rPr>
              <a:t> </a:t>
            </a:r>
            <a:r>
              <a:rPr lang="fa-IR" sz="2100" dirty="0" smtClean="0">
                <a:solidFill>
                  <a:prstClr val="black"/>
                </a:solidFill>
                <a:cs typeface="B Mitra" pitchFamily="2" charset="-78"/>
              </a:rPr>
              <a:t>در کتاب خاطرات خود می نویسد:</a:t>
            </a:r>
            <a:r>
              <a:rPr lang="ar-SA" sz="2100" dirty="0" smtClean="0">
                <a:solidFill>
                  <a:prstClr val="black"/>
                </a:solidFill>
                <a:cs typeface="B Mitra" pitchFamily="2" charset="-78"/>
              </a:rPr>
              <a:t> ما در جنگ عراق، سوریه و لیبی شرکت کردیم و همه چیز خوب بود اما به یکباره انقلاب سی ام ژوئن در مصر علیه دولت اخوان المسلمین روی داد و همه چیز در مدت 72 ساعت تغییر کرد. ما با اخوان المسلمین در مصر توافق کرده بودیم دولت اسلامی در سینا تشکیل شود. قرار بود بخشی از سینا به حماس و بخش دیگر آن به اسرائیل واگذار شود و حلایب و شلاتین به سودان ملحق شود و دولت مصر مرزها با لیبی را در منطقه السلوم باز کند.</a:t>
            </a:r>
            <a:endParaRPr lang="fa-IR" sz="2100" dirty="0" smtClean="0">
              <a:solidFill>
                <a:prstClr val="black"/>
              </a:solidFill>
              <a:cs typeface="B Mitra" pitchFamily="2" charset="-78"/>
            </a:endParaRPr>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ECBD69C-31DC-4357-8742-A8DED39D19A3}" type="slidenum">
              <a:rPr lang="en-US" smtClean="0"/>
              <a:pPr/>
              <a:t>155</a:t>
            </a:fld>
            <a:endParaRPr lang="en-US"/>
          </a:p>
        </p:txBody>
      </p:sp>
      <p:sp>
        <p:nvSpPr>
          <p:cNvPr id="3" name="Rectangle 2"/>
          <p:cNvSpPr/>
          <p:nvPr/>
        </p:nvSpPr>
        <p:spPr>
          <a:xfrm>
            <a:off x="1554786" y="142852"/>
            <a:ext cx="6237606" cy="1200329"/>
          </a:xfrm>
          <a:prstGeom prst="rect">
            <a:avLst/>
          </a:prstGeom>
        </p:spPr>
        <p:txBody>
          <a:bodyPr wrap="none">
            <a:spAutoFit/>
          </a:bodyPr>
          <a:lstStyle/>
          <a:p>
            <a:pPr lvl="0" algn="ctr" rtl="1" fontAlgn="base">
              <a:spcBef>
                <a:spcPct val="0"/>
              </a:spcBef>
              <a:spcAft>
                <a:spcPct val="0"/>
              </a:spcAft>
            </a:pPr>
            <a:r>
              <a:rPr lang="fa-IR" sz="3600" dirty="0" smtClean="0">
                <a:latin typeface="Arial" pitchFamily="34" charset="0"/>
                <a:cs typeface="B Titr" pitchFamily="2" charset="-78"/>
              </a:rPr>
              <a:t>تلاش </a:t>
            </a:r>
            <a:r>
              <a:rPr lang="fa-IR" sz="3600" dirty="0" smtClean="0">
                <a:solidFill>
                  <a:srgbClr val="FF0000"/>
                </a:solidFill>
                <a:latin typeface="Arial" pitchFamily="34" charset="0"/>
                <a:cs typeface="B Titr" pitchFamily="2" charset="-78"/>
              </a:rPr>
              <a:t>آمریکا</a:t>
            </a:r>
            <a:r>
              <a:rPr lang="fa-IR" sz="3600" dirty="0" smtClean="0">
                <a:latin typeface="Arial" pitchFamily="34" charset="0"/>
                <a:cs typeface="B Titr" pitchFamily="2" charset="-78"/>
              </a:rPr>
              <a:t> برای جایگزین کردن</a:t>
            </a:r>
          </a:p>
          <a:p>
            <a:pPr lvl="0" algn="ctr" rtl="1" fontAlgn="base">
              <a:spcBef>
                <a:spcPct val="0"/>
              </a:spcBef>
              <a:spcAft>
                <a:spcPct val="0"/>
              </a:spcAft>
            </a:pPr>
            <a:r>
              <a:rPr lang="fa-IR" sz="3600" dirty="0" smtClean="0">
                <a:latin typeface="Arial" pitchFamily="34" charset="0"/>
                <a:cs typeface="B Titr" pitchFamily="2" charset="-78"/>
              </a:rPr>
              <a:t>داعش بجای صدام برای جنگ با ایران</a:t>
            </a:r>
            <a:endParaRPr lang="en-US" sz="3600" dirty="0" smtClean="0">
              <a:latin typeface="Arial" pitchFamily="34" charset="0"/>
              <a:cs typeface="B Titr" pitchFamily="2" charset="-78"/>
            </a:endParaRPr>
          </a:p>
        </p:txBody>
      </p:sp>
      <p:sp>
        <p:nvSpPr>
          <p:cNvPr id="4" name="Rectangle 3"/>
          <p:cNvSpPr/>
          <p:nvPr/>
        </p:nvSpPr>
        <p:spPr>
          <a:xfrm>
            <a:off x="214282" y="1673260"/>
            <a:ext cx="8715436" cy="3970318"/>
          </a:xfrm>
          <a:prstGeom prst="rect">
            <a:avLst/>
          </a:prstGeom>
        </p:spPr>
        <p:txBody>
          <a:bodyPr wrap="square">
            <a:spAutoFit/>
          </a:bodyPr>
          <a:lstStyle/>
          <a:p>
            <a:pPr algn="justLow" rtl="1"/>
            <a:r>
              <a:rPr lang="fa-IR" sz="2800" dirty="0" smtClean="0">
                <a:cs typeface="B Mitra" pitchFamily="2" charset="-78"/>
              </a:rPr>
              <a:t>در سال 2014 میلادی عناصر ناتو با مسعود بارزانی تماس گرفتند و اعلام داشتند: «عملیاتی توسط داعش آغاز خواهد شد که هیچ مزاحمتی برای شما ندارد. شما عکس العمل نشان ندهید آنها تهدیدی برای شما نخواهند بود.» آنها هم فریب آمریکا را خوردند و سکوت کردند.</a:t>
            </a:r>
          </a:p>
          <a:p>
            <a:pPr algn="justLow" rtl="1"/>
            <a:r>
              <a:rPr lang="fa-IR" sz="2800" dirty="0" smtClean="0">
                <a:cs typeface="B Mitra" pitchFamily="2" charset="-78"/>
              </a:rPr>
              <a:t>در تاریخ 9 ژوئن 2014 عملیات آغاز شد و شهرهای موصل (استان نینوا)، تکریت، پادگان ضلوعیه، منطقه دهلاویه و یثرب، پالایشگاه بیجی، پایگاه هوایی اسپایکر و سد حدیثه اشغال شد و داعش خود را تا نزدیک مرز ایران رساند.</a:t>
            </a:r>
          </a:p>
          <a:p>
            <a:pPr algn="justLow" rtl="1"/>
            <a:r>
              <a:rPr lang="fa-IR" sz="2800" dirty="0" smtClean="0">
                <a:cs typeface="B Mitra" pitchFamily="2" charset="-78"/>
              </a:rPr>
              <a:t>مرحله بعدی تصرف بغداد و هم مرز شدن کامل با ایران برای آغاز جنگ جدید بود، که با فتوای مراجع این خط خنثی شد.</a:t>
            </a:r>
            <a:endParaRPr lang="fa-IR" sz="2800" dirty="0">
              <a:cs typeface="B Mitra" pitchFamily="2" charset="-78"/>
            </a:endParaRPr>
          </a:p>
        </p:txBody>
      </p:sp>
      <p:pic>
        <p:nvPicPr>
          <p:cNvPr id="24577" name="Picture 1" descr="J:\7 7 94\112692_938.jpg"/>
          <p:cNvPicPr>
            <a:picLocks noChangeAspect="1" noChangeArrowheads="1"/>
          </p:cNvPicPr>
          <p:nvPr/>
        </p:nvPicPr>
        <p:blipFill>
          <a:blip r:embed="rId2" cstate="print"/>
          <a:srcRect/>
          <a:stretch>
            <a:fillRect/>
          </a:stretch>
        </p:blipFill>
        <p:spPr bwMode="auto">
          <a:xfrm>
            <a:off x="785786" y="5370526"/>
            <a:ext cx="1857388" cy="1207302"/>
          </a:xfrm>
          <a:prstGeom prst="rect">
            <a:avLst/>
          </a:prstGeom>
          <a:noFill/>
        </p:spPr>
      </p:pic>
      <p:pic>
        <p:nvPicPr>
          <p:cNvPr id="24578" name="Picture 2" descr="J:\7 7 94\index.jpg"/>
          <p:cNvPicPr>
            <a:picLocks noChangeAspect="1" noChangeArrowheads="1"/>
          </p:cNvPicPr>
          <p:nvPr/>
        </p:nvPicPr>
        <p:blipFill>
          <a:blip r:embed="rId3" cstate="print"/>
          <a:srcRect/>
          <a:stretch>
            <a:fillRect/>
          </a:stretch>
        </p:blipFill>
        <p:spPr bwMode="auto">
          <a:xfrm>
            <a:off x="2643174" y="5357826"/>
            <a:ext cx="1857388" cy="1236007"/>
          </a:xfrm>
          <a:prstGeom prst="rect">
            <a:avLst/>
          </a:prstGeom>
          <a:noFill/>
        </p:spPr>
      </p:pic>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ECBD69C-31DC-4357-8742-A8DED39D19A3}" type="slidenum">
              <a:rPr lang="en-US" smtClean="0"/>
              <a:pPr/>
              <a:t>156</a:t>
            </a:fld>
            <a:endParaRPr lang="en-US"/>
          </a:p>
        </p:txBody>
      </p:sp>
      <p:sp>
        <p:nvSpPr>
          <p:cNvPr id="3" name="Rectangle 2"/>
          <p:cNvSpPr/>
          <p:nvPr/>
        </p:nvSpPr>
        <p:spPr>
          <a:xfrm>
            <a:off x="428596" y="1478712"/>
            <a:ext cx="4857784" cy="4493538"/>
          </a:xfrm>
          <a:prstGeom prst="rect">
            <a:avLst/>
          </a:prstGeom>
        </p:spPr>
        <p:txBody>
          <a:bodyPr wrap="square">
            <a:spAutoFit/>
          </a:bodyPr>
          <a:lstStyle/>
          <a:p>
            <a:pPr algn="just" rtl="1"/>
            <a:r>
              <a:rPr lang="ar-SA" sz="2200" b="1" dirty="0" smtClean="0">
                <a:cs typeface="B Mitra" pitchFamily="2" charset="-78"/>
              </a:rPr>
              <a:t>بسم الله الرحمن الرحیم</a:t>
            </a:r>
            <a:endParaRPr lang="en-US" sz="2200" dirty="0" smtClean="0">
              <a:cs typeface="B Mitra" pitchFamily="2" charset="-78"/>
            </a:endParaRPr>
          </a:p>
          <a:p>
            <a:pPr algn="just" rtl="1"/>
            <a:r>
              <a:rPr lang="en-US" sz="2200" b="1" dirty="0" smtClean="0">
                <a:cs typeface="B Mitra" pitchFamily="2" charset="-78"/>
              </a:rPr>
              <a:t>‫</a:t>
            </a:r>
            <a:r>
              <a:rPr lang="ar-SA" sz="2200" b="1" dirty="0" smtClean="0">
                <a:cs typeface="B Mitra" pitchFamily="2" charset="-78"/>
              </a:rPr>
              <a:t>مرجعیت در عراق با نگرانی شدید تحولات امنیتی اخیر در استان نینوا و مناطق همجوار آن را دنبال می کند٬ و بر این اساس بر وحدت کلمه حکومت عراق و همه مسئولین سیاسی کشور و تقویت هر چه بیشتر تلاش ها در مقابله با تروریسم و فراهم ساختن حمایت کامل از شهروندان در برابر شرارت های تروریسم تآکید می کند</a:t>
            </a:r>
            <a:r>
              <a:rPr lang="en-US" sz="2200" b="1" dirty="0" smtClean="0">
                <a:cs typeface="B Mitra" pitchFamily="2" charset="-78"/>
              </a:rPr>
              <a:t>.</a:t>
            </a:r>
            <a:endParaRPr lang="en-US" sz="2200" dirty="0" smtClean="0">
              <a:cs typeface="B Mitra" pitchFamily="2" charset="-78"/>
            </a:endParaRPr>
          </a:p>
          <a:p>
            <a:pPr algn="just" rtl="1"/>
            <a:r>
              <a:rPr lang="ar-SA" sz="2200" b="1" dirty="0" smtClean="0">
                <a:cs typeface="B Mitra" pitchFamily="2" charset="-78"/>
              </a:rPr>
              <a:t>رحم الله شهداءهم الأبرار و من علی جراحهم بالشفاء العاجل و الله سمیع مجیب‎</a:t>
            </a:r>
            <a:endParaRPr lang="en-US" sz="2200" dirty="0" smtClean="0">
              <a:cs typeface="B Mitra" pitchFamily="2" charset="-78"/>
            </a:endParaRPr>
          </a:p>
          <a:p>
            <a:pPr algn="just" rtl="1"/>
            <a:r>
              <a:rPr lang="ar-SA" sz="2200" b="1" dirty="0" smtClean="0">
                <a:cs typeface="B Mitra" pitchFamily="2" charset="-78"/>
              </a:rPr>
              <a:t>‎</a:t>
            </a:r>
            <a:endParaRPr lang="en-US" sz="2200" dirty="0" smtClean="0">
              <a:cs typeface="B Mitra" pitchFamily="2" charset="-78"/>
            </a:endParaRPr>
          </a:p>
          <a:p>
            <a:pPr algn="just" rtl="1"/>
            <a:r>
              <a:rPr lang="en-US" sz="2200" b="1" dirty="0" smtClean="0">
                <a:cs typeface="B Mitra" pitchFamily="2" charset="-78"/>
              </a:rPr>
              <a:t>1435/08/11</a:t>
            </a:r>
            <a:endParaRPr lang="en-US" sz="2200" dirty="0" smtClean="0">
              <a:cs typeface="B Mitra" pitchFamily="2" charset="-78"/>
            </a:endParaRPr>
          </a:p>
          <a:p>
            <a:pPr algn="just" rtl="1"/>
            <a:r>
              <a:rPr lang="en-US" sz="2200" b="1" dirty="0" smtClean="0">
                <a:cs typeface="B Mitra" pitchFamily="2" charset="-78"/>
              </a:rPr>
              <a:t>2014/06/10</a:t>
            </a:r>
            <a:endParaRPr lang="en-US" sz="2200" dirty="0">
              <a:cs typeface="B Mitra" pitchFamily="2" charset="-78"/>
            </a:endParaRPr>
          </a:p>
        </p:txBody>
      </p:sp>
      <p:sp>
        <p:nvSpPr>
          <p:cNvPr id="4" name="Rectangle 3"/>
          <p:cNvSpPr/>
          <p:nvPr/>
        </p:nvSpPr>
        <p:spPr>
          <a:xfrm>
            <a:off x="1584154" y="428604"/>
            <a:ext cx="5915402" cy="553998"/>
          </a:xfrm>
          <a:prstGeom prst="rect">
            <a:avLst/>
          </a:prstGeom>
        </p:spPr>
        <p:txBody>
          <a:bodyPr wrap="none">
            <a:spAutoFit/>
          </a:bodyPr>
          <a:lstStyle/>
          <a:p>
            <a:pPr lvl="0" algn="ctr" rtl="1" fontAlgn="base">
              <a:spcBef>
                <a:spcPct val="0"/>
              </a:spcBef>
              <a:spcAft>
                <a:spcPct val="0"/>
              </a:spcAft>
            </a:pPr>
            <a:r>
              <a:rPr lang="fa-IR" sz="3000" dirty="0" smtClean="0">
                <a:solidFill>
                  <a:srgbClr val="0070C0"/>
                </a:solidFill>
                <a:latin typeface="Arial" pitchFamily="34" charset="0"/>
                <a:cs typeface="B Titr" pitchFamily="2" charset="-78"/>
              </a:rPr>
              <a:t>صدور حکم جهاد از سوی آیت الله سیستانی</a:t>
            </a:r>
            <a:endParaRPr lang="en-US" sz="3000" dirty="0" smtClean="0">
              <a:solidFill>
                <a:srgbClr val="0070C0"/>
              </a:solidFill>
              <a:latin typeface="Arial" pitchFamily="34" charset="0"/>
              <a:cs typeface="B Titr" pitchFamily="2" charset="-78"/>
            </a:endParaRPr>
          </a:p>
        </p:txBody>
      </p:sp>
      <p:pic>
        <p:nvPicPr>
          <p:cNvPr id="3074" name="Picture 2" descr="J:\369877152104491942494418814159128132146.jpg"/>
          <p:cNvPicPr>
            <a:picLocks noChangeAspect="1" noChangeArrowheads="1"/>
          </p:cNvPicPr>
          <p:nvPr/>
        </p:nvPicPr>
        <p:blipFill>
          <a:blip r:embed="rId2" cstate="print"/>
          <a:srcRect/>
          <a:stretch>
            <a:fillRect/>
          </a:stretch>
        </p:blipFill>
        <p:spPr bwMode="auto">
          <a:xfrm>
            <a:off x="5357818" y="1500174"/>
            <a:ext cx="3227294" cy="4500594"/>
          </a:xfrm>
          <a:prstGeom prst="rect">
            <a:avLst/>
          </a:prstGeom>
          <a:noFill/>
        </p:spPr>
      </p:pic>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ECBD69C-31DC-4357-8742-A8DED39D19A3}" type="slidenum">
              <a:rPr lang="en-US" smtClean="0"/>
              <a:pPr/>
              <a:t>157</a:t>
            </a:fld>
            <a:endParaRPr lang="en-US"/>
          </a:p>
        </p:txBody>
      </p:sp>
      <p:sp>
        <p:nvSpPr>
          <p:cNvPr id="3" name="Rectangle 2"/>
          <p:cNvSpPr/>
          <p:nvPr/>
        </p:nvSpPr>
        <p:spPr>
          <a:xfrm>
            <a:off x="357158" y="480555"/>
            <a:ext cx="4357718" cy="5663089"/>
          </a:xfrm>
          <a:prstGeom prst="rect">
            <a:avLst/>
          </a:prstGeom>
        </p:spPr>
        <p:txBody>
          <a:bodyPr wrap="square">
            <a:spAutoFit/>
          </a:bodyPr>
          <a:lstStyle/>
          <a:p>
            <a:pPr algn="justLow" rtl="1"/>
            <a:r>
              <a:rPr lang="ar-SA" sz="2800" dirty="0" smtClean="0">
                <a:cs typeface="B Mitra" pitchFamily="2" charset="-78"/>
              </a:rPr>
              <a:t>بنده خبرهایی دارم از اینکه دشمنان ما با همراهی برخی از مسئولان سفیه منطقه‌ی خلیج‌فارس - نه همه‌شان، بعضی - درصدد هستند که جنگهای نیابتی را به مرزهای ایران بکشانند. پاسداران انقلاب اسلامی و همه‌ی پاسداران حریم </a:t>
            </a:r>
            <a:r>
              <a:rPr lang="fa-IR" sz="2800" dirty="0" smtClean="0">
                <a:cs typeface="B Mitra" pitchFamily="2" charset="-78"/>
              </a:rPr>
              <a:t>امنیت ملّی </a:t>
            </a:r>
            <a:r>
              <a:rPr lang="ar-SA" sz="2800" dirty="0" smtClean="0">
                <a:cs typeface="B Mitra" pitchFamily="2" charset="-78"/>
              </a:rPr>
              <a:t>در سازمان</a:t>
            </a:r>
            <a:r>
              <a:rPr lang="fa-IR" sz="2800" dirty="0" smtClean="0">
                <a:cs typeface="B Mitra" pitchFamily="2" charset="-78"/>
              </a:rPr>
              <a:t>‌</a:t>
            </a:r>
            <a:r>
              <a:rPr lang="ar-SA" sz="2800" dirty="0" smtClean="0">
                <a:cs typeface="B Mitra" pitchFamily="2" charset="-78"/>
              </a:rPr>
              <a:t>های مختلف بیدارند، هوشیارند. این را بدانند که اگر شیطنتی صورت بگیرد، واکنش جمهوری اسلامی بسیار سخت خواهد بود</a:t>
            </a:r>
            <a:r>
              <a:rPr lang="en-US" sz="2800" dirty="0" smtClean="0">
                <a:cs typeface="B Mitra" pitchFamily="2" charset="-78"/>
              </a:rPr>
              <a:t>.</a:t>
            </a:r>
            <a:endParaRPr lang="fa-IR" sz="2800" dirty="0" smtClean="0">
              <a:cs typeface="B Mitra" pitchFamily="2" charset="-78"/>
            </a:endParaRPr>
          </a:p>
          <a:p>
            <a:pPr algn="justLow" rtl="1"/>
            <a:endParaRPr lang="en-US" sz="2800" dirty="0" smtClean="0">
              <a:cs typeface="B Mitra" pitchFamily="2" charset="-78"/>
            </a:endParaRPr>
          </a:p>
          <a:p>
            <a:pPr algn="justLow" rtl="1"/>
            <a:r>
              <a:rPr lang="ar-SA" dirty="0" smtClean="0">
                <a:cs typeface="B Mitra" pitchFamily="2" charset="-78"/>
              </a:rPr>
              <a:t>بیانات در دانشگاه افسرى و تربیت پاسداری امام حسین علیه‌السلام </a:t>
            </a:r>
            <a:r>
              <a:rPr lang="fa-IR" dirty="0" smtClean="0">
                <a:cs typeface="B Mitra" pitchFamily="2" charset="-78"/>
              </a:rPr>
              <a:t>۱۳۹۴/۰۲/۳۰</a:t>
            </a:r>
            <a:endParaRPr lang="en-US" dirty="0" smtClean="0">
              <a:cs typeface="B Mitra" pitchFamily="2" charset="-78"/>
            </a:endParaRPr>
          </a:p>
          <a:p>
            <a:pPr algn="justLow" rtl="1"/>
            <a:r>
              <a:rPr lang="en-US" dirty="0" smtClean="0">
                <a:cs typeface="B Mitra" pitchFamily="2" charset="-78"/>
              </a:rPr>
              <a:t> </a:t>
            </a:r>
            <a:endParaRPr lang="en-US" dirty="0">
              <a:cs typeface="B Mitra" pitchFamily="2" charset="-78"/>
            </a:endParaRPr>
          </a:p>
        </p:txBody>
      </p:sp>
      <p:pic>
        <p:nvPicPr>
          <p:cNvPr id="5" name="Picture 4" descr="C:\Users\yamahdi\Desktop\New folder (3)\ofr1hm5luv8up0by09fp.jpg"/>
          <p:cNvPicPr>
            <a:picLocks noChangeAspect="1" noChangeArrowheads="1"/>
          </p:cNvPicPr>
          <p:nvPr/>
        </p:nvPicPr>
        <p:blipFill>
          <a:blip r:embed="rId2" cstate="print"/>
          <a:srcRect/>
          <a:stretch>
            <a:fillRect/>
          </a:stretch>
        </p:blipFill>
        <p:spPr bwMode="auto">
          <a:xfrm>
            <a:off x="4929190" y="571479"/>
            <a:ext cx="3734282" cy="5353359"/>
          </a:xfrm>
          <a:prstGeom prst="rect">
            <a:avLst/>
          </a:prstGeom>
          <a:ln>
            <a:noFill/>
          </a:ln>
          <a:effectLst>
            <a:outerShdw blurRad="190500" algn="tl" rotWithShape="0">
              <a:srgbClr val="000000">
                <a:alpha val="70000"/>
              </a:srgbClr>
            </a:outerShdw>
          </a:effectLst>
        </p:spPr>
      </p:pic>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ECBD69C-31DC-4357-8742-A8DED39D19A3}" type="slidenum">
              <a:rPr lang="en-US" smtClean="0"/>
              <a:pPr/>
              <a:t>158</a:t>
            </a:fld>
            <a:endParaRPr lang="en-US"/>
          </a:p>
        </p:txBody>
      </p:sp>
      <p:sp>
        <p:nvSpPr>
          <p:cNvPr id="3" name="Rectangle 2"/>
          <p:cNvSpPr/>
          <p:nvPr/>
        </p:nvSpPr>
        <p:spPr>
          <a:xfrm>
            <a:off x="285720" y="3298828"/>
            <a:ext cx="8501122" cy="3416320"/>
          </a:xfrm>
          <a:prstGeom prst="rect">
            <a:avLst/>
          </a:prstGeom>
        </p:spPr>
        <p:txBody>
          <a:bodyPr wrap="square">
            <a:spAutoFit/>
          </a:bodyPr>
          <a:lstStyle/>
          <a:p>
            <a:pPr algn="justLow" rtl="1"/>
            <a:r>
              <a:rPr lang="fa-IR" sz="2400" dirty="0" smtClean="0">
                <a:cs typeface="B Mitra" pitchFamily="2" charset="-78"/>
              </a:rPr>
              <a:t>ادوارد اسنودن </a:t>
            </a:r>
            <a:r>
              <a:rPr lang="ar-SA" sz="2400" dirty="0" smtClean="0">
                <a:cs typeface="B Mitra" pitchFamily="2" charset="-78"/>
              </a:rPr>
              <a:t>پیمانکار سابق آژانس امنیت ملی آمریکا تاکید کرد: سازمان‌های اطلاعاتی آمریکا، انگلیس و رژیم صهیونیستی در شکل گیری گروه موسوم به دولت اسلامی در عراق و شام «داعش» نقش داشتند و در عملیاتی با نام "لانه زنبور" گروه داعش را تشکیل دادند.</a:t>
            </a:r>
            <a:endParaRPr lang="fa-IR" sz="2400" dirty="0" smtClean="0">
              <a:cs typeface="B Mitra" pitchFamily="2" charset="-78"/>
            </a:endParaRPr>
          </a:p>
          <a:p>
            <a:pPr algn="justLow" rtl="1"/>
            <a:r>
              <a:rPr lang="ar-SA" sz="2400" dirty="0" smtClean="0">
                <a:cs typeface="B Mitra" pitchFamily="2" charset="-78"/>
              </a:rPr>
              <a:t>به گزارش شبکه تلویزیونی الاخباریه سوریه، ادوارد اسنودن فاش کرد: گروه داعش برای حمایت از اسرائیل تشکیل شده است و هدف عملیات "لانه زنبور" تشکیل گروهی با شعارهای اسلامی است که تندروها را از سراسر جهان جذب کند و بر اساس اندیشه های تکفیری، سلاح خود را به سوی کشورهای مخالف موجودیت اسرائیل نشانه بگیرد.</a:t>
            </a:r>
            <a:endParaRPr lang="fa-IR" sz="2400" dirty="0" smtClean="0">
              <a:cs typeface="B Mitra" pitchFamily="2" charset="-78"/>
            </a:endParaRPr>
          </a:p>
          <a:p>
            <a:pPr algn="justLow" rtl="1"/>
            <a:r>
              <a:rPr lang="ar-SA" sz="2400" dirty="0" smtClean="0">
                <a:cs typeface="B Mitra" pitchFamily="2" charset="-78"/>
              </a:rPr>
              <a:t>اسنودن همچنین فاش کرد: سرکرده داعش دوره فشرده‌ای را به مدت یکسال زیر نظر عوامل موساد پشت سر گذاشته است؛ وی در این دوره آموزش های نظامی و سخنوری را دیده است.</a:t>
            </a:r>
            <a:endParaRPr lang="en-US" sz="2400" dirty="0">
              <a:cs typeface="B Mitra" pitchFamily="2" charset="-78"/>
            </a:endParaRPr>
          </a:p>
        </p:txBody>
      </p:sp>
      <p:pic>
        <p:nvPicPr>
          <p:cNvPr id="4" name="Picture 2" descr="I:\جدید\IMG11094651.jpg"/>
          <p:cNvPicPr>
            <a:picLocks noChangeAspect="1" noChangeArrowheads="1"/>
          </p:cNvPicPr>
          <p:nvPr/>
        </p:nvPicPr>
        <p:blipFill>
          <a:blip r:embed="rId2" cstate="print"/>
          <a:srcRect l="10644" t="2570" r="6738" b="3680"/>
          <a:stretch>
            <a:fillRect/>
          </a:stretch>
        </p:blipFill>
        <p:spPr bwMode="auto">
          <a:xfrm>
            <a:off x="428595" y="153492"/>
            <a:ext cx="4795871" cy="3061194"/>
          </a:xfrm>
          <a:prstGeom prst="rect">
            <a:avLst/>
          </a:prstGeom>
          <a:noFill/>
        </p:spPr>
      </p:pic>
      <p:sp>
        <p:nvSpPr>
          <p:cNvPr id="5" name="Rectangle 4"/>
          <p:cNvSpPr/>
          <p:nvPr/>
        </p:nvSpPr>
        <p:spPr>
          <a:xfrm>
            <a:off x="5143504" y="142852"/>
            <a:ext cx="3571900" cy="1477328"/>
          </a:xfrm>
          <a:prstGeom prst="rect">
            <a:avLst/>
          </a:prstGeom>
        </p:spPr>
        <p:txBody>
          <a:bodyPr wrap="square">
            <a:spAutoFit/>
          </a:bodyPr>
          <a:lstStyle/>
          <a:p>
            <a:pPr lvl="0" algn="justLow" rtl="1" fontAlgn="base">
              <a:spcBef>
                <a:spcPct val="0"/>
              </a:spcBef>
              <a:spcAft>
                <a:spcPct val="0"/>
              </a:spcAft>
            </a:pPr>
            <a:r>
              <a:rPr lang="fa-IR" sz="4500" b="1" dirty="0" smtClean="0">
                <a:solidFill>
                  <a:srgbClr val="FF0000"/>
                </a:solidFill>
                <a:latin typeface="Calibri" pitchFamily="34" charset="0"/>
                <a:ea typeface="Calibri" pitchFamily="34" charset="0"/>
                <a:cs typeface="B Titr" pitchFamily="2" charset="-78"/>
              </a:rPr>
              <a:t>آمریکا</a:t>
            </a:r>
            <a:r>
              <a:rPr lang="fa-IR" sz="4500" b="1" dirty="0" smtClean="0">
                <a:latin typeface="Calibri" pitchFamily="34" charset="0"/>
                <a:ea typeface="Calibri" pitchFamily="34" charset="0"/>
                <a:cs typeface="B Titr" pitchFamily="2" charset="-78"/>
              </a:rPr>
              <a:t> حامی اصلی تکفیری ها</a:t>
            </a:r>
            <a:endParaRPr lang="en-US" sz="4500" dirty="0" smtClean="0">
              <a:latin typeface="Arial" pitchFamily="34" charset="0"/>
              <a:cs typeface="B Titr" pitchFamily="2" charset="-78"/>
            </a:endParaRPr>
          </a:p>
        </p:txBody>
      </p:sp>
      <p:pic>
        <p:nvPicPr>
          <p:cNvPr id="37890" name="Picture 2" descr="I:\نقش آمریکا در جنگ\2470338_141.jpeg"/>
          <p:cNvPicPr>
            <a:picLocks noChangeAspect="1" noChangeArrowheads="1"/>
          </p:cNvPicPr>
          <p:nvPr/>
        </p:nvPicPr>
        <p:blipFill>
          <a:blip r:embed="rId3" cstate="print"/>
          <a:srcRect/>
          <a:stretch>
            <a:fillRect/>
          </a:stretch>
        </p:blipFill>
        <p:spPr bwMode="auto">
          <a:xfrm>
            <a:off x="5905511" y="1571612"/>
            <a:ext cx="2738455" cy="1643074"/>
          </a:xfrm>
          <a:prstGeom prst="rect">
            <a:avLst/>
          </a:prstGeom>
          <a:noFill/>
        </p:spPr>
      </p:pic>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ECBD69C-31DC-4357-8742-A8DED39D19A3}" type="slidenum">
              <a:rPr lang="en-US" smtClean="0"/>
              <a:pPr/>
              <a:t>159</a:t>
            </a:fld>
            <a:endParaRPr lang="en-US"/>
          </a:p>
        </p:txBody>
      </p:sp>
      <p:sp>
        <p:nvSpPr>
          <p:cNvPr id="3" name="Rectangle 2"/>
          <p:cNvSpPr/>
          <p:nvPr/>
        </p:nvSpPr>
        <p:spPr>
          <a:xfrm>
            <a:off x="357158" y="928670"/>
            <a:ext cx="8429684" cy="2308324"/>
          </a:xfrm>
          <a:prstGeom prst="rect">
            <a:avLst/>
          </a:prstGeom>
        </p:spPr>
        <p:txBody>
          <a:bodyPr wrap="square">
            <a:spAutoFit/>
          </a:bodyPr>
          <a:lstStyle/>
          <a:p>
            <a:pPr algn="justLow" rtl="1"/>
            <a:r>
              <a:rPr lang="fa-IR" sz="2400" dirty="0" smtClean="0">
                <a:cs typeface="B Mitra" pitchFamily="2" charset="-78"/>
              </a:rPr>
              <a:t>روزنامه آمریکایی واشنگتن پست در افشای ملیت سرکرده های اصلی داعش نوشت: بیشتر سرکردگان داعش از افسران ارتش رژیم سرنگون شده بعث عراق هستند.</a:t>
            </a:r>
          </a:p>
          <a:p>
            <a:pPr algn="justLow" rtl="1"/>
            <a:r>
              <a:rPr lang="fa-IR" sz="2400" dirty="0" smtClean="0">
                <a:cs typeface="B Mitra" pitchFamily="2" charset="-78"/>
              </a:rPr>
              <a:t>روزنامه واشنگتن پست به نقل از ابو حمزه، یکی از سرکردگان داعش که پس از اختلاف با خط مشی این گروه تروریستی به ترکیه گریخته است، نوشت: افسران بعثی در گروه داعش در صدر هرم فرماندهی این گروه قرار دارند و علاوه بر این، تدوین تاکتیک‎های نظامی و طرح‎های نبرد نیز بر عهده آنان است.</a:t>
            </a:r>
            <a:endParaRPr lang="fa-IR" sz="2400" dirty="0">
              <a:cs typeface="B Mitra" pitchFamily="2" charset="-78"/>
            </a:endParaRPr>
          </a:p>
        </p:txBody>
      </p:sp>
      <p:sp>
        <p:nvSpPr>
          <p:cNvPr id="5" name="Rectangle 4"/>
          <p:cNvSpPr/>
          <p:nvPr/>
        </p:nvSpPr>
        <p:spPr>
          <a:xfrm>
            <a:off x="571472" y="142852"/>
            <a:ext cx="8143932" cy="784830"/>
          </a:xfrm>
          <a:prstGeom prst="rect">
            <a:avLst/>
          </a:prstGeom>
        </p:spPr>
        <p:txBody>
          <a:bodyPr wrap="square">
            <a:spAutoFit/>
          </a:bodyPr>
          <a:lstStyle/>
          <a:p>
            <a:pPr lvl="0" algn="ctr" rtl="1" fontAlgn="base">
              <a:spcBef>
                <a:spcPct val="0"/>
              </a:spcBef>
              <a:spcAft>
                <a:spcPct val="0"/>
              </a:spcAft>
            </a:pPr>
            <a:r>
              <a:rPr lang="fa-IR" sz="4500" b="1" dirty="0" smtClean="0">
                <a:solidFill>
                  <a:srgbClr val="FF0000"/>
                </a:solidFill>
                <a:latin typeface="Calibri" pitchFamily="34" charset="0"/>
                <a:ea typeface="Calibri" pitchFamily="34" charset="0"/>
                <a:cs typeface="B Titr" pitchFamily="2" charset="-78"/>
              </a:rPr>
              <a:t>رابطه حزب بعث با داعش</a:t>
            </a:r>
            <a:endParaRPr lang="en-US" sz="4500" dirty="0" smtClean="0">
              <a:latin typeface="Arial" pitchFamily="34" charset="0"/>
              <a:cs typeface="B Titr" pitchFamily="2" charset="-78"/>
            </a:endParaRPr>
          </a:p>
        </p:txBody>
      </p:sp>
      <p:pic>
        <p:nvPicPr>
          <p:cNvPr id="38914" name="Picture 2" descr="I:\نقش آمریکا در جنگ\finds-ir-2015041738102438.jpg"/>
          <p:cNvPicPr>
            <a:picLocks noChangeAspect="1" noChangeArrowheads="1"/>
          </p:cNvPicPr>
          <p:nvPr/>
        </p:nvPicPr>
        <p:blipFill>
          <a:blip r:embed="rId2" cstate="print"/>
          <a:srcRect/>
          <a:stretch>
            <a:fillRect/>
          </a:stretch>
        </p:blipFill>
        <p:spPr bwMode="auto">
          <a:xfrm>
            <a:off x="357158" y="2786058"/>
            <a:ext cx="5500726" cy="3971524"/>
          </a:xfrm>
          <a:prstGeom prst="rect">
            <a:avLst/>
          </a:prstGeom>
          <a:noFill/>
        </p:spPr>
      </p:pic>
      <p:sp>
        <p:nvSpPr>
          <p:cNvPr id="7" name="Rectangle 6"/>
          <p:cNvSpPr/>
          <p:nvPr/>
        </p:nvSpPr>
        <p:spPr>
          <a:xfrm>
            <a:off x="5929322" y="3286124"/>
            <a:ext cx="3000396" cy="1200329"/>
          </a:xfrm>
          <a:prstGeom prst="rect">
            <a:avLst/>
          </a:prstGeom>
        </p:spPr>
        <p:txBody>
          <a:bodyPr wrap="square">
            <a:spAutoFit/>
          </a:bodyPr>
          <a:lstStyle/>
          <a:p>
            <a:pPr algn="justLow" rtl="1"/>
            <a:r>
              <a:rPr lang="fa-IR" dirty="0" smtClean="0">
                <a:cs typeface="B Mitra" pitchFamily="2" charset="-78"/>
              </a:rPr>
              <a:t>عزت الدوری، معاون اول سابق صدام رئیس جمهور عراق و نایب رئیس شورای رهبری انقلاب عراق تا سال ۲۰۰۳ و دبیر کل حزب بعث که به داعش پیوست و کشته شد.</a:t>
            </a:r>
            <a:endParaRPr lang="en-US" dirty="0">
              <a:cs typeface="B Mitra" pitchFamily="2" charset="-78"/>
            </a:endParaRPr>
          </a:p>
        </p:txBody>
      </p:sp>
      <p:pic>
        <p:nvPicPr>
          <p:cNvPr id="38915" name="Picture 3" descr="I:\نقش آمریکا در جنگ\287020_962.jpg"/>
          <p:cNvPicPr>
            <a:picLocks noChangeAspect="1" noChangeArrowheads="1"/>
          </p:cNvPicPr>
          <p:nvPr/>
        </p:nvPicPr>
        <p:blipFill>
          <a:blip r:embed="rId3" cstate="print"/>
          <a:srcRect/>
          <a:stretch>
            <a:fillRect/>
          </a:stretch>
        </p:blipFill>
        <p:spPr bwMode="auto">
          <a:xfrm>
            <a:off x="5858690" y="4606733"/>
            <a:ext cx="3213904" cy="2142603"/>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ECBD69C-31DC-4357-8742-A8DED39D19A3}" type="slidenum">
              <a:rPr lang="en-US" smtClean="0"/>
              <a:pPr/>
              <a:t>16</a:t>
            </a:fld>
            <a:endParaRPr lang="en-US"/>
          </a:p>
        </p:txBody>
      </p:sp>
      <p:pic>
        <p:nvPicPr>
          <p:cNvPr id="3" name="Picture 2" descr="http://gozarestan.ir/pic/139.jpg"/>
          <p:cNvPicPr/>
          <p:nvPr/>
        </p:nvPicPr>
        <p:blipFill>
          <a:blip r:embed="rId2" cstate="print">
            <a:lum bright="30000"/>
          </a:blip>
          <a:srcRect l="802"/>
          <a:stretch>
            <a:fillRect/>
          </a:stretch>
        </p:blipFill>
        <p:spPr bwMode="auto">
          <a:xfrm>
            <a:off x="3643338" y="0"/>
            <a:ext cx="5143504" cy="3571876"/>
          </a:xfrm>
          <a:prstGeom prst="rect">
            <a:avLst/>
          </a:prstGeom>
          <a:noFill/>
          <a:ln w="9525">
            <a:noFill/>
            <a:miter lim="800000"/>
            <a:headEnd/>
            <a:tailEnd/>
          </a:ln>
        </p:spPr>
      </p:pic>
      <p:pic>
        <p:nvPicPr>
          <p:cNvPr id="4" name="Picture 2" descr="I:\نوژه.jpg"/>
          <p:cNvPicPr>
            <a:picLocks noChangeAspect="1" noChangeArrowheads="1"/>
          </p:cNvPicPr>
          <p:nvPr/>
        </p:nvPicPr>
        <p:blipFill>
          <a:blip r:embed="rId3" cstate="print"/>
          <a:srcRect t="19378" b="32177"/>
          <a:stretch>
            <a:fillRect/>
          </a:stretch>
        </p:blipFill>
        <p:spPr bwMode="auto">
          <a:xfrm>
            <a:off x="79344" y="3643314"/>
            <a:ext cx="8956184" cy="3022733"/>
          </a:xfrm>
          <a:prstGeom prst="rect">
            <a:avLst/>
          </a:prstGeom>
          <a:noFill/>
        </p:spPr>
      </p:pic>
      <p:sp>
        <p:nvSpPr>
          <p:cNvPr id="5" name="Rectangle 4"/>
          <p:cNvSpPr/>
          <p:nvPr/>
        </p:nvSpPr>
        <p:spPr>
          <a:xfrm>
            <a:off x="71406" y="2285992"/>
            <a:ext cx="3571900" cy="830997"/>
          </a:xfrm>
          <a:prstGeom prst="rect">
            <a:avLst/>
          </a:prstGeom>
        </p:spPr>
        <p:txBody>
          <a:bodyPr wrap="square">
            <a:spAutoFit/>
          </a:bodyPr>
          <a:lstStyle/>
          <a:p>
            <a:pPr marL="87313" algn="ctr" rtl="1">
              <a:lnSpc>
                <a:spcPct val="120000"/>
              </a:lnSpc>
            </a:pPr>
            <a:r>
              <a:rPr lang="fa-IR" sz="2000" dirty="0" smtClean="0">
                <a:cs typeface="B Titr" pitchFamily="2" charset="-78"/>
              </a:rPr>
              <a:t>شکست کودتای </a:t>
            </a:r>
            <a:r>
              <a:rPr lang="fa-IR" sz="2000" dirty="0" smtClean="0">
                <a:solidFill>
                  <a:srgbClr val="FF0000"/>
                </a:solidFill>
                <a:cs typeface="B Titr" pitchFamily="2" charset="-78"/>
              </a:rPr>
              <a:t>آمریکایی</a:t>
            </a:r>
            <a:r>
              <a:rPr lang="fa-IR" sz="2000" dirty="0" smtClean="0">
                <a:cs typeface="B Titr" pitchFamily="2" charset="-78"/>
              </a:rPr>
              <a:t> نوژه </a:t>
            </a:r>
          </a:p>
          <a:p>
            <a:pPr marL="87313" algn="ctr" rtl="1">
              <a:lnSpc>
                <a:spcPct val="120000"/>
              </a:lnSpc>
            </a:pPr>
            <a:r>
              <a:rPr lang="fa-IR" sz="2000" dirty="0" smtClean="0">
                <a:cs typeface="B Mitra" pitchFamily="2" charset="-78"/>
              </a:rPr>
              <a:t>تعدادی از نظامیان کودتاچی پس از دستگیری </a:t>
            </a:r>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ECBD69C-31DC-4357-8742-A8DED39D19A3}" type="slidenum">
              <a:rPr lang="en-US" smtClean="0"/>
              <a:pPr/>
              <a:t>160</a:t>
            </a:fld>
            <a:endParaRPr lang="en-US"/>
          </a:p>
        </p:txBody>
      </p:sp>
      <p:sp>
        <p:nvSpPr>
          <p:cNvPr id="3" name="Rectangle 2"/>
          <p:cNvSpPr/>
          <p:nvPr/>
        </p:nvSpPr>
        <p:spPr>
          <a:xfrm>
            <a:off x="714348" y="1143546"/>
            <a:ext cx="7643866" cy="3785652"/>
          </a:xfrm>
          <a:prstGeom prst="rect">
            <a:avLst/>
          </a:prstGeom>
        </p:spPr>
        <p:txBody>
          <a:bodyPr wrap="square">
            <a:spAutoFit/>
          </a:bodyPr>
          <a:lstStyle/>
          <a:p>
            <a:pPr algn="justLow" rtl="1"/>
            <a:r>
              <a:rPr lang="fa-IR" sz="2400" dirty="0" smtClean="0">
                <a:cs typeface="B Mitra" pitchFamily="2" charset="-78"/>
              </a:rPr>
              <a:t>افسران بعثی که در دوران صدام، روش‎های مختلف سنگدلی و قساوت را آموزش دیدند و به راحتی مردم عراق را قتل عام می‌کردند امروز نیز اقدامات شنیع داعش در سربریدن گروگان‌ها و رفتار شنیع با زنان ایزدی را مدیریت می‎کنند. </a:t>
            </a:r>
          </a:p>
          <a:p>
            <a:pPr algn="justLow" rtl="1"/>
            <a:r>
              <a:rPr lang="fa-IR" sz="2400" dirty="0" smtClean="0">
                <a:cs typeface="B Mitra" pitchFamily="2" charset="-78"/>
              </a:rPr>
              <a:t>جنایات داعش در پایگاه نیروی هوایی اسپایکر در تکریت زادگاه صدام، مصداق عینی دیگر نمایش اقدامات تربیت یافتگان افسران بعثی در دوران صدام است که هم اکنون داعش را در بعد نظامی و دیگر طرح‌های آن هدایت می‎کنند.</a:t>
            </a:r>
          </a:p>
          <a:p>
            <a:pPr algn="justLow" rtl="1"/>
            <a:r>
              <a:rPr lang="fa-IR" sz="2400" dirty="0" smtClean="0">
                <a:cs typeface="B Mitra" pitchFamily="2" charset="-78"/>
              </a:rPr>
              <a:t>اقدامات شنیع داعش در عراق که یادآور دوران حکومت دیکتاتوری 24 ساله صدام در عراق است، تنیدگی و همکاری داعشی‎ها و بعثی‎ها را نمایان می‎کند و تکرار جنایات صدام به دست داعشی‎ها، نشان دهنده تاثیرگذاری افسران بعثی بر این گروه مورد حمایت آمریکا، اسرائیل و ترکیه است.</a:t>
            </a:r>
            <a:r>
              <a:rPr lang="fa-IR" dirty="0" smtClean="0">
                <a:cs typeface="B Mitra" pitchFamily="2" charset="-78"/>
              </a:rPr>
              <a:t>(</a:t>
            </a:r>
            <a:r>
              <a:rPr lang="en-US" dirty="0" smtClean="0">
                <a:cs typeface="B Mitra" pitchFamily="2" charset="-78"/>
              </a:rPr>
              <a:t>http://news.irib.ir/commentaries/item/65908-</a:t>
            </a:r>
            <a:r>
              <a:rPr lang="fa-IR" dirty="0" smtClean="0">
                <a:cs typeface="B Mitra" pitchFamily="2" charset="-78"/>
              </a:rPr>
              <a:t>)</a:t>
            </a:r>
          </a:p>
        </p:txBody>
      </p:sp>
      <p:sp>
        <p:nvSpPr>
          <p:cNvPr id="4" name="Rectangle 3"/>
          <p:cNvSpPr/>
          <p:nvPr/>
        </p:nvSpPr>
        <p:spPr>
          <a:xfrm>
            <a:off x="500034" y="142852"/>
            <a:ext cx="8143932" cy="784830"/>
          </a:xfrm>
          <a:prstGeom prst="rect">
            <a:avLst/>
          </a:prstGeom>
        </p:spPr>
        <p:txBody>
          <a:bodyPr wrap="square">
            <a:spAutoFit/>
          </a:bodyPr>
          <a:lstStyle/>
          <a:p>
            <a:pPr lvl="0" algn="ctr" rtl="1" fontAlgn="base">
              <a:spcBef>
                <a:spcPct val="0"/>
              </a:spcBef>
              <a:spcAft>
                <a:spcPct val="0"/>
              </a:spcAft>
            </a:pPr>
            <a:r>
              <a:rPr lang="fa-IR" sz="4500" b="1" dirty="0" smtClean="0">
                <a:solidFill>
                  <a:srgbClr val="FF0000"/>
                </a:solidFill>
                <a:latin typeface="Calibri" pitchFamily="34" charset="0"/>
                <a:ea typeface="Calibri" pitchFamily="34" charset="0"/>
                <a:cs typeface="B Titr" pitchFamily="2" charset="-78"/>
              </a:rPr>
              <a:t>رابطه حزب بعث با داعش</a:t>
            </a:r>
            <a:endParaRPr lang="en-US" sz="4500" dirty="0" smtClean="0">
              <a:latin typeface="Arial" pitchFamily="34" charset="0"/>
              <a:cs typeface="B Titr" pitchFamily="2" charset="-78"/>
            </a:endParaRPr>
          </a:p>
        </p:txBody>
      </p:sp>
      <p:pic>
        <p:nvPicPr>
          <p:cNvPr id="39938" name="Picture 2" descr="I:\جدید\imagئئئes.jpg"/>
          <p:cNvPicPr>
            <a:picLocks noChangeAspect="1" noChangeArrowheads="1"/>
          </p:cNvPicPr>
          <p:nvPr/>
        </p:nvPicPr>
        <p:blipFill>
          <a:blip r:embed="rId2" cstate="print"/>
          <a:srcRect/>
          <a:stretch>
            <a:fillRect/>
          </a:stretch>
        </p:blipFill>
        <p:spPr bwMode="auto">
          <a:xfrm>
            <a:off x="1847850" y="4786322"/>
            <a:ext cx="2363775" cy="1851934"/>
          </a:xfrm>
          <a:prstGeom prst="rect">
            <a:avLst/>
          </a:prstGeom>
          <a:noFill/>
        </p:spPr>
      </p:pic>
      <p:pic>
        <p:nvPicPr>
          <p:cNvPr id="39939" name="Picture 3" descr="I:\جدید\IMAGE635470702902467882.jpg"/>
          <p:cNvPicPr>
            <a:picLocks noChangeAspect="1" noChangeArrowheads="1"/>
          </p:cNvPicPr>
          <p:nvPr/>
        </p:nvPicPr>
        <p:blipFill>
          <a:blip r:embed="rId3" cstate="print"/>
          <a:srcRect/>
          <a:stretch>
            <a:fillRect/>
          </a:stretch>
        </p:blipFill>
        <p:spPr bwMode="auto">
          <a:xfrm>
            <a:off x="4633932" y="4857760"/>
            <a:ext cx="2724150" cy="1785950"/>
          </a:xfrm>
          <a:prstGeom prst="rect">
            <a:avLst/>
          </a:prstGeom>
          <a:noFill/>
        </p:spPr>
      </p:pic>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4282" y="1526008"/>
            <a:ext cx="8715436" cy="3831818"/>
          </a:xfrm>
          <a:prstGeom prst="rect">
            <a:avLst/>
          </a:prstGeom>
        </p:spPr>
        <p:txBody>
          <a:bodyPr wrap="square">
            <a:spAutoFit/>
          </a:bodyPr>
          <a:lstStyle/>
          <a:p>
            <a:pPr lvl="0" algn="ctr" rtl="1" eaLnBrk="0" fontAlgn="base" hangingPunct="0">
              <a:lnSpc>
                <a:spcPct val="150000"/>
              </a:lnSpc>
              <a:spcBef>
                <a:spcPct val="0"/>
              </a:spcBef>
              <a:spcAft>
                <a:spcPct val="0"/>
              </a:spcAft>
            </a:pPr>
            <a:r>
              <a:rPr lang="fa-IR" sz="9600" b="1" dirty="0" smtClean="0">
                <a:solidFill>
                  <a:srgbClr val="FF0000"/>
                </a:solidFill>
                <a:latin typeface="Calibri" pitchFamily="34" charset="0"/>
                <a:ea typeface="Calibri" pitchFamily="34" charset="0"/>
                <a:cs typeface="B Titr" pitchFamily="2" charset="-78"/>
              </a:rPr>
              <a:t>آمریکا</a:t>
            </a:r>
          </a:p>
          <a:p>
            <a:pPr lvl="0" algn="ctr" rtl="1" eaLnBrk="0" fontAlgn="base" hangingPunct="0">
              <a:lnSpc>
                <a:spcPct val="150000"/>
              </a:lnSpc>
              <a:spcBef>
                <a:spcPct val="0"/>
              </a:spcBef>
              <a:spcAft>
                <a:spcPct val="0"/>
              </a:spcAft>
            </a:pPr>
            <a:r>
              <a:rPr lang="fa-IR" sz="6600" b="1" dirty="0" smtClean="0">
                <a:latin typeface="Calibri" pitchFamily="34" charset="0"/>
                <a:ea typeface="Calibri" pitchFamily="34" charset="0"/>
                <a:cs typeface="B Titr" pitchFamily="2" charset="-78"/>
              </a:rPr>
              <a:t>هنوز هم به صدام وفادار است</a:t>
            </a:r>
            <a:endParaRPr lang="en-US" sz="6000" dirty="0" smtClean="0">
              <a:latin typeface="Calibri" pitchFamily="34" charset="0"/>
              <a:ea typeface="Calibri" pitchFamily="34" charset="0"/>
              <a:cs typeface="B Mitra" pitchFamily="2" charset="-78"/>
            </a:endParaRPr>
          </a:p>
        </p:txBody>
      </p:sp>
      <p:sp>
        <p:nvSpPr>
          <p:cNvPr id="4" name="Slide Number Placeholder 3"/>
          <p:cNvSpPr>
            <a:spLocks noGrp="1"/>
          </p:cNvSpPr>
          <p:nvPr>
            <p:ph type="sldNum" sz="quarter" idx="12"/>
          </p:nvPr>
        </p:nvSpPr>
        <p:spPr/>
        <p:txBody>
          <a:bodyPr/>
          <a:lstStyle/>
          <a:p>
            <a:fld id="{0ECBD69C-31DC-4357-8742-A8DED39D19A3}" type="slidenum">
              <a:rPr lang="en-US" smtClean="0"/>
              <a:pPr/>
              <a:t>161</a:t>
            </a:fld>
            <a:endParaRPr lang="en-US"/>
          </a:p>
        </p:txBody>
      </p:sp>
    </p:spTree>
  </p:cSld>
  <p:clrMapOvr>
    <a:masterClrMapping/>
  </p:clrMapOvr>
  <p:timing>
    <p:tnLst>
      <p:par>
        <p:cT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28596" y="1643050"/>
            <a:ext cx="8286808" cy="3477875"/>
          </a:xfrm>
          <a:prstGeom prst="rect">
            <a:avLst/>
          </a:prstGeom>
        </p:spPr>
        <p:txBody>
          <a:bodyPr wrap="square">
            <a:spAutoFit/>
          </a:bodyPr>
          <a:lstStyle/>
          <a:p>
            <a:pPr algn="justLow" rtl="1">
              <a:lnSpc>
                <a:spcPct val="110000"/>
              </a:lnSpc>
            </a:pPr>
            <a:r>
              <a:rPr lang="fa-IR" sz="4000" dirty="0" smtClean="0">
                <a:cs typeface="B Mitra" pitchFamily="2" charset="-78"/>
              </a:rPr>
              <a:t>در سراسر این هشت سال جنگ، عراق به چشم خریدار کاملاً قانونی سلاح نگریسته می شد در حالی که ایران در صحنه بین المللی [به خصوص در بازار اسلحه] مطرود و رانده شده بود. (تیمرمن، 1376: 335)</a:t>
            </a:r>
            <a:endParaRPr lang="en-US" sz="4000" dirty="0" smtClean="0">
              <a:cs typeface="B Mitra" pitchFamily="2" charset="-78"/>
            </a:endParaRPr>
          </a:p>
          <a:p>
            <a:pPr algn="justLow" rtl="1">
              <a:lnSpc>
                <a:spcPct val="110000"/>
              </a:lnSpc>
            </a:pPr>
            <a:endParaRPr lang="fa-IR" sz="4000" dirty="0" smtClean="0">
              <a:cs typeface="B Mitra" pitchFamily="2" charset="-78"/>
            </a:endParaRPr>
          </a:p>
        </p:txBody>
      </p:sp>
      <p:sp>
        <p:nvSpPr>
          <p:cNvPr id="4" name="Slide Number Placeholder 3"/>
          <p:cNvSpPr>
            <a:spLocks noGrp="1"/>
          </p:cNvSpPr>
          <p:nvPr>
            <p:ph type="sldNum" sz="quarter" idx="12"/>
          </p:nvPr>
        </p:nvSpPr>
        <p:spPr/>
        <p:txBody>
          <a:bodyPr/>
          <a:lstStyle/>
          <a:p>
            <a:fld id="{0ECBD69C-31DC-4357-8742-A8DED39D19A3}" type="slidenum">
              <a:rPr lang="en-US" smtClean="0"/>
              <a:pPr/>
              <a:t>162</a:t>
            </a:fld>
            <a:endParaRPr lang="en-US"/>
          </a:p>
        </p:txBody>
      </p:sp>
      <p:sp>
        <p:nvSpPr>
          <p:cNvPr id="5" name="Rectangle 4"/>
          <p:cNvSpPr/>
          <p:nvPr/>
        </p:nvSpPr>
        <p:spPr>
          <a:xfrm>
            <a:off x="0" y="357166"/>
            <a:ext cx="9144000" cy="584775"/>
          </a:xfrm>
          <a:prstGeom prst="rect">
            <a:avLst/>
          </a:prstGeom>
        </p:spPr>
        <p:txBody>
          <a:bodyPr wrap="square">
            <a:spAutoFit/>
          </a:bodyPr>
          <a:lstStyle/>
          <a:p>
            <a:pPr algn="ctr"/>
            <a:r>
              <a:rPr lang="fa-IR" sz="3200" b="1" dirty="0" smtClean="0">
                <a:latin typeface="Calibri" pitchFamily="34" charset="0"/>
                <a:ea typeface="Calibri" pitchFamily="34" charset="0"/>
                <a:cs typeface="B Titr" pitchFamily="2" charset="-78"/>
              </a:rPr>
              <a:t>قضاوت بیگانگان در مورد رابطه رژیم </a:t>
            </a:r>
            <a:r>
              <a:rPr lang="fa-IR" sz="3200" b="1" dirty="0" smtClean="0">
                <a:solidFill>
                  <a:srgbClr val="FF0000"/>
                </a:solidFill>
                <a:latin typeface="Calibri" pitchFamily="34" charset="0"/>
                <a:ea typeface="Calibri" pitchFamily="34" charset="0"/>
                <a:cs typeface="B Titr" pitchFamily="2" charset="-78"/>
              </a:rPr>
              <a:t>آمریکا</a:t>
            </a:r>
            <a:r>
              <a:rPr lang="fa-IR" sz="3200" b="1" dirty="0" smtClean="0">
                <a:latin typeface="Calibri" pitchFamily="34" charset="0"/>
                <a:ea typeface="Calibri" pitchFamily="34" charset="0"/>
                <a:cs typeface="B Titr" pitchFamily="2" charset="-78"/>
              </a:rPr>
              <a:t> با جنگ تحمیلی </a:t>
            </a:r>
            <a:endParaRPr lang="en-US" sz="3200" dirty="0"/>
          </a:p>
        </p:txBody>
      </p:sp>
    </p:spTree>
  </p:cSld>
  <p:clrMapOvr>
    <a:masterClrMapping/>
  </p:clrMapOvr>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73156" y="2285992"/>
            <a:ext cx="8215354" cy="3576364"/>
          </a:xfrm>
          <a:prstGeom prst="rect">
            <a:avLst/>
          </a:prstGeom>
        </p:spPr>
        <p:txBody>
          <a:bodyPr wrap="square">
            <a:spAutoFit/>
          </a:bodyPr>
          <a:lstStyle/>
          <a:p>
            <a:pPr algn="ctr" rtl="1">
              <a:lnSpc>
                <a:spcPct val="130000"/>
              </a:lnSpc>
            </a:pPr>
            <a:r>
              <a:rPr lang="fa-IR" sz="2400" b="1" dirty="0" smtClean="0">
                <a:cs typeface="B Titr" pitchFamily="2" charset="-78"/>
              </a:rPr>
              <a:t>معیارها و برخوردهای دوگانه امریکا در رابطه با کشورها بر خلاف ادعاهای بشر دوستانه و اخلاق مدارانه</a:t>
            </a:r>
          </a:p>
          <a:p>
            <a:pPr algn="justLow" rtl="1"/>
            <a:endParaRPr lang="en-US" sz="2400" b="1" dirty="0" smtClean="0">
              <a:cs typeface="B Titr" pitchFamily="2" charset="-78"/>
            </a:endParaRPr>
          </a:p>
          <a:p>
            <a:pPr algn="justLow" rtl="1"/>
            <a:r>
              <a:rPr lang="fa-IR" sz="2800" dirty="0" smtClean="0">
                <a:cs typeface="B Mitra" pitchFamily="2" charset="-78"/>
              </a:rPr>
              <a:t>در بررسی موضع و سیاست آمریکا در خصوص منطقه به ویژه در طول جنگ ایران و عراق، وجود نوعی عملکرد دوگانه را نمی توان منکر شد. اگر با دیدی انتقادی به موضوع نگاه کنیم این منافع آمریکا بود که سیاست های این کشور را در منطقه مشخص می کرد، نه معیارهای اخلاقی که آمریکا مدعی آنهاست و اگر غیر از این بگوییم حقیقت را کتمان کرده ایم. (ویلمسه، 1392: 17)</a:t>
            </a:r>
            <a:endParaRPr lang="en-US" sz="2800" dirty="0" smtClean="0">
              <a:cs typeface="B Mitra" pitchFamily="2" charset="-78"/>
            </a:endParaRPr>
          </a:p>
        </p:txBody>
      </p:sp>
      <p:sp>
        <p:nvSpPr>
          <p:cNvPr id="4" name="Slide Number Placeholder 3"/>
          <p:cNvSpPr>
            <a:spLocks noGrp="1"/>
          </p:cNvSpPr>
          <p:nvPr>
            <p:ph type="sldNum" sz="quarter" idx="12"/>
          </p:nvPr>
        </p:nvSpPr>
        <p:spPr/>
        <p:txBody>
          <a:bodyPr/>
          <a:lstStyle/>
          <a:p>
            <a:fld id="{0ECBD69C-31DC-4357-8742-A8DED39D19A3}" type="slidenum">
              <a:rPr lang="en-US" smtClean="0"/>
              <a:pPr/>
              <a:t>163</a:t>
            </a:fld>
            <a:endParaRPr lang="en-US"/>
          </a:p>
        </p:txBody>
      </p:sp>
      <p:sp>
        <p:nvSpPr>
          <p:cNvPr id="5" name="Rectangle 4"/>
          <p:cNvSpPr/>
          <p:nvPr/>
        </p:nvSpPr>
        <p:spPr>
          <a:xfrm>
            <a:off x="0" y="357166"/>
            <a:ext cx="9144000" cy="584775"/>
          </a:xfrm>
          <a:prstGeom prst="rect">
            <a:avLst/>
          </a:prstGeom>
        </p:spPr>
        <p:txBody>
          <a:bodyPr wrap="square">
            <a:spAutoFit/>
          </a:bodyPr>
          <a:lstStyle/>
          <a:p>
            <a:pPr algn="ctr"/>
            <a:r>
              <a:rPr lang="fa-IR" sz="3200" b="1" dirty="0" smtClean="0">
                <a:latin typeface="Calibri" pitchFamily="34" charset="0"/>
                <a:ea typeface="Calibri" pitchFamily="34" charset="0"/>
                <a:cs typeface="B Titr" pitchFamily="2" charset="-78"/>
              </a:rPr>
              <a:t>قضاوت بیگانگان در مورد رابطه رژیم </a:t>
            </a:r>
            <a:r>
              <a:rPr lang="fa-IR" sz="3200" b="1" dirty="0" smtClean="0">
                <a:solidFill>
                  <a:srgbClr val="FF0000"/>
                </a:solidFill>
                <a:latin typeface="Calibri" pitchFamily="34" charset="0"/>
                <a:ea typeface="Calibri" pitchFamily="34" charset="0"/>
                <a:cs typeface="B Titr" pitchFamily="2" charset="-78"/>
              </a:rPr>
              <a:t>آمریکا</a:t>
            </a:r>
            <a:r>
              <a:rPr lang="fa-IR" sz="3200" b="1" dirty="0" smtClean="0">
                <a:latin typeface="Calibri" pitchFamily="34" charset="0"/>
                <a:ea typeface="Calibri" pitchFamily="34" charset="0"/>
                <a:cs typeface="B Titr" pitchFamily="2" charset="-78"/>
              </a:rPr>
              <a:t> با جنگ تحمیلی </a:t>
            </a:r>
            <a:endParaRPr lang="en-US" sz="3200" dirty="0"/>
          </a:p>
        </p:txBody>
      </p:sp>
    </p:spTree>
  </p:cSld>
  <p:clrMapOvr>
    <a:masterClrMapping/>
  </p:clrMapOvr>
  <p:timing>
    <p:tnLst>
      <p:par>
        <p:cT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1" name="Rectangle 1"/>
          <p:cNvSpPr>
            <a:spLocks noChangeArrowheads="1"/>
          </p:cNvSpPr>
          <p:nvPr/>
        </p:nvSpPr>
        <p:spPr bwMode="auto">
          <a:xfrm>
            <a:off x="357158" y="1883552"/>
            <a:ext cx="8429684" cy="133113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50000"/>
              </a:lnSpc>
              <a:spcBef>
                <a:spcPct val="0"/>
              </a:spcBef>
              <a:spcAft>
                <a:spcPct val="0"/>
              </a:spcAft>
              <a:buClrTx/>
              <a:buSzTx/>
              <a:buFontTx/>
              <a:buNone/>
              <a:tabLst/>
            </a:pPr>
            <a:r>
              <a:rPr lang="fa-IR" sz="2800" dirty="0" smtClean="0">
                <a:solidFill>
                  <a:srgbClr val="FF0000"/>
                </a:solidFill>
                <a:latin typeface="+mj-lt"/>
                <a:ea typeface="+mj-ea"/>
                <a:cs typeface="B Titr" pitchFamily="2" charset="-78"/>
              </a:rPr>
              <a:t>صدام؛ چهره نفرت انگیزی که آمریکا به عنوان ژاندارم جدید منطقه پذیرفت</a:t>
            </a:r>
          </a:p>
        </p:txBody>
      </p:sp>
      <p:sp>
        <p:nvSpPr>
          <p:cNvPr id="184322" name="Rectangle 2"/>
          <p:cNvSpPr>
            <a:spLocks noChangeArrowheads="1"/>
          </p:cNvSpPr>
          <p:nvPr/>
        </p:nvSpPr>
        <p:spPr bwMode="auto">
          <a:xfrm>
            <a:off x="339508" y="3678043"/>
            <a:ext cx="8501122" cy="31085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fa-IR" sz="2800" b="0" i="0" u="none" strike="noStrike" cap="none" normalizeH="0" baseline="0" dirty="0" smtClean="0">
                <a:ln>
                  <a:noFill/>
                </a:ln>
                <a:solidFill>
                  <a:schemeClr val="tx1"/>
                </a:solidFill>
                <a:effectLst/>
                <a:latin typeface="Calibri" pitchFamily="34" charset="0"/>
                <a:ea typeface="Calibri" pitchFamily="34" charset="0"/>
                <a:cs typeface="B Mitra" pitchFamily="2" charset="-78"/>
              </a:rPr>
              <a:t>فلسفه کاخ سفید در زمان ریگان این بود که اگر چه صدام حسین چهره ای نفرت انگیز است اما می تواند به عنوان ژاندارم جدید آمریکا در منطقه پذیرفته شود. </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fa-IR" sz="2800" b="0" i="0" u="none" strike="noStrike" cap="none" normalizeH="0" baseline="0" dirty="0" smtClean="0">
                <a:ln>
                  <a:noFill/>
                </a:ln>
                <a:solidFill>
                  <a:schemeClr val="tx1"/>
                </a:solidFill>
                <a:effectLst/>
                <a:latin typeface="Calibri" pitchFamily="34" charset="0"/>
                <a:ea typeface="Calibri" pitchFamily="34" charset="0"/>
                <a:cs typeface="B Mitra" pitchFamily="2" charset="-78"/>
              </a:rPr>
              <a:t>با طولانی شدن جنگ ایران و عراق که 8 سال ادامه یافت کاخ سفید حجم مناسبی از زمان را صرف طراحی و تهیه استراتژی های پنهان و آشکار برای تقویت صدام نمود تا اواخر دهه 1980 م عراق در مدت زمان کوتاهی به ابزار دست کاخ سفید و عامل اصلی تقویت منافع اقتصادی و سیاسی آمریکا در خلیخ فارس تبدیل شد. (فریدمن، 1920: 1383)</a:t>
            </a:r>
            <a:endParaRPr kumimoji="0" lang="fa-IR" sz="40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fld id="{816DC3E8-027D-45BD-BFF7-948F93A10FED}" type="slidenum">
              <a:rPr lang="fa-IR" smtClean="0"/>
              <a:pPr/>
              <a:t>164</a:t>
            </a:fld>
            <a:endParaRPr lang="fa-IR"/>
          </a:p>
        </p:txBody>
      </p:sp>
      <p:sp>
        <p:nvSpPr>
          <p:cNvPr id="6" name="Rectangle 5"/>
          <p:cNvSpPr/>
          <p:nvPr/>
        </p:nvSpPr>
        <p:spPr>
          <a:xfrm>
            <a:off x="0" y="357166"/>
            <a:ext cx="9144000" cy="584775"/>
          </a:xfrm>
          <a:prstGeom prst="rect">
            <a:avLst/>
          </a:prstGeom>
        </p:spPr>
        <p:txBody>
          <a:bodyPr wrap="square">
            <a:spAutoFit/>
          </a:bodyPr>
          <a:lstStyle/>
          <a:p>
            <a:pPr algn="ctr"/>
            <a:r>
              <a:rPr lang="fa-IR" sz="3200" b="1" dirty="0" smtClean="0">
                <a:latin typeface="Calibri" pitchFamily="34" charset="0"/>
                <a:ea typeface="Calibri" pitchFamily="34" charset="0"/>
                <a:cs typeface="B Titr" pitchFamily="2" charset="-78"/>
              </a:rPr>
              <a:t>قضاوت بیگانگان در مورد رابطه رژیم </a:t>
            </a:r>
            <a:r>
              <a:rPr lang="fa-IR" sz="3200" b="1" dirty="0" smtClean="0">
                <a:solidFill>
                  <a:srgbClr val="FF0000"/>
                </a:solidFill>
                <a:latin typeface="Calibri" pitchFamily="34" charset="0"/>
                <a:ea typeface="Calibri" pitchFamily="34" charset="0"/>
                <a:cs typeface="B Titr" pitchFamily="2" charset="-78"/>
              </a:rPr>
              <a:t>آمریکا</a:t>
            </a:r>
            <a:r>
              <a:rPr lang="fa-IR" sz="3200" b="1" dirty="0" smtClean="0">
                <a:latin typeface="Calibri" pitchFamily="34" charset="0"/>
                <a:ea typeface="Calibri" pitchFamily="34" charset="0"/>
                <a:cs typeface="B Titr" pitchFamily="2" charset="-78"/>
              </a:rPr>
              <a:t> با جنگ تحمیلی </a:t>
            </a:r>
            <a:endParaRPr lang="en-US" sz="3200" dirty="0"/>
          </a:p>
        </p:txBody>
      </p:sp>
    </p:spTree>
  </p:cSld>
  <p:clrMapOvr>
    <a:masterClrMapping/>
  </p:clrMapOvr>
  <p:timing>
    <p:tnLst>
      <p:par>
        <p:cT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285720" y="1041898"/>
            <a:ext cx="8572560" cy="473975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Low" rtl="1" eaLnBrk="0" fontAlgn="base" hangingPunct="0">
              <a:spcBef>
                <a:spcPct val="0"/>
              </a:spcBef>
              <a:spcAft>
                <a:spcPct val="0"/>
              </a:spcAft>
            </a:pPr>
            <a:r>
              <a:rPr kumimoji="0" lang="ar-SA" sz="2400" b="0" i="0" u="none" strike="noStrike" cap="none" normalizeH="0" baseline="0" dirty="0" smtClean="0">
                <a:ln>
                  <a:noFill/>
                </a:ln>
                <a:solidFill>
                  <a:schemeClr val="tx1"/>
                </a:solidFill>
                <a:effectLst/>
                <a:latin typeface="Calibri" pitchFamily="34" charset="0"/>
                <a:ea typeface="Calibri" pitchFamily="34" charset="0"/>
                <a:cs typeface="B Mitra" pitchFamily="2" charset="-78"/>
              </a:rPr>
              <a:t>« آمریکا در سراسر جنگ ادعای بی طرفی می کرد، اما دولت مردان واشنگتن مصداق ضرب المثل" عالم بی عمل" بودند. کاخ سفید با اتخاذ رویکردی مثبت به پیشروی های اولیه عراق در ایران، امیدوار بود که حکومت مذهبی ایران سرنگون شود. اما وقتی ایران نشان داد که می تواند نیروهایش را بار دیگر سازمان دهی کند و با استفاده ار جمعیتش که بسیار بیشتر از عراق بود، نیروهای عراقی را از خاکش بیرون راند، موضع واشنگتن تا حد زیادی تغییر کرد. از آن به بعد، آمریکا بطور تمام قد به جان</a:t>
            </a:r>
            <a:r>
              <a:rPr kumimoji="0" lang="fa-IR" sz="2400" b="0" i="0" u="none" strike="noStrike" cap="none" normalizeH="0" baseline="0" dirty="0" smtClean="0">
                <a:ln>
                  <a:noFill/>
                </a:ln>
                <a:solidFill>
                  <a:schemeClr val="tx1"/>
                </a:solidFill>
                <a:effectLst/>
                <a:latin typeface="Calibri" pitchFamily="34" charset="0"/>
                <a:ea typeface="Calibri" pitchFamily="34" charset="0"/>
                <a:cs typeface="B Mitra" pitchFamily="2" charset="-78"/>
              </a:rPr>
              <a:t>ب</a:t>
            </a:r>
            <a:r>
              <a:rPr kumimoji="0" lang="ar-SA" sz="2400" b="0" i="0" u="none" strike="noStrike" cap="none" normalizeH="0" baseline="0" dirty="0" smtClean="0">
                <a:ln>
                  <a:noFill/>
                </a:ln>
                <a:solidFill>
                  <a:schemeClr val="tx1"/>
                </a:solidFill>
                <a:effectLst/>
                <a:latin typeface="Calibri" pitchFamily="34" charset="0"/>
                <a:ea typeface="Calibri" pitchFamily="34" charset="0"/>
                <a:cs typeface="B Mitra" pitchFamily="2" charset="-78"/>
              </a:rPr>
              <a:t>داری از عراق پرداخت. آمریکا جانب داریش را با روش های مختلفی نشان داد. کاخ سفید در سازمان ملل در حمایت از عراق به دیگر کشورها فشار می آورد. روابط دو جانبه اش را با عراق از سر گرفت و با وجود نداشتن مدرکی روشن، ایران را به جای عراق در فهرست کشورهای{ با اصطلاح} حامی تروریست </a:t>
            </a:r>
            <a:r>
              <a:rPr lang="ar-SA" sz="2400" dirty="0" smtClean="0">
                <a:latin typeface="Calibri" pitchFamily="34" charset="0"/>
                <a:ea typeface="Calibri" pitchFamily="34" charset="0"/>
                <a:cs typeface="B Mitra" pitchFamily="2" charset="-78"/>
              </a:rPr>
              <a:t>قرار</a:t>
            </a:r>
            <a:r>
              <a:rPr lang="fa-IR" sz="2400" dirty="0" smtClean="0">
                <a:latin typeface="Calibri" pitchFamily="34" charset="0"/>
                <a:ea typeface="Calibri" pitchFamily="34" charset="0"/>
                <a:cs typeface="B Mitra" pitchFamily="2" charset="-78"/>
              </a:rPr>
              <a:t> </a:t>
            </a:r>
            <a:r>
              <a:rPr lang="ar-SA" sz="2400" dirty="0" smtClean="0">
                <a:latin typeface="Calibri" pitchFamily="34" charset="0"/>
                <a:ea typeface="Calibri" pitchFamily="34" charset="0"/>
                <a:cs typeface="B Mitra" pitchFamily="2" charset="-78"/>
              </a:rPr>
              <a:t>داد. </a:t>
            </a:r>
            <a:r>
              <a:rPr kumimoji="0" lang="ar-SA" sz="2400" b="0" i="0" u="none" strike="noStrike" cap="none" normalizeH="0" baseline="0" dirty="0" smtClean="0">
                <a:ln>
                  <a:noFill/>
                </a:ln>
                <a:solidFill>
                  <a:schemeClr val="tx1"/>
                </a:solidFill>
                <a:effectLst/>
                <a:latin typeface="Calibri" pitchFamily="34" charset="0"/>
                <a:ea typeface="Calibri" pitchFamily="34" charset="0"/>
                <a:cs typeface="B Mitra" pitchFamily="2" charset="-78"/>
              </a:rPr>
              <a:t>در چشم پوشی از استفاده گس</a:t>
            </a:r>
            <a:r>
              <a:rPr kumimoji="0" lang="fa-IR" sz="2400" b="0" i="0" u="none" strike="noStrike" cap="none" normalizeH="0" baseline="0" dirty="0" smtClean="0">
                <a:ln>
                  <a:noFill/>
                </a:ln>
                <a:solidFill>
                  <a:schemeClr val="tx1"/>
                </a:solidFill>
                <a:effectLst/>
                <a:latin typeface="Calibri" pitchFamily="34" charset="0"/>
                <a:ea typeface="Calibri" pitchFamily="34" charset="0"/>
                <a:cs typeface="B Mitra" pitchFamily="2" charset="-78"/>
              </a:rPr>
              <a:t>ت</a:t>
            </a:r>
            <a:r>
              <a:rPr kumimoji="0" lang="ar-SA" sz="2400" b="0" i="0" u="none" strike="noStrike" cap="none" normalizeH="0" baseline="0" dirty="0" smtClean="0">
                <a:ln>
                  <a:noFill/>
                </a:ln>
                <a:solidFill>
                  <a:schemeClr val="tx1"/>
                </a:solidFill>
                <a:effectLst/>
                <a:latin typeface="Calibri" pitchFamily="34" charset="0"/>
                <a:ea typeface="Calibri" pitchFamily="34" charset="0"/>
                <a:cs typeface="B Mitra" pitchFamily="2" charset="-78"/>
              </a:rPr>
              <a:t>رده عراق از سلاح های شیمیایی تا آنجا پیش رفت که بی</a:t>
            </a:r>
            <a:r>
              <a:rPr kumimoji="0" lang="fa-IR" sz="2400" b="0" i="0" u="none" strike="noStrike" cap="none" normalizeH="0" baseline="0" dirty="0" smtClean="0">
                <a:ln>
                  <a:noFill/>
                </a:ln>
                <a:solidFill>
                  <a:schemeClr val="tx1"/>
                </a:solidFill>
                <a:effectLst/>
                <a:latin typeface="Calibri" pitchFamily="34" charset="0"/>
                <a:ea typeface="Calibri" pitchFamily="34" charset="0"/>
                <a:cs typeface="B Mitra" pitchFamily="2" charset="-78"/>
              </a:rPr>
              <a:t>م </a:t>
            </a:r>
            <a:r>
              <a:rPr kumimoji="0" lang="ar-SA" sz="2400" b="0" i="0" u="none" strike="noStrike" cap="none" normalizeH="0" baseline="0" dirty="0" smtClean="0">
                <a:ln>
                  <a:noFill/>
                </a:ln>
                <a:solidFill>
                  <a:schemeClr val="tx1"/>
                </a:solidFill>
                <a:effectLst/>
                <a:latin typeface="Calibri" pitchFamily="34" charset="0"/>
                <a:ea typeface="Calibri" pitchFamily="34" charset="0"/>
                <a:cs typeface="B Mitra" pitchFamily="2" charset="-78"/>
              </a:rPr>
              <a:t>آن میرفت </a:t>
            </a:r>
            <a:r>
              <a:rPr kumimoji="0" lang="fa-IR" sz="2400" b="0" i="0" u="none" strike="noStrike" cap="none" normalizeH="0" baseline="0" dirty="0" smtClean="0">
                <a:ln>
                  <a:noFill/>
                </a:ln>
                <a:solidFill>
                  <a:schemeClr val="tx1"/>
                </a:solidFill>
                <a:effectLst/>
                <a:latin typeface="Calibri" pitchFamily="34" charset="0"/>
                <a:ea typeface="Calibri" pitchFamily="34" charset="0"/>
                <a:cs typeface="B Mitra" pitchFamily="2" charset="-78"/>
              </a:rPr>
              <a:t>که </a:t>
            </a:r>
            <a:r>
              <a:rPr kumimoji="0" lang="ar-SA" sz="2400" b="0" i="0" u="none" strike="noStrike" cap="none" normalizeH="0" baseline="0" dirty="0" smtClean="0">
                <a:ln>
                  <a:noFill/>
                </a:ln>
                <a:solidFill>
                  <a:schemeClr val="tx1"/>
                </a:solidFill>
                <a:effectLst/>
                <a:latin typeface="Calibri" pitchFamily="34" charset="0"/>
                <a:ea typeface="Calibri" pitchFamily="34" charset="0"/>
                <a:cs typeface="B Mitra" pitchFamily="2" charset="-78"/>
              </a:rPr>
              <a:t>اعتبار</a:t>
            </a:r>
            <a:r>
              <a:rPr kumimoji="0" lang="fa-IR" sz="2400" b="0" i="0" u="none" strike="noStrike" cap="none" normalizeH="0" baseline="0" dirty="0" smtClean="0">
                <a:ln>
                  <a:noFill/>
                </a:ln>
                <a:solidFill>
                  <a:schemeClr val="tx1"/>
                </a:solidFill>
                <a:effectLst/>
                <a:latin typeface="Calibri" pitchFamily="34" charset="0"/>
                <a:ea typeface="Calibri" pitchFamily="34" charset="0"/>
                <a:cs typeface="B Mitra" pitchFamily="2" charset="-78"/>
              </a:rPr>
              <a:t>ی</a:t>
            </a:r>
            <a:r>
              <a:rPr kumimoji="0" lang="fa-IR" sz="2400" b="0" i="0" u="none" strike="noStrike" cap="none" normalizeH="0" dirty="0" smtClean="0">
                <a:ln>
                  <a:noFill/>
                </a:ln>
                <a:solidFill>
                  <a:schemeClr val="tx1"/>
                </a:solidFill>
                <a:effectLst/>
                <a:latin typeface="Calibri" pitchFamily="34" charset="0"/>
                <a:ea typeface="Calibri" pitchFamily="34" charset="0"/>
                <a:cs typeface="B Mitra" pitchFamily="2" charset="-78"/>
              </a:rPr>
              <a:t> برای </a:t>
            </a:r>
            <a:r>
              <a:rPr kumimoji="0" lang="ar-SA" sz="2400" b="0" i="0" u="none" strike="noStrike" cap="none" normalizeH="0" baseline="0" dirty="0" smtClean="0">
                <a:ln>
                  <a:noFill/>
                </a:ln>
                <a:solidFill>
                  <a:schemeClr val="tx1"/>
                </a:solidFill>
                <a:effectLst/>
                <a:latin typeface="Calibri" pitchFamily="34" charset="0"/>
                <a:ea typeface="Calibri" pitchFamily="34" charset="0"/>
                <a:cs typeface="B Mitra" pitchFamily="2" charset="-78"/>
              </a:rPr>
              <a:t>امریکا در مجامع بین المللی </a:t>
            </a:r>
            <a:r>
              <a:rPr kumimoji="0" lang="fa-IR" sz="2400" b="0" i="0" u="none" strike="noStrike" cap="none" normalizeH="0" baseline="0" dirty="0" smtClean="0">
                <a:ln>
                  <a:noFill/>
                </a:ln>
                <a:solidFill>
                  <a:schemeClr val="tx1"/>
                </a:solidFill>
                <a:effectLst/>
                <a:latin typeface="Calibri" pitchFamily="34" charset="0"/>
                <a:ea typeface="Calibri" pitchFamily="34" charset="0"/>
                <a:cs typeface="B Mitra" pitchFamily="2" charset="-78"/>
              </a:rPr>
              <a:t>نماند</a:t>
            </a:r>
            <a:r>
              <a:rPr kumimoji="0" lang="ar-SA" sz="2400" b="0" i="0" u="none" strike="noStrike" cap="none" normalizeH="0" baseline="0" dirty="0" smtClean="0">
                <a:ln>
                  <a:noFill/>
                </a:ln>
                <a:solidFill>
                  <a:schemeClr val="tx1"/>
                </a:solidFill>
                <a:effectLst/>
                <a:latin typeface="Calibri" pitchFamily="34" charset="0"/>
                <a:ea typeface="Calibri" pitchFamily="34" charset="0"/>
                <a:cs typeface="B Mitra" pitchFamily="2" charset="-78"/>
              </a:rPr>
              <a:t>. وام های سنگینی به عراق اعطا کرد.</a:t>
            </a:r>
            <a:r>
              <a:rPr kumimoji="0" lang="fa-IR" sz="2400" b="0" i="0" u="none" strike="noStrike" cap="none" normalizeH="0" baseline="0" dirty="0" smtClean="0">
                <a:ln>
                  <a:noFill/>
                </a:ln>
                <a:solidFill>
                  <a:schemeClr val="tx1"/>
                </a:solidFill>
                <a:effectLst/>
                <a:latin typeface="Calibri" pitchFamily="34" charset="0"/>
                <a:ea typeface="Calibri" pitchFamily="34" charset="0"/>
                <a:cs typeface="B Mitra" pitchFamily="2" charset="-78"/>
              </a:rPr>
              <a:t> </a:t>
            </a:r>
            <a:r>
              <a:rPr kumimoji="0" lang="ar-SA" sz="2400" b="0" i="0" u="none" strike="noStrike" cap="none" normalizeH="0" baseline="0" dirty="0" smtClean="0">
                <a:ln>
                  <a:noFill/>
                </a:ln>
                <a:solidFill>
                  <a:schemeClr val="tx1"/>
                </a:solidFill>
                <a:effectLst/>
                <a:latin typeface="Calibri" pitchFamily="34" charset="0"/>
                <a:ea typeface="Calibri" pitchFamily="34" charset="0"/>
                <a:cs typeface="B Mitra" pitchFamily="2" charset="-78"/>
              </a:rPr>
              <a:t>اطلاعات جاسوسی مهمی عراقی ها قرار داد، در ارسال تجهیزات جنگی به عراق از طریق طرف های ثالث </a:t>
            </a:r>
            <a:r>
              <a:rPr kumimoji="0" lang="fa-IR" sz="2400" b="0" i="0" u="none" strike="noStrike" cap="none" normalizeH="0" baseline="0" dirty="0" smtClean="0">
                <a:ln>
                  <a:noFill/>
                </a:ln>
                <a:solidFill>
                  <a:schemeClr val="tx1"/>
                </a:solidFill>
                <a:effectLst/>
                <a:latin typeface="Calibri" pitchFamily="34" charset="0"/>
                <a:ea typeface="Calibri" pitchFamily="34" charset="0"/>
                <a:cs typeface="B Mitra" pitchFamily="2" charset="-78"/>
              </a:rPr>
              <a:t>فرو گذار</a:t>
            </a:r>
            <a:r>
              <a:rPr kumimoji="0" lang="fa-IR" sz="2400" b="0" i="0" u="none" strike="noStrike" cap="none" normalizeH="0" dirty="0" smtClean="0">
                <a:ln>
                  <a:noFill/>
                </a:ln>
                <a:solidFill>
                  <a:schemeClr val="tx1"/>
                </a:solidFill>
                <a:effectLst/>
                <a:latin typeface="Calibri" pitchFamily="34" charset="0"/>
                <a:ea typeface="Calibri" pitchFamily="34" charset="0"/>
                <a:cs typeface="B Mitra" pitchFamily="2" charset="-78"/>
              </a:rPr>
              <a:t> نکرد.</a:t>
            </a:r>
            <a:endParaRPr kumimoji="0" lang="fa-IR" sz="2400" b="0" i="0" u="none" strike="noStrike" cap="none" normalizeH="0" baseline="0" dirty="0" smtClean="0">
              <a:ln>
                <a:noFill/>
              </a:ln>
              <a:solidFill>
                <a:schemeClr val="tx1"/>
              </a:solidFill>
              <a:effectLst/>
              <a:latin typeface="Calibri" pitchFamily="34" charset="0"/>
              <a:ea typeface="Calibri" pitchFamily="34" charset="0"/>
              <a:cs typeface="B Mitra" pitchFamily="2" charset="-78"/>
            </a:endParaRPr>
          </a:p>
          <a:p>
            <a:pPr marL="0" marR="0" lvl="0" indent="0" algn="justLow" defTabSz="914400" rtl="1"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3" name="Rectangle 2"/>
          <p:cNvSpPr/>
          <p:nvPr/>
        </p:nvSpPr>
        <p:spPr>
          <a:xfrm>
            <a:off x="3441850" y="142852"/>
            <a:ext cx="2214068" cy="707886"/>
          </a:xfrm>
          <a:prstGeom prst="rect">
            <a:avLst/>
          </a:prstGeom>
        </p:spPr>
        <p:txBody>
          <a:bodyPr wrap="none">
            <a:spAutoFit/>
          </a:bodyPr>
          <a:lstStyle/>
          <a:p>
            <a:pPr lvl="0" algn="justLow" rtl="1" fontAlgn="base">
              <a:spcBef>
                <a:spcPct val="0"/>
              </a:spcBef>
              <a:spcAft>
                <a:spcPct val="0"/>
              </a:spcAft>
            </a:pPr>
            <a:r>
              <a:rPr lang="fa-IR" sz="4000" b="1" dirty="0" smtClean="0">
                <a:latin typeface="Calibri" pitchFamily="34" charset="0"/>
                <a:ea typeface="Calibri" pitchFamily="34" charset="0"/>
                <a:cs typeface="B Titr" pitchFamily="2" charset="-78"/>
              </a:rPr>
              <a:t>نتیجه گیری</a:t>
            </a:r>
            <a:endParaRPr lang="en-US" sz="2000" dirty="0" smtClean="0">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fld id="{0ECBD69C-31DC-4357-8742-A8DED39D19A3}" type="slidenum">
              <a:rPr lang="en-US" smtClean="0"/>
              <a:pPr/>
              <a:t>165</a:t>
            </a:fld>
            <a:endParaRPr lang="en-US"/>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4282" y="809227"/>
            <a:ext cx="8786874" cy="5262979"/>
          </a:xfrm>
          <a:prstGeom prst="rect">
            <a:avLst/>
          </a:prstGeom>
        </p:spPr>
        <p:txBody>
          <a:bodyPr wrap="square">
            <a:spAutoFit/>
          </a:bodyPr>
          <a:lstStyle/>
          <a:p>
            <a:pPr lvl="0" algn="justLow" rtl="1" eaLnBrk="0" fontAlgn="base" hangingPunct="0">
              <a:spcBef>
                <a:spcPct val="0"/>
              </a:spcBef>
              <a:spcAft>
                <a:spcPct val="0"/>
              </a:spcAft>
            </a:pPr>
            <a:r>
              <a:rPr lang="ar-SA" sz="2800" dirty="0" smtClean="0">
                <a:latin typeface="Calibri" pitchFamily="34" charset="0"/>
                <a:ea typeface="Calibri" pitchFamily="34" charset="0"/>
                <a:cs typeface="B Mitra" pitchFamily="2" charset="-78"/>
              </a:rPr>
              <a:t>و سر انجام، آمریکا نشان داد که در استفاده آشکار از نیروی نظامی اش در حمایت از عراق برای پایان دادن به جنگ هیچ ابایی ندارد و با این حال، اهمیت ایران از نظر جغرافیای راهبردی (ژئواستراتژی) هنوز هم از عراق بیشتر بود و آمریکا در طول جنگ و تا زمانی که ماجرای خجالت آور ایران </a:t>
            </a:r>
            <a:r>
              <a:rPr lang="ar-SA" sz="2800" dirty="0" smtClean="0">
                <a:latin typeface="Calibri" pitchFamily="34" charset="0"/>
                <a:ea typeface="Calibri" pitchFamily="34" charset="0"/>
                <a:cs typeface="Arial" pitchFamily="34" charset="0"/>
              </a:rPr>
              <a:t>–</a:t>
            </a:r>
            <a:r>
              <a:rPr lang="ar-SA" sz="2800" dirty="0" smtClean="0">
                <a:latin typeface="Calibri" pitchFamily="34" charset="0"/>
                <a:ea typeface="Calibri" pitchFamily="34" charset="0"/>
                <a:cs typeface="B Mitra" pitchFamily="2" charset="-78"/>
              </a:rPr>
              <a:t> </a:t>
            </a:r>
            <a:r>
              <a:rPr lang="fa-IR" sz="2800" dirty="0" smtClean="0">
                <a:latin typeface="Calibri" pitchFamily="34" charset="0"/>
                <a:ea typeface="Calibri" pitchFamily="34" charset="0"/>
                <a:cs typeface="B Mitra" pitchFamily="2" charset="-78"/>
              </a:rPr>
              <a:t>ک</a:t>
            </a:r>
            <a:r>
              <a:rPr lang="ar-SA" sz="2800" dirty="0" smtClean="0">
                <a:latin typeface="Calibri" pitchFamily="34" charset="0"/>
                <a:ea typeface="Calibri" pitchFamily="34" charset="0"/>
                <a:cs typeface="B Mitra" pitchFamily="2" charset="-78"/>
              </a:rPr>
              <a:t>نترا ات</a:t>
            </a:r>
            <a:r>
              <a:rPr lang="fa-IR" sz="2800" dirty="0" smtClean="0">
                <a:latin typeface="Calibri" pitchFamily="34" charset="0"/>
                <a:ea typeface="Calibri" pitchFamily="34" charset="0"/>
                <a:cs typeface="B Mitra" pitchFamily="2" charset="-78"/>
              </a:rPr>
              <a:t>فاق </a:t>
            </a:r>
            <a:r>
              <a:rPr lang="ar-SA" sz="2800" dirty="0" smtClean="0">
                <a:latin typeface="Calibri" pitchFamily="34" charset="0"/>
                <a:ea typeface="Calibri" pitchFamily="34" charset="0"/>
                <a:cs typeface="B Mitra" pitchFamily="2" charset="-78"/>
              </a:rPr>
              <a:t>افتاد همچنان باب مذاکره برای از سرگیری روابط با ایران را باز نگه داشته بود. </a:t>
            </a:r>
            <a:endParaRPr lang="fa-IR" sz="2800" dirty="0" smtClean="0">
              <a:latin typeface="Calibri" pitchFamily="34" charset="0"/>
              <a:ea typeface="Calibri" pitchFamily="34" charset="0"/>
              <a:cs typeface="B Mitra" pitchFamily="2" charset="-78"/>
            </a:endParaRPr>
          </a:p>
          <a:p>
            <a:pPr lvl="0" algn="justLow" rtl="1" eaLnBrk="0" fontAlgn="base" hangingPunct="0">
              <a:spcBef>
                <a:spcPct val="0"/>
              </a:spcBef>
              <a:spcAft>
                <a:spcPct val="0"/>
              </a:spcAft>
            </a:pPr>
            <a:r>
              <a:rPr lang="ar-SA" sz="2800" dirty="0" smtClean="0">
                <a:latin typeface="Calibri" pitchFamily="34" charset="0"/>
                <a:ea typeface="Calibri" pitchFamily="34" charset="0"/>
                <a:cs typeface="B Mitra" pitchFamily="2" charset="-78"/>
              </a:rPr>
              <a:t>با توجه به اقدامات جانبدارانه ایالات متحده به نفع عراق و علیه ایران بایستی گفت که این کشور به هیچ عنوان اصل بی طرفی را در روابط خود با دول متخاصم رعایت نکرده بلکه حمایت هایش از عراق عامل مهمی در تطویل جنگ به مدت هشت سال بوده است. اگر حمایت های بلوک شرق و غرب از عراق متجاوز نبود، زندگی در سال دوم با فتح خرمشهر از سوی ایران و بازگشت عراق به مرزهای بین المللی و متجاوز شناخته شدن عراق می توانست خاتمه یابد. باید گفت آمریکا نقش مهمی در طولانی شدن زمان جنگ، فرسایشی شدن و در نتیجه ازدست دادن جان هزاران انسان بی گناه داشت.</a:t>
            </a:r>
            <a:endParaRPr lang="ar-SA" sz="4000" dirty="0" smtClean="0">
              <a:latin typeface="Arial" pitchFamily="34" charset="0"/>
              <a:cs typeface="Arial" pitchFamily="34" charset="0"/>
            </a:endParaRPr>
          </a:p>
        </p:txBody>
      </p:sp>
      <p:sp>
        <p:nvSpPr>
          <p:cNvPr id="4" name="Slide Number Placeholder 3"/>
          <p:cNvSpPr>
            <a:spLocks noGrp="1"/>
          </p:cNvSpPr>
          <p:nvPr>
            <p:ph type="sldNum" sz="quarter" idx="12"/>
          </p:nvPr>
        </p:nvSpPr>
        <p:spPr/>
        <p:txBody>
          <a:bodyPr/>
          <a:lstStyle/>
          <a:p>
            <a:fld id="{0ECBD69C-31DC-4357-8742-A8DED39D19A3}" type="slidenum">
              <a:rPr lang="en-US" smtClean="0"/>
              <a:pPr/>
              <a:t>166</a:t>
            </a:fld>
            <a:endParaRPr lang="en-US"/>
          </a:p>
        </p:txBody>
      </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16DC3E8-027D-45BD-BFF7-948F93A10FED}" type="slidenum">
              <a:rPr lang="fa-IR" smtClean="0"/>
              <a:pPr/>
              <a:t>167</a:t>
            </a:fld>
            <a:endParaRPr lang="fa-IR"/>
          </a:p>
        </p:txBody>
      </p:sp>
      <p:sp>
        <p:nvSpPr>
          <p:cNvPr id="3" name="Rectangle 2"/>
          <p:cNvSpPr>
            <a:spLocks noChangeArrowheads="1"/>
          </p:cNvSpPr>
          <p:nvPr/>
        </p:nvSpPr>
        <p:spPr bwMode="auto">
          <a:xfrm>
            <a:off x="339508" y="142852"/>
            <a:ext cx="8501122"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fa-IR" sz="2800" b="0" i="0" u="none" strike="noStrike" cap="none" normalizeH="0" baseline="0" dirty="0" smtClean="0">
                <a:ln>
                  <a:noFill/>
                </a:ln>
                <a:solidFill>
                  <a:schemeClr val="tx1"/>
                </a:solidFill>
                <a:effectLst/>
                <a:latin typeface="Calibri" pitchFamily="34" charset="0"/>
                <a:ea typeface="Calibri" pitchFamily="34" charset="0"/>
                <a:cs typeface="B Mitra" pitchFamily="2" charset="-78"/>
              </a:rPr>
              <a:t>واقعیت اینست که در</a:t>
            </a:r>
            <a:r>
              <a:rPr kumimoji="0" lang="fa-IR" sz="2800" b="0" i="0" u="none" strike="noStrike" cap="none" normalizeH="0" dirty="0" smtClean="0">
                <a:ln>
                  <a:noFill/>
                </a:ln>
                <a:solidFill>
                  <a:schemeClr val="tx1"/>
                </a:solidFill>
                <a:effectLst/>
                <a:latin typeface="Calibri" pitchFamily="34" charset="0"/>
                <a:ea typeface="Calibri" pitchFamily="34" charset="0"/>
                <a:cs typeface="B Mitra" pitchFamily="2" charset="-78"/>
              </a:rPr>
              <a:t> طول 8 سال دفاع مقدس 1+5 به رهبری آمریکا بود که با ملت ایران می جنگید نه کشور عراق.</a:t>
            </a:r>
          </a:p>
          <a:p>
            <a:pPr marL="0" marR="0" lvl="0" indent="0" algn="justLow" defTabSz="914400" rtl="1" eaLnBrk="1" fontAlgn="base" latinLnBrk="0" hangingPunct="1">
              <a:lnSpc>
                <a:spcPct val="100000"/>
              </a:lnSpc>
              <a:spcBef>
                <a:spcPct val="0"/>
              </a:spcBef>
              <a:spcAft>
                <a:spcPct val="0"/>
              </a:spcAft>
              <a:buClrTx/>
              <a:buSzTx/>
              <a:buFontTx/>
              <a:buNone/>
              <a:tabLst/>
            </a:pPr>
            <a:r>
              <a:rPr lang="fa-IR" sz="2800" baseline="0" dirty="0" smtClean="0">
                <a:latin typeface="Calibri" pitchFamily="34" charset="0"/>
                <a:cs typeface="B Mitra" pitchFamily="2" charset="-78"/>
              </a:rPr>
              <a:t>واقعیت</a:t>
            </a:r>
            <a:r>
              <a:rPr lang="fa-IR" sz="2800" dirty="0" smtClean="0">
                <a:latin typeface="Calibri" pitchFamily="34" charset="0"/>
                <a:cs typeface="B Mitra" pitchFamily="2" charset="-78"/>
              </a:rPr>
              <a:t> اینست که این آمریکا بود که به ایران تجاوز کرده بود منتها با استفاده از خاک و نیروی انسانی عراق.</a:t>
            </a:r>
            <a:endParaRPr kumimoji="0" lang="fa-IR" sz="4000" b="0" i="0" u="none" strike="noStrike" cap="none" normalizeH="0" baseline="0" dirty="0" smtClean="0">
              <a:ln>
                <a:noFill/>
              </a:ln>
              <a:solidFill>
                <a:schemeClr val="tx1"/>
              </a:solidFill>
              <a:effectLst/>
              <a:latin typeface="Arial" pitchFamily="34" charset="0"/>
              <a:cs typeface="Arial" pitchFamily="34" charset="0"/>
            </a:endParaRPr>
          </a:p>
        </p:txBody>
      </p:sp>
      <p:sp>
        <p:nvSpPr>
          <p:cNvPr id="4" name="Rectangle 3"/>
          <p:cNvSpPr/>
          <p:nvPr/>
        </p:nvSpPr>
        <p:spPr>
          <a:xfrm>
            <a:off x="3571868" y="3239532"/>
            <a:ext cx="5214974" cy="3046988"/>
          </a:xfrm>
          <a:prstGeom prst="rect">
            <a:avLst/>
          </a:prstGeom>
        </p:spPr>
        <p:txBody>
          <a:bodyPr wrap="square">
            <a:spAutoFit/>
          </a:bodyPr>
          <a:lstStyle/>
          <a:p>
            <a:pPr algn="justLow" rtl="1"/>
            <a:r>
              <a:rPr lang="fa-IR" sz="3200" b="1" dirty="0" smtClean="0">
                <a:cs typeface="B Mitra" pitchFamily="2" charset="-78"/>
              </a:rPr>
              <a:t>آمریکا با فریب صدام، با هجوم به کشور ما، دولت مقتدر ایران را سرگرم دفاع از کشور خود نمود.</a:t>
            </a:r>
            <a:endParaRPr lang="en-US" sz="3200" b="1" dirty="0" smtClean="0">
              <a:cs typeface="B Mitra" pitchFamily="2" charset="-78"/>
            </a:endParaRPr>
          </a:p>
          <a:p>
            <a:pPr algn="justLow" rtl="1"/>
            <a:endParaRPr lang="fa-IR" sz="3200" dirty="0" smtClean="0">
              <a:cs typeface="B Mitra" pitchFamily="2" charset="-78"/>
            </a:endParaRPr>
          </a:p>
          <a:p>
            <a:pPr algn="justLow" rtl="1"/>
            <a:r>
              <a:rPr lang="fa-IR" sz="3200" dirty="0" smtClean="0">
                <a:cs typeface="B Mitra" pitchFamily="2" charset="-78"/>
              </a:rPr>
              <a:t>1362/06/31پیام امام خمینی به مناسبت آغاز هفته جنگ تحمیلی</a:t>
            </a:r>
          </a:p>
        </p:txBody>
      </p:sp>
      <p:pic>
        <p:nvPicPr>
          <p:cNvPr id="5" name="Picture 2" descr="I:\IMAGE634014133320857500.jpg"/>
          <p:cNvPicPr>
            <a:picLocks noChangeAspect="1" noChangeArrowheads="1"/>
          </p:cNvPicPr>
          <p:nvPr/>
        </p:nvPicPr>
        <p:blipFill>
          <a:blip r:embed="rId2" cstate="print"/>
          <a:srcRect/>
          <a:stretch>
            <a:fillRect/>
          </a:stretch>
        </p:blipFill>
        <p:spPr bwMode="auto">
          <a:xfrm>
            <a:off x="357158" y="1785927"/>
            <a:ext cx="3000396" cy="4500593"/>
          </a:xfrm>
          <a:prstGeom prst="roundRect">
            <a:avLst>
              <a:gd name="adj" fmla="val 1053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16DC3E8-027D-45BD-BFF7-948F93A10FED}" type="slidenum">
              <a:rPr lang="fa-IR" smtClean="0"/>
              <a:pPr/>
              <a:t>168</a:t>
            </a:fld>
            <a:endParaRPr lang="fa-IR"/>
          </a:p>
        </p:txBody>
      </p:sp>
      <p:sp>
        <p:nvSpPr>
          <p:cNvPr id="3" name="Rectangle 2"/>
          <p:cNvSpPr>
            <a:spLocks noChangeArrowheads="1"/>
          </p:cNvSpPr>
          <p:nvPr/>
        </p:nvSpPr>
        <p:spPr bwMode="auto">
          <a:xfrm>
            <a:off x="339508" y="119698"/>
            <a:ext cx="8501122"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fa-IR" sz="2800" b="0" i="0" u="none" strike="noStrike" cap="none" normalizeH="0" baseline="0" dirty="0" smtClean="0">
                <a:ln>
                  <a:noFill/>
                </a:ln>
                <a:solidFill>
                  <a:schemeClr val="tx1"/>
                </a:solidFill>
                <a:effectLst/>
                <a:latin typeface="Calibri" pitchFamily="34" charset="0"/>
                <a:ea typeface="Calibri" pitchFamily="34" charset="0"/>
                <a:cs typeface="B Mitra" pitchFamily="2" charset="-78"/>
              </a:rPr>
              <a:t>واقعیت اینست که حمله و تجاوز آمریکا</a:t>
            </a:r>
            <a:r>
              <a:rPr kumimoji="0" lang="fa-IR" sz="2800" b="0" i="0" u="none" strike="noStrike" cap="none" normalizeH="0" dirty="0" smtClean="0">
                <a:ln>
                  <a:noFill/>
                </a:ln>
                <a:solidFill>
                  <a:schemeClr val="tx1"/>
                </a:solidFill>
                <a:effectLst/>
                <a:latin typeface="Calibri" pitchFamily="34" charset="0"/>
                <a:ea typeface="Calibri" pitchFamily="34" charset="0"/>
                <a:cs typeface="B Mitra" pitchFamily="2" charset="-78"/>
              </a:rPr>
              <a:t> امروز هم ادامه دارد</a:t>
            </a:r>
            <a:endParaRPr kumimoji="0" lang="fa-IR" sz="4000" b="0" i="0" u="none" strike="noStrike" cap="none" normalizeH="0" baseline="0" dirty="0" smtClean="0">
              <a:ln>
                <a:noFill/>
              </a:ln>
              <a:solidFill>
                <a:schemeClr val="tx1"/>
              </a:solidFill>
              <a:effectLst/>
              <a:latin typeface="Arial" pitchFamily="34" charset="0"/>
              <a:cs typeface="Arial" pitchFamily="34" charset="0"/>
            </a:endParaRPr>
          </a:p>
        </p:txBody>
      </p:sp>
      <p:sp>
        <p:nvSpPr>
          <p:cNvPr id="4" name="Rectangle 3"/>
          <p:cNvSpPr/>
          <p:nvPr/>
        </p:nvSpPr>
        <p:spPr>
          <a:xfrm>
            <a:off x="3500430" y="2857496"/>
            <a:ext cx="2071702" cy="10001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p:cNvCxnSpPr>
            <a:stCxn id="1033" idx="3"/>
          </p:cNvCxnSpPr>
          <p:nvPr/>
        </p:nvCxnSpPr>
        <p:spPr>
          <a:xfrm>
            <a:off x="2183295" y="872302"/>
            <a:ext cx="1745763" cy="1985194"/>
          </a:xfrm>
          <a:prstGeom prst="line">
            <a:avLst/>
          </a:prstGeom>
        </p:spPr>
        <p:style>
          <a:lnRef idx="3">
            <a:schemeClr val="accent1"/>
          </a:lnRef>
          <a:fillRef idx="0">
            <a:schemeClr val="accent1"/>
          </a:fillRef>
          <a:effectRef idx="2">
            <a:schemeClr val="accent1"/>
          </a:effectRef>
          <a:fontRef idx="minor">
            <a:schemeClr val="tx1"/>
          </a:fontRef>
        </p:style>
      </p:cxnSp>
      <p:cxnSp>
        <p:nvCxnSpPr>
          <p:cNvPr id="14" name="Straight Connector 13"/>
          <p:cNvCxnSpPr>
            <a:stCxn id="1037" idx="0"/>
          </p:cNvCxnSpPr>
          <p:nvPr/>
        </p:nvCxnSpPr>
        <p:spPr>
          <a:xfrm rot="5400000" flipH="1" flipV="1">
            <a:off x="3990382" y="5204836"/>
            <a:ext cx="1428760" cy="20228"/>
          </a:xfrm>
          <a:prstGeom prst="line">
            <a:avLst/>
          </a:prstGeom>
        </p:spPr>
        <p:style>
          <a:lnRef idx="3">
            <a:schemeClr val="accent1"/>
          </a:lnRef>
          <a:fillRef idx="0">
            <a:schemeClr val="accent1"/>
          </a:fillRef>
          <a:effectRef idx="2">
            <a:schemeClr val="accent1"/>
          </a:effectRef>
          <a:fontRef idx="minor">
            <a:schemeClr val="tx1"/>
          </a:fontRef>
        </p:style>
      </p:cxnSp>
      <p:cxnSp>
        <p:nvCxnSpPr>
          <p:cNvPr id="23" name="Straight Connector 22"/>
          <p:cNvCxnSpPr>
            <a:stCxn id="1034" idx="3"/>
          </p:cNvCxnSpPr>
          <p:nvPr/>
        </p:nvCxnSpPr>
        <p:spPr>
          <a:xfrm>
            <a:off x="2357423" y="2643182"/>
            <a:ext cx="1143007" cy="714380"/>
          </a:xfrm>
          <a:prstGeom prst="line">
            <a:avLst/>
          </a:prstGeom>
        </p:spPr>
        <p:style>
          <a:lnRef idx="3">
            <a:schemeClr val="accent1"/>
          </a:lnRef>
          <a:fillRef idx="0">
            <a:schemeClr val="accent1"/>
          </a:fillRef>
          <a:effectRef idx="2">
            <a:schemeClr val="accent1"/>
          </a:effectRef>
          <a:fontRef idx="minor">
            <a:schemeClr val="tx1"/>
          </a:fontRef>
        </p:style>
      </p:cxnSp>
      <p:cxnSp>
        <p:nvCxnSpPr>
          <p:cNvPr id="25" name="Straight Connector 24"/>
          <p:cNvCxnSpPr>
            <a:endCxn id="46" idx="1"/>
          </p:cNvCxnSpPr>
          <p:nvPr/>
        </p:nvCxnSpPr>
        <p:spPr>
          <a:xfrm flipV="1">
            <a:off x="5929322" y="2371691"/>
            <a:ext cx="1000132" cy="628681"/>
          </a:xfrm>
          <a:prstGeom prst="line">
            <a:avLst/>
          </a:prstGeom>
        </p:spPr>
        <p:style>
          <a:lnRef idx="3">
            <a:schemeClr val="accent1"/>
          </a:lnRef>
          <a:fillRef idx="0">
            <a:schemeClr val="accent1"/>
          </a:fillRef>
          <a:effectRef idx="2">
            <a:schemeClr val="accent1"/>
          </a:effectRef>
          <a:fontRef idx="minor">
            <a:schemeClr val="tx1"/>
          </a:fontRef>
        </p:style>
      </p:cxnSp>
      <p:cxnSp>
        <p:nvCxnSpPr>
          <p:cNvPr id="26" name="Straight Connector 25"/>
          <p:cNvCxnSpPr>
            <a:stCxn id="1027" idx="0"/>
          </p:cNvCxnSpPr>
          <p:nvPr/>
        </p:nvCxnSpPr>
        <p:spPr>
          <a:xfrm rot="16200000" flipV="1">
            <a:off x="4666713" y="3880903"/>
            <a:ext cx="1424546" cy="1386424"/>
          </a:xfrm>
          <a:prstGeom prst="line">
            <a:avLst/>
          </a:prstGeom>
        </p:spPr>
        <p:style>
          <a:lnRef idx="3">
            <a:schemeClr val="accent1"/>
          </a:lnRef>
          <a:fillRef idx="0">
            <a:schemeClr val="accent1"/>
          </a:fillRef>
          <a:effectRef idx="2">
            <a:schemeClr val="accent1"/>
          </a:effectRef>
          <a:fontRef idx="minor">
            <a:schemeClr val="tx1"/>
          </a:fontRef>
        </p:style>
      </p:cxnSp>
      <p:cxnSp>
        <p:nvCxnSpPr>
          <p:cNvPr id="27" name="Straight Connector 26"/>
          <p:cNvCxnSpPr>
            <a:stCxn id="1031" idx="0"/>
          </p:cNvCxnSpPr>
          <p:nvPr/>
        </p:nvCxnSpPr>
        <p:spPr>
          <a:xfrm rot="16200000" flipV="1">
            <a:off x="5924064" y="4005762"/>
            <a:ext cx="1285884" cy="1703995"/>
          </a:xfrm>
          <a:prstGeom prst="line">
            <a:avLst/>
          </a:prstGeom>
        </p:spPr>
        <p:style>
          <a:lnRef idx="3">
            <a:schemeClr val="accent1"/>
          </a:lnRef>
          <a:fillRef idx="0">
            <a:schemeClr val="accent1"/>
          </a:fillRef>
          <a:effectRef idx="2">
            <a:schemeClr val="accent1"/>
          </a:effectRef>
          <a:fontRef idx="minor">
            <a:schemeClr val="tx1"/>
          </a:fontRef>
        </p:style>
      </p:cxnSp>
      <p:cxnSp>
        <p:nvCxnSpPr>
          <p:cNvPr id="28" name="Straight Connector 27"/>
          <p:cNvCxnSpPr>
            <a:stCxn id="1040" idx="1"/>
          </p:cNvCxnSpPr>
          <p:nvPr/>
        </p:nvCxnSpPr>
        <p:spPr>
          <a:xfrm rot="10800000">
            <a:off x="6072198" y="3929067"/>
            <a:ext cx="1428760" cy="766881"/>
          </a:xfrm>
          <a:prstGeom prst="line">
            <a:avLst/>
          </a:prstGeom>
        </p:spPr>
        <p:style>
          <a:lnRef idx="3">
            <a:schemeClr val="accent1"/>
          </a:lnRef>
          <a:fillRef idx="0">
            <a:schemeClr val="accent1"/>
          </a:fillRef>
          <a:effectRef idx="2">
            <a:schemeClr val="accent1"/>
          </a:effectRef>
          <a:fontRef idx="minor">
            <a:schemeClr val="tx1"/>
          </a:fontRef>
        </p:style>
      </p:cxnSp>
      <p:cxnSp>
        <p:nvCxnSpPr>
          <p:cNvPr id="31" name="Straight Connector 30"/>
          <p:cNvCxnSpPr>
            <a:endCxn id="1028" idx="1"/>
          </p:cNvCxnSpPr>
          <p:nvPr/>
        </p:nvCxnSpPr>
        <p:spPr>
          <a:xfrm flipV="1">
            <a:off x="5500696" y="1435476"/>
            <a:ext cx="1285883" cy="1279144"/>
          </a:xfrm>
          <a:prstGeom prst="line">
            <a:avLst/>
          </a:prstGeom>
        </p:spPr>
        <p:style>
          <a:lnRef idx="3">
            <a:schemeClr val="accent1"/>
          </a:lnRef>
          <a:fillRef idx="0">
            <a:schemeClr val="accent1"/>
          </a:fillRef>
          <a:effectRef idx="2">
            <a:schemeClr val="accent1"/>
          </a:effectRef>
          <a:fontRef idx="minor">
            <a:schemeClr val="tx1"/>
          </a:fontRef>
        </p:style>
      </p:cxnSp>
      <p:cxnSp>
        <p:nvCxnSpPr>
          <p:cNvPr id="33" name="Straight Connector 32"/>
          <p:cNvCxnSpPr>
            <a:stCxn id="1039" idx="0"/>
          </p:cNvCxnSpPr>
          <p:nvPr/>
        </p:nvCxnSpPr>
        <p:spPr>
          <a:xfrm rot="5400000" flipH="1" flipV="1">
            <a:off x="2872402" y="4675375"/>
            <a:ext cx="1160024" cy="667539"/>
          </a:xfrm>
          <a:prstGeom prst="line">
            <a:avLst/>
          </a:prstGeom>
        </p:spPr>
        <p:style>
          <a:lnRef idx="3">
            <a:schemeClr val="accent1"/>
          </a:lnRef>
          <a:fillRef idx="0">
            <a:schemeClr val="accent1"/>
          </a:fillRef>
          <a:effectRef idx="2">
            <a:schemeClr val="accent1"/>
          </a:effectRef>
          <a:fontRef idx="minor">
            <a:schemeClr val="tx1"/>
          </a:fontRef>
        </p:style>
      </p:cxnSp>
      <p:cxnSp>
        <p:nvCxnSpPr>
          <p:cNvPr id="34" name="Straight Connector 33"/>
          <p:cNvCxnSpPr>
            <a:stCxn id="1029" idx="0"/>
          </p:cNvCxnSpPr>
          <p:nvPr/>
        </p:nvCxnSpPr>
        <p:spPr>
          <a:xfrm rot="5400000" flipH="1" flipV="1">
            <a:off x="1957132" y="3710469"/>
            <a:ext cx="1110388" cy="1833335"/>
          </a:xfrm>
          <a:prstGeom prst="line">
            <a:avLst/>
          </a:prstGeom>
        </p:spPr>
        <p:style>
          <a:lnRef idx="3">
            <a:schemeClr val="accent1"/>
          </a:lnRef>
          <a:fillRef idx="0">
            <a:schemeClr val="accent1"/>
          </a:fillRef>
          <a:effectRef idx="2">
            <a:schemeClr val="accent1"/>
          </a:effectRef>
          <a:fontRef idx="minor">
            <a:schemeClr val="tx1"/>
          </a:fontRef>
        </p:style>
      </p:cxnSp>
      <p:cxnSp>
        <p:nvCxnSpPr>
          <p:cNvPr id="35" name="Straight Connector 34"/>
          <p:cNvCxnSpPr>
            <a:stCxn id="1035" idx="3"/>
          </p:cNvCxnSpPr>
          <p:nvPr/>
        </p:nvCxnSpPr>
        <p:spPr>
          <a:xfrm flipV="1">
            <a:off x="2000232" y="3786190"/>
            <a:ext cx="1143008" cy="276823"/>
          </a:xfrm>
          <a:prstGeom prst="line">
            <a:avLst/>
          </a:prstGeom>
        </p:spPr>
        <p:style>
          <a:lnRef idx="3">
            <a:schemeClr val="accent1"/>
          </a:lnRef>
          <a:fillRef idx="0">
            <a:schemeClr val="accent1"/>
          </a:fillRef>
          <a:effectRef idx="2">
            <a:schemeClr val="accent1"/>
          </a:effectRef>
          <a:fontRef idx="minor">
            <a:schemeClr val="tx1"/>
          </a:fontRef>
        </p:style>
      </p:cxnSp>
      <p:cxnSp>
        <p:nvCxnSpPr>
          <p:cNvPr id="37" name="Straight Connector 36"/>
          <p:cNvCxnSpPr>
            <a:endCxn id="1038" idx="2"/>
          </p:cNvCxnSpPr>
          <p:nvPr/>
        </p:nvCxnSpPr>
        <p:spPr>
          <a:xfrm rot="16200000" flipV="1">
            <a:off x="3975952" y="2576376"/>
            <a:ext cx="1133093" cy="651"/>
          </a:xfrm>
          <a:prstGeom prst="line">
            <a:avLst/>
          </a:prstGeom>
        </p:spPr>
        <p:style>
          <a:lnRef idx="3">
            <a:schemeClr val="accent1"/>
          </a:lnRef>
          <a:fillRef idx="0">
            <a:schemeClr val="accent1"/>
          </a:fillRef>
          <a:effectRef idx="2">
            <a:schemeClr val="accent1"/>
          </a:effectRef>
          <a:fontRef idx="minor">
            <a:schemeClr val="tx1"/>
          </a:fontRef>
        </p:style>
      </p:cxnSp>
      <p:sp>
        <p:nvSpPr>
          <p:cNvPr id="46" name="Rectangle 45"/>
          <p:cNvSpPr>
            <a:spLocks noChangeArrowheads="1"/>
          </p:cNvSpPr>
          <p:nvPr/>
        </p:nvSpPr>
        <p:spPr bwMode="auto">
          <a:xfrm>
            <a:off x="6929454" y="2079303"/>
            <a:ext cx="107157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3200" b="0" i="0" u="none" strike="noStrike" cap="none" normalizeH="0" baseline="0" dirty="0" smtClean="0">
                <a:ln>
                  <a:noFill/>
                </a:ln>
                <a:solidFill>
                  <a:schemeClr val="tx1"/>
                </a:solidFill>
                <a:effectLst/>
                <a:latin typeface="Calibri" pitchFamily="34" charset="0"/>
                <a:ea typeface="Calibri" pitchFamily="34" charset="0"/>
                <a:cs typeface="B Titr" pitchFamily="2" charset="-78"/>
              </a:rPr>
              <a:t>و ...</a:t>
            </a:r>
            <a:endParaRPr kumimoji="0" lang="fa-IR" sz="3200" b="0" i="0" u="none" strike="noStrike" cap="none" normalizeH="0" baseline="0" dirty="0" smtClean="0">
              <a:ln>
                <a:noFill/>
              </a:ln>
              <a:solidFill>
                <a:schemeClr val="tx1"/>
              </a:solidFill>
              <a:effectLst/>
              <a:latin typeface="Arial" pitchFamily="34" charset="0"/>
              <a:cs typeface="B Titr" pitchFamily="2" charset="-78"/>
            </a:endParaRPr>
          </a:p>
        </p:txBody>
      </p:sp>
      <p:cxnSp>
        <p:nvCxnSpPr>
          <p:cNvPr id="54" name="Straight Connector 53"/>
          <p:cNvCxnSpPr>
            <a:endCxn id="1041" idx="1"/>
          </p:cNvCxnSpPr>
          <p:nvPr/>
        </p:nvCxnSpPr>
        <p:spPr>
          <a:xfrm flipV="1">
            <a:off x="6215074" y="3378691"/>
            <a:ext cx="785818" cy="50309"/>
          </a:xfrm>
          <a:prstGeom prst="line">
            <a:avLst/>
          </a:prstGeom>
        </p:spPr>
        <p:style>
          <a:lnRef idx="3">
            <a:schemeClr val="accent1"/>
          </a:lnRef>
          <a:fillRef idx="0">
            <a:schemeClr val="accent1"/>
          </a:fillRef>
          <a:effectRef idx="2">
            <a:schemeClr val="accent1"/>
          </a:effectRef>
          <a:fontRef idx="minor">
            <a:schemeClr val="tx1"/>
          </a:fontRef>
        </p:style>
      </p:cxnSp>
      <p:pic>
        <p:nvPicPr>
          <p:cNvPr id="1027" name="Picture 3" descr="K:\7 7 94\imagرes.jpg"/>
          <p:cNvPicPr>
            <a:picLocks noChangeAspect="1" noChangeArrowheads="1"/>
          </p:cNvPicPr>
          <p:nvPr/>
        </p:nvPicPr>
        <p:blipFill>
          <a:blip r:embed="rId2" cstate="print"/>
          <a:srcRect/>
          <a:stretch>
            <a:fillRect/>
          </a:stretch>
        </p:blipFill>
        <p:spPr bwMode="auto">
          <a:xfrm>
            <a:off x="5572132" y="5286388"/>
            <a:ext cx="1000132" cy="1457181"/>
          </a:xfrm>
          <a:prstGeom prst="rect">
            <a:avLst/>
          </a:prstGeom>
          <a:noFill/>
        </p:spPr>
      </p:pic>
      <p:pic>
        <p:nvPicPr>
          <p:cNvPr id="1028" name="Picture 4" descr="K:\7 7 94\193142_585.jpg"/>
          <p:cNvPicPr>
            <a:picLocks noChangeAspect="1" noChangeArrowheads="1"/>
          </p:cNvPicPr>
          <p:nvPr/>
        </p:nvPicPr>
        <p:blipFill>
          <a:blip r:embed="rId3" cstate="print"/>
          <a:srcRect/>
          <a:stretch>
            <a:fillRect/>
          </a:stretch>
        </p:blipFill>
        <p:spPr bwMode="auto">
          <a:xfrm>
            <a:off x="6786579" y="928670"/>
            <a:ext cx="1714512" cy="1013611"/>
          </a:xfrm>
          <a:prstGeom prst="rect">
            <a:avLst/>
          </a:prstGeom>
          <a:noFill/>
        </p:spPr>
      </p:pic>
      <p:pic>
        <p:nvPicPr>
          <p:cNvPr id="1030" name="Picture 6" descr="K:\7 7 94\aarm.png"/>
          <p:cNvPicPr>
            <a:picLocks noChangeAspect="1" noChangeArrowheads="1"/>
          </p:cNvPicPr>
          <p:nvPr/>
        </p:nvPicPr>
        <p:blipFill>
          <a:blip r:embed="rId4" cstate="print">
            <a:clrChange>
              <a:clrFrom>
                <a:srgbClr val="FFFFFF"/>
              </a:clrFrom>
              <a:clrTo>
                <a:srgbClr val="FFFFFF">
                  <a:alpha val="0"/>
                </a:srgbClr>
              </a:clrTo>
            </a:clrChange>
          </a:blip>
          <a:srcRect l="16319" r="8160" b="16667"/>
          <a:stretch>
            <a:fillRect/>
          </a:stretch>
        </p:blipFill>
        <p:spPr bwMode="auto">
          <a:xfrm>
            <a:off x="428596" y="5300347"/>
            <a:ext cx="714380" cy="771859"/>
          </a:xfrm>
          <a:prstGeom prst="rect">
            <a:avLst/>
          </a:prstGeom>
          <a:noFill/>
        </p:spPr>
      </p:pic>
      <p:pic>
        <p:nvPicPr>
          <p:cNvPr id="1029" name="Picture 5" descr="K:\7 7 94\66410-199088-1393226500.JPG"/>
          <p:cNvPicPr>
            <a:picLocks noChangeAspect="1" noChangeArrowheads="1"/>
          </p:cNvPicPr>
          <p:nvPr/>
        </p:nvPicPr>
        <p:blipFill>
          <a:blip r:embed="rId5" cstate="print"/>
          <a:srcRect/>
          <a:stretch>
            <a:fillRect/>
          </a:stretch>
        </p:blipFill>
        <p:spPr bwMode="auto">
          <a:xfrm>
            <a:off x="1000100" y="5182330"/>
            <a:ext cx="1191118" cy="889876"/>
          </a:xfrm>
          <a:prstGeom prst="rect">
            <a:avLst/>
          </a:prstGeom>
          <a:noFill/>
        </p:spPr>
      </p:pic>
      <p:pic>
        <p:nvPicPr>
          <p:cNvPr id="1031" name="Picture 7" descr="K:\7 7 94\images.jpg"/>
          <p:cNvPicPr>
            <a:picLocks noChangeAspect="1" noChangeArrowheads="1"/>
          </p:cNvPicPr>
          <p:nvPr/>
        </p:nvPicPr>
        <p:blipFill>
          <a:blip r:embed="rId6" cstate="print"/>
          <a:srcRect/>
          <a:stretch>
            <a:fillRect/>
          </a:stretch>
        </p:blipFill>
        <p:spPr bwMode="auto">
          <a:xfrm>
            <a:off x="6694105" y="5500702"/>
            <a:ext cx="1449795" cy="928694"/>
          </a:xfrm>
          <a:prstGeom prst="rect">
            <a:avLst/>
          </a:prstGeom>
          <a:noFill/>
        </p:spPr>
      </p:pic>
      <p:pic>
        <p:nvPicPr>
          <p:cNvPr id="1033" name="Picture 9" descr="K:\7 7 94\Anten-Mahvare.jpg"/>
          <p:cNvPicPr>
            <a:picLocks noChangeAspect="1" noChangeArrowheads="1"/>
          </p:cNvPicPr>
          <p:nvPr/>
        </p:nvPicPr>
        <p:blipFill>
          <a:blip r:embed="rId7" cstate="print"/>
          <a:srcRect/>
          <a:stretch>
            <a:fillRect/>
          </a:stretch>
        </p:blipFill>
        <p:spPr bwMode="auto">
          <a:xfrm>
            <a:off x="428596" y="214290"/>
            <a:ext cx="1754699" cy="1316024"/>
          </a:xfrm>
          <a:prstGeom prst="rect">
            <a:avLst/>
          </a:prstGeom>
          <a:noFill/>
        </p:spPr>
      </p:pic>
      <p:pic>
        <p:nvPicPr>
          <p:cNvPr id="1034" name="Picture 10" descr="K:\7 7 94\RQ-170-11_mini.jpg"/>
          <p:cNvPicPr>
            <a:picLocks noChangeAspect="1" noChangeArrowheads="1"/>
          </p:cNvPicPr>
          <p:nvPr/>
        </p:nvPicPr>
        <p:blipFill>
          <a:blip r:embed="rId8" cstate="print"/>
          <a:srcRect/>
          <a:stretch>
            <a:fillRect/>
          </a:stretch>
        </p:blipFill>
        <p:spPr bwMode="auto">
          <a:xfrm>
            <a:off x="428597" y="2071678"/>
            <a:ext cx="1928826" cy="1143008"/>
          </a:xfrm>
          <a:prstGeom prst="rect">
            <a:avLst/>
          </a:prstGeom>
          <a:noFill/>
        </p:spPr>
      </p:pic>
      <p:pic>
        <p:nvPicPr>
          <p:cNvPr id="1035" name="Picture 11" descr="K:\7 7 94\25513_318.jpg"/>
          <p:cNvPicPr>
            <a:picLocks noChangeAspect="1" noChangeArrowheads="1"/>
          </p:cNvPicPr>
          <p:nvPr/>
        </p:nvPicPr>
        <p:blipFill>
          <a:blip r:embed="rId9" cstate="print"/>
          <a:srcRect/>
          <a:stretch>
            <a:fillRect/>
          </a:stretch>
        </p:blipFill>
        <p:spPr bwMode="auto">
          <a:xfrm>
            <a:off x="500034" y="3500438"/>
            <a:ext cx="1500198" cy="1125149"/>
          </a:xfrm>
          <a:prstGeom prst="rect">
            <a:avLst/>
          </a:prstGeom>
          <a:noFill/>
        </p:spPr>
      </p:pic>
      <p:sp>
        <p:nvSpPr>
          <p:cNvPr id="62" name="Rectangle 61"/>
          <p:cNvSpPr>
            <a:spLocks noChangeArrowheads="1"/>
          </p:cNvSpPr>
          <p:nvPr/>
        </p:nvSpPr>
        <p:spPr bwMode="auto">
          <a:xfrm>
            <a:off x="142844" y="4500570"/>
            <a:ext cx="1214446" cy="307777"/>
          </a:xfrm>
          <a:prstGeom prst="rect">
            <a:avLst/>
          </a:prstGeom>
          <a:solidFill>
            <a:srgbClr val="FF0000"/>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400" b="1" i="0" u="none" strike="noStrike" cap="none" normalizeH="0" baseline="0" dirty="0" smtClean="0">
                <a:ln>
                  <a:noFill/>
                </a:ln>
                <a:solidFill>
                  <a:schemeClr val="bg1"/>
                </a:solidFill>
                <a:effectLst/>
                <a:latin typeface="Calibri" pitchFamily="34" charset="0"/>
                <a:ea typeface="Calibri" pitchFamily="34" charset="0"/>
                <a:cs typeface="B Mitra" pitchFamily="2" charset="-78"/>
              </a:rPr>
              <a:t>سلطنت طلب ها</a:t>
            </a:r>
            <a:endParaRPr kumimoji="0" lang="fa-IR" sz="1400" b="1" i="0" u="none" strike="noStrike" cap="none" normalizeH="0" baseline="0" dirty="0" smtClean="0">
              <a:ln>
                <a:noFill/>
              </a:ln>
              <a:solidFill>
                <a:schemeClr val="bg1"/>
              </a:solidFill>
              <a:effectLst/>
              <a:latin typeface="Arial" pitchFamily="34" charset="0"/>
              <a:cs typeface="Arial" pitchFamily="34" charset="0"/>
            </a:endParaRPr>
          </a:p>
        </p:txBody>
      </p:sp>
      <p:pic>
        <p:nvPicPr>
          <p:cNvPr id="1036" name="Picture 12" descr="K:\7 7 94\139208130901328301462094.jpg"/>
          <p:cNvPicPr>
            <a:picLocks noChangeAspect="1" noChangeArrowheads="1"/>
          </p:cNvPicPr>
          <p:nvPr/>
        </p:nvPicPr>
        <p:blipFill>
          <a:blip r:embed="rId10" cstate="print"/>
          <a:srcRect/>
          <a:stretch>
            <a:fillRect/>
          </a:stretch>
        </p:blipFill>
        <p:spPr bwMode="auto">
          <a:xfrm>
            <a:off x="3143240" y="2500306"/>
            <a:ext cx="3065454" cy="213432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37" name="Picture 13" descr="K:\7 7 94\84939.jpg"/>
          <p:cNvPicPr>
            <a:picLocks noChangeAspect="1" noChangeArrowheads="1"/>
          </p:cNvPicPr>
          <p:nvPr/>
        </p:nvPicPr>
        <p:blipFill>
          <a:blip r:embed="rId11" cstate="print"/>
          <a:srcRect/>
          <a:stretch>
            <a:fillRect/>
          </a:stretch>
        </p:blipFill>
        <p:spPr bwMode="auto">
          <a:xfrm>
            <a:off x="4031478" y="5929330"/>
            <a:ext cx="1326340" cy="714380"/>
          </a:xfrm>
          <a:prstGeom prst="rect">
            <a:avLst/>
          </a:prstGeom>
          <a:noFill/>
        </p:spPr>
      </p:pic>
      <p:pic>
        <p:nvPicPr>
          <p:cNvPr id="1038" name="Picture 14" descr="K:\7 7 94\alesoud-abasi.flv.jpg"/>
          <p:cNvPicPr>
            <a:picLocks noChangeAspect="1" noChangeArrowheads="1"/>
          </p:cNvPicPr>
          <p:nvPr/>
        </p:nvPicPr>
        <p:blipFill>
          <a:blip r:embed="rId12" cstate="print"/>
          <a:srcRect/>
          <a:stretch>
            <a:fillRect/>
          </a:stretch>
        </p:blipFill>
        <p:spPr bwMode="auto">
          <a:xfrm>
            <a:off x="3655087" y="785794"/>
            <a:ext cx="1774169" cy="1224361"/>
          </a:xfrm>
          <a:prstGeom prst="rect">
            <a:avLst/>
          </a:prstGeom>
          <a:noFill/>
        </p:spPr>
      </p:pic>
      <p:pic>
        <p:nvPicPr>
          <p:cNvPr id="1039" name="Picture 15" descr="K:\7 7 94\منافقین.jpg"/>
          <p:cNvPicPr>
            <a:picLocks noChangeAspect="1" noChangeArrowheads="1"/>
          </p:cNvPicPr>
          <p:nvPr/>
        </p:nvPicPr>
        <p:blipFill>
          <a:blip r:embed="rId13" cstate="print"/>
          <a:srcRect/>
          <a:stretch>
            <a:fillRect/>
          </a:stretch>
        </p:blipFill>
        <p:spPr bwMode="auto">
          <a:xfrm>
            <a:off x="2379670" y="5589156"/>
            <a:ext cx="1477950" cy="983116"/>
          </a:xfrm>
          <a:prstGeom prst="rect">
            <a:avLst/>
          </a:prstGeom>
          <a:noFill/>
        </p:spPr>
      </p:pic>
      <p:pic>
        <p:nvPicPr>
          <p:cNvPr id="1040" name="Picture 16" descr="K:\7 7 94\20130310_142746_tahrim3.jpg"/>
          <p:cNvPicPr>
            <a:picLocks noChangeAspect="1" noChangeArrowheads="1"/>
          </p:cNvPicPr>
          <p:nvPr/>
        </p:nvPicPr>
        <p:blipFill>
          <a:blip r:embed="rId14" cstate="print"/>
          <a:srcRect t="43884"/>
          <a:stretch>
            <a:fillRect/>
          </a:stretch>
        </p:blipFill>
        <p:spPr bwMode="auto">
          <a:xfrm>
            <a:off x="7500958" y="4105506"/>
            <a:ext cx="1481953" cy="1180882"/>
          </a:xfrm>
          <a:prstGeom prst="rect">
            <a:avLst/>
          </a:prstGeom>
          <a:noFill/>
        </p:spPr>
      </p:pic>
      <p:sp>
        <p:nvSpPr>
          <p:cNvPr id="64" name="Rectangle 63"/>
          <p:cNvSpPr>
            <a:spLocks noChangeArrowheads="1"/>
          </p:cNvSpPr>
          <p:nvPr/>
        </p:nvSpPr>
        <p:spPr bwMode="auto">
          <a:xfrm>
            <a:off x="7929618" y="2977218"/>
            <a:ext cx="1142976" cy="523220"/>
          </a:xfrm>
          <a:prstGeom prst="rect">
            <a:avLst/>
          </a:prstGeom>
          <a:solidFill>
            <a:srgbClr val="FF0000"/>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rtl="1" fontAlgn="base">
              <a:spcBef>
                <a:spcPct val="0"/>
              </a:spcBef>
              <a:spcAft>
                <a:spcPct val="0"/>
              </a:spcAft>
            </a:pPr>
            <a:r>
              <a:rPr lang="fa-IR" sz="1400" b="1" dirty="0" smtClean="0">
                <a:solidFill>
                  <a:schemeClr val="bg1"/>
                </a:solidFill>
                <a:latin typeface="Calibri" pitchFamily="34" charset="0"/>
                <a:ea typeface="Calibri" pitchFamily="34" charset="0"/>
                <a:cs typeface="B Mitra" pitchFamily="2" charset="-78"/>
              </a:rPr>
              <a:t>بلوکه کردن</a:t>
            </a:r>
          </a:p>
          <a:p>
            <a:pPr lvl="0" rtl="1" fontAlgn="base">
              <a:spcBef>
                <a:spcPct val="0"/>
              </a:spcBef>
              <a:spcAft>
                <a:spcPct val="0"/>
              </a:spcAft>
            </a:pPr>
            <a:r>
              <a:rPr lang="fa-IR" sz="1400" b="1" dirty="0" smtClean="0">
                <a:solidFill>
                  <a:schemeClr val="bg1"/>
                </a:solidFill>
                <a:latin typeface="Calibri" pitchFamily="34" charset="0"/>
                <a:ea typeface="Calibri" pitchFamily="34" charset="0"/>
                <a:cs typeface="B Mitra" pitchFamily="2" charset="-78"/>
              </a:rPr>
              <a:t> اموال ایرانیان</a:t>
            </a:r>
            <a:endParaRPr lang="fa-IR" sz="1400" b="1" dirty="0" smtClean="0">
              <a:solidFill>
                <a:schemeClr val="bg1"/>
              </a:solidFill>
              <a:latin typeface="Arial" pitchFamily="34" charset="0"/>
              <a:cs typeface="Arial" pitchFamily="34" charset="0"/>
            </a:endParaRPr>
          </a:p>
        </p:txBody>
      </p:sp>
      <p:pic>
        <p:nvPicPr>
          <p:cNvPr id="1041" name="Picture 17" descr="K:\7 7 94\IMG17173917.jpg"/>
          <p:cNvPicPr>
            <a:picLocks noChangeAspect="1" noChangeArrowheads="1"/>
          </p:cNvPicPr>
          <p:nvPr/>
        </p:nvPicPr>
        <p:blipFill>
          <a:blip r:embed="rId15" cstate="print"/>
          <a:srcRect l="25660" r="26686"/>
          <a:stretch>
            <a:fillRect/>
          </a:stretch>
        </p:blipFill>
        <p:spPr bwMode="auto">
          <a:xfrm>
            <a:off x="7000892" y="2685440"/>
            <a:ext cx="1000132" cy="1386502"/>
          </a:xfrm>
          <a:prstGeom prst="rect">
            <a:avLst/>
          </a:prstGeom>
          <a:noFill/>
        </p:spPr>
      </p:pic>
      <p:sp>
        <p:nvSpPr>
          <p:cNvPr id="38" name="Rectangle 37"/>
          <p:cNvSpPr>
            <a:spLocks noChangeArrowheads="1"/>
          </p:cNvSpPr>
          <p:nvPr/>
        </p:nvSpPr>
        <p:spPr bwMode="auto">
          <a:xfrm>
            <a:off x="6643702" y="6301909"/>
            <a:ext cx="1785950"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b="0" i="0" u="none" strike="noStrike" cap="none" normalizeH="0" baseline="0" dirty="0" smtClean="0">
                <a:ln>
                  <a:noFill/>
                </a:ln>
                <a:solidFill>
                  <a:schemeClr val="tx1"/>
                </a:solidFill>
                <a:effectLst/>
                <a:latin typeface="Calibri" pitchFamily="34" charset="0"/>
                <a:ea typeface="Calibri" pitchFamily="34" charset="0"/>
                <a:cs typeface="B Mitra" pitchFamily="2" charset="-78"/>
              </a:rPr>
              <a:t>حزب کوموله و دموکرات</a:t>
            </a:r>
            <a:endParaRPr kumimoji="0" lang="fa-IR" b="0" i="0" u="none" strike="noStrike" cap="none" normalizeH="0" baseline="0" dirty="0" smtClean="0">
              <a:ln>
                <a:noFill/>
              </a:ln>
              <a:solidFill>
                <a:schemeClr val="tx1"/>
              </a:solidFill>
              <a:effectLst/>
              <a:latin typeface="Arial" pitchFamily="34" charset="0"/>
              <a:cs typeface="Arial" pitchFamily="34" charset="0"/>
            </a:endParaRPr>
          </a:p>
        </p:txBody>
      </p:sp>
      <p:sp>
        <p:nvSpPr>
          <p:cNvPr id="48" name="Rectangle 47"/>
          <p:cNvSpPr>
            <a:spLocks noChangeArrowheads="1"/>
          </p:cNvSpPr>
          <p:nvPr/>
        </p:nvSpPr>
        <p:spPr bwMode="auto">
          <a:xfrm>
            <a:off x="428596" y="6000768"/>
            <a:ext cx="1785950"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b="0" i="0" u="none" strike="noStrike" cap="none" normalizeH="0" baseline="0" dirty="0" smtClean="0">
                <a:ln>
                  <a:noFill/>
                </a:ln>
                <a:solidFill>
                  <a:schemeClr val="tx1"/>
                </a:solidFill>
                <a:effectLst/>
                <a:latin typeface="Calibri" pitchFamily="34" charset="0"/>
                <a:ea typeface="Calibri" pitchFamily="34" charset="0"/>
                <a:cs typeface="B Mitra" pitchFamily="2" charset="-78"/>
              </a:rPr>
              <a:t>جندالشیطان و ریگی</a:t>
            </a:r>
            <a:endParaRPr kumimoji="0" lang="fa-IR" b="0" i="0" u="none" strike="noStrike" cap="none" normalizeH="0" baseline="0" dirty="0" smtClean="0">
              <a:ln>
                <a:noFill/>
              </a:ln>
              <a:solidFill>
                <a:schemeClr val="tx1"/>
              </a:solidFill>
              <a:effectLst/>
              <a:latin typeface="Arial" pitchFamily="34" charset="0"/>
              <a:cs typeface="Arial" pitchFamily="34" charset="0"/>
            </a:endParaRPr>
          </a:p>
        </p:txBody>
      </p:sp>
      <p:sp>
        <p:nvSpPr>
          <p:cNvPr id="67" name="Rectangle 66"/>
          <p:cNvSpPr>
            <a:spLocks noChangeArrowheads="1"/>
          </p:cNvSpPr>
          <p:nvPr/>
        </p:nvSpPr>
        <p:spPr bwMode="auto">
          <a:xfrm rot="19021528">
            <a:off x="7215206" y="1345156"/>
            <a:ext cx="1785950"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b="0" i="0" u="none" strike="noStrike" cap="none" normalizeH="0" baseline="0" dirty="0" smtClean="0">
                <a:ln>
                  <a:noFill/>
                </a:ln>
                <a:solidFill>
                  <a:schemeClr val="bg1"/>
                </a:solidFill>
                <a:effectLst/>
                <a:latin typeface="Calibri" pitchFamily="34" charset="0"/>
                <a:ea typeface="Calibri" pitchFamily="34" charset="0"/>
                <a:cs typeface="B Titr" pitchFamily="2" charset="-78"/>
              </a:rPr>
              <a:t>داعش </a:t>
            </a:r>
            <a:endParaRPr kumimoji="0" lang="fa-IR" b="0" i="0" u="none" strike="noStrike" cap="none" normalizeH="0" baseline="0" dirty="0" smtClean="0">
              <a:ln>
                <a:noFill/>
              </a:ln>
              <a:solidFill>
                <a:schemeClr val="bg1"/>
              </a:solidFill>
              <a:effectLst/>
              <a:latin typeface="Arial" pitchFamily="34" charset="0"/>
              <a:cs typeface="B Titr" pitchFamily="2" charset="-78"/>
            </a:endParaRPr>
          </a:p>
        </p:txBody>
      </p:sp>
      <p:pic>
        <p:nvPicPr>
          <p:cNvPr id="68" name="Picture 2" descr="I:\جدید\15-5-26-17541320150408120524582.jpg"/>
          <p:cNvPicPr>
            <a:picLocks noChangeAspect="1" noChangeArrowheads="1"/>
          </p:cNvPicPr>
          <p:nvPr/>
        </p:nvPicPr>
        <p:blipFill>
          <a:blip r:embed="rId16" cstate="print"/>
          <a:srcRect/>
          <a:stretch>
            <a:fillRect/>
          </a:stretch>
        </p:blipFill>
        <p:spPr bwMode="auto">
          <a:xfrm>
            <a:off x="3923546" y="1571612"/>
            <a:ext cx="1291396" cy="658397"/>
          </a:xfrm>
          <a:prstGeom prst="rect">
            <a:avLst/>
          </a:prstGeom>
          <a:noFill/>
        </p:spPr>
      </p:pic>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16DC3E8-027D-45BD-BFF7-948F93A10FED}" type="slidenum">
              <a:rPr lang="fa-IR" smtClean="0"/>
              <a:pPr/>
              <a:t>169</a:t>
            </a:fld>
            <a:endParaRPr lang="fa-IR"/>
          </a:p>
        </p:txBody>
      </p:sp>
      <p:sp>
        <p:nvSpPr>
          <p:cNvPr id="3" name="Rectangle 2"/>
          <p:cNvSpPr>
            <a:spLocks noChangeArrowheads="1"/>
          </p:cNvSpPr>
          <p:nvPr/>
        </p:nvSpPr>
        <p:spPr bwMode="auto">
          <a:xfrm>
            <a:off x="339508" y="594913"/>
            <a:ext cx="8501122" cy="52629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fa-IR" sz="4800" b="0" i="0" u="none" strike="noStrike" cap="none" normalizeH="0" baseline="0" dirty="0" smtClean="0">
                <a:ln>
                  <a:noFill/>
                </a:ln>
                <a:solidFill>
                  <a:schemeClr val="tx1"/>
                </a:solidFill>
                <a:effectLst/>
                <a:latin typeface="Calibri" pitchFamily="34" charset="0"/>
                <a:ea typeface="Calibri" pitchFamily="34" charset="0"/>
                <a:cs typeface="B Mitra" pitchFamily="2" charset="-78"/>
              </a:rPr>
              <a:t>شاه را</a:t>
            </a:r>
            <a:r>
              <a:rPr kumimoji="0" lang="fa-IR" sz="4800" b="0" i="0" u="none" strike="noStrike" cap="none" normalizeH="0" dirty="0" smtClean="0">
                <a:ln>
                  <a:noFill/>
                </a:ln>
                <a:solidFill>
                  <a:schemeClr val="tx1"/>
                </a:solidFill>
                <a:effectLst/>
                <a:latin typeface="Calibri" pitchFamily="34" charset="0"/>
                <a:ea typeface="Calibri" pitchFamily="34" charset="0"/>
                <a:cs typeface="B Mitra" pitchFamily="2" charset="-78"/>
              </a:rPr>
              <a:t> زدیم تروریست ها را آوردند، تروریست ها را دفع کردیم صدام را آوردند. صدام را شکست دادیم، تکفیری و داعشی را آوردند اینها و آل سعود </a:t>
            </a:r>
            <a:r>
              <a:rPr lang="fa-IR" sz="4800" dirty="0" smtClean="0">
                <a:latin typeface="Calibri" pitchFamily="34" charset="0"/>
                <a:ea typeface="Calibri" pitchFamily="34" charset="0"/>
                <a:cs typeface="B Mitra" pitchFamily="2" charset="-78"/>
              </a:rPr>
              <a:t>زده شوند </a:t>
            </a:r>
            <a:r>
              <a:rPr kumimoji="0" lang="fa-IR" sz="4800" b="0" i="0" u="none" strike="noStrike" cap="none" normalizeH="0" dirty="0" smtClean="0">
                <a:ln>
                  <a:noFill/>
                </a:ln>
                <a:solidFill>
                  <a:schemeClr val="tx1"/>
                </a:solidFill>
                <a:effectLst/>
                <a:latin typeface="Calibri" pitchFamily="34" charset="0"/>
                <a:ea typeface="Calibri" pitchFamily="34" charset="0"/>
                <a:cs typeface="B Mitra" pitchFamily="2" charset="-78"/>
              </a:rPr>
              <a:t>آل جنایت و فرقه جدید دیگری را می آورند.</a:t>
            </a:r>
          </a:p>
          <a:p>
            <a:pPr marL="0" marR="0" lvl="0" indent="0" algn="justLow" defTabSz="914400" rtl="1" eaLnBrk="1" fontAlgn="base" latinLnBrk="0" hangingPunct="1">
              <a:lnSpc>
                <a:spcPct val="100000"/>
              </a:lnSpc>
              <a:spcBef>
                <a:spcPct val="0"/>
              </a:spcBef>
              <a:spcAft>
                <a:spcPct val="0"/>
              </a:spcAft>
              <a:buClrTx/>
              <a:buSzTx/>
              <a:buFontTx/>
              <a:buNone/>
              <a:tabLst/>
            </a:pPr>
            <a:r>
              <a:rPr lang="fa-IR" sz="4800" dirty="0" smtClean="0">
                <a:latin typeface="Calibri" pitchFamily="34" charset="0"/>
                <a:cs typeface="B Mitra" pitchFamily="2" charset="-78"/>
              </a:rPr>
              <a:t>پس همه مرگ ها را باید یک جا نثار </a:t>
            </a:r>
            <a:r>
              <a:rPr lang="fa-IR" sz="4800" dirty="0" smtClean="0">
                <a:solidFill>
                  <a:srgbClr val="FF0000"/>
                </a:solidFill>
                <a:latin typeface="Calibri" pitchFamily="34" charset="0"/>
                <a:cs typeface="B Mitra" pitchFamily="2" charset="-78"/>
              </a:rPr>
              <a:t>آمریکا</a:t>
            </a:r>
            <a:r>
              <a:rPr lang="fa-IR" sz="4800" dirty="0" smtClean="0">
                <a:latin typeface="Calibri" pitchFamily="34" charset="0"/>
                <a:cs typeface="B Mitra" pitchFamily="2" charset="-78"/>
              </a:rPr>
              <a:t> کنیم که عامل همه این جنایت هاست.</a:t>
            </a:r>
            <a:endParaRPr kumimoji="0" lang="fa-IR" sz="6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1" name="Picture 3" descr="J:\نقش آمریکا در جنگ\22540526158273128381.jpg"/>
          <p:cNvPicPr>
            <a:picLocks noChangeAspect="1" noChangeArrowheads="1"/>
          </p:cNvPicPr>
          <p:nvPr/>
        </p:nvPicPr>
        <p:blipFill>
          <a:blip r:embed="rId2" cstate="print">
            <a:lum bright="70000" contrast="-70000"/>
          </a:blip>
          <a:srcRect/>
          <a:stretch>
            <a:fillRect/>
          </a:stretch>
        </p:blipFill>
        <p:spPr bwMode="auto">
          <a:xfrm>
            <a:off x="2428860" y="2960904"/>
            <a:ext cx="6715140" cy="3897096"/>
          </a:xfrm>
          <a:prstGeom prst="rect">
            <a:avLst/>
          </a:prstGeom>
          <a:noFill/>
        </p:spPr>
      </p:pic>
      <p:sp>
        <p:nvSpPr>
          <p:cNvPr id="2" name="Rectangle 1"/>
          <p:cNvSpPr/>
          <p:nvPr/>
        </p:nvSpPr>
        <p:spPr>
          <a:xfrm>
            <a:off x="214282" y="4089165"/>
            <a:ext cx="8786874" cy="2554545"/>
          </a:xfrm>
          <a:prstGeom prst="rect">
            <a:avLst/>
          </a:prstGeom>
        </p:spPr>
        <p:txBody>
          <a:bodyPr wrap="square">
            <a:spAutoFit/>
          </a:bodyPr>
          <a:lstStyle/>
          <a:p>
            <a:pPr algn="justLow" rtl="1"/>
            <a:r>
              <a:rPr lang="fa-IR" sz="3200" dirty="0" smtClean="0">
                <a:effectLst>
                  <a:outerShdw blurRad="38100" dist="38100" dir="2700000" algn="tl">
                    <a:srgbClr val="000000">
                      <a:alpha val="43137"/>
                    </a:srgbClr>
                  </a:outerShdw>
                </a:effectLst>
                <a:cs typeface="B Mitra" pitchFamily="2" charset="-78"/>
              </a:rPr>
              <a:t>برژینسکی در یکی از سفرهای خود ضمن تجلیل از عراق و صدام از «خلیج فارس» به عنوان «خلیج عربی» نام برد و این همان برهه زمانی است که عراق بر مالکیت امارات بر جزایر سه گانه تأکید می نمود، هدف دیگر آمریکا تضعیف ایران با کمک نیروهای نظامی عراق در منطقه بود که تقویت نظامی عراق نیز در همین راستا تحلیل می شود (خالو زاده 1383: 486). </a:t>
            </a:r>
            <a:endParaRPr lang="en-US" sz="3200" dirty="0">
              <a:effectLst>
                <a:outerShdw blurRad="38100" dist="38100" dir="2700000" algn="tl">
                  <a:srgbClr val="000000">
                    <a:alpha val="43137"/>
                  </a:srgbClr>
                </a:outerShdw>
              </a:effectLst>
              <a:cs typeface="B Mitra" pitchFamily="2" charset="-78"/>
            </a:endParaRPr>
          </a:p>
        </p:txBody>
      </p:sp>
      <p:sp>
        <p:nvSpPr>
          <p:cNvPr id="7" name="Rectangle 6"/>
          <p:cNvSpPr/>
          <p:nvPr/>
        </p:nvSpPr>
        <p:spPr>
          <a:xfrm>
            <a:off x="2428860" y="-76264"/>
            <a:ext cx="6572296" cy="2862322"/>
          </a:xfrm>
          <a:prstGeom prst="rect">
            <a:avLst/>
          </a:prstGeom>
        </p:spPr>
        <p:txBody>
          <a:bodyPr wrap="square">
            <a:spAutoFit/>
          </a:bodyPr>
          <a:lstStyle/>
          <a:p>
            <a:pPr algn="ctr" rtl="1">
              <a:lnSpc>
                <a:spcPct val="150000"/>
              </a:lnSpc>
            </a:pPr>
            <a:r>
              <a:rPr lang="fa-IR" sz="4000" b="1" dirty="0" smtClean="0">
                <a:effectLst>
                  <a:glow rad="139700">
                    <a:schemeClr val="accent5">
                      <a:satMod val="175000"/>
                      <a:alpha val="40000"/>
                    </a:schemeClr>
                  </a:glow>
                </a:effectLst>
                <a:cs typeface="B Titr" pitchFamily="2" charset="-78"/>
              </a:rPr>
              <a:t>برژینسکی بنیانگذار تحریف </a:t>
            </a:r>
          </a:p>
          <a:p>
            <a:pPr algn="ctr" rtl="1">
              <a:lnSpc>
                <a:spcPct val="150000"/>
              </a:lnSpc>
            </a:pPr>
            <a:r>
              <a:rPr lang="fa-IR" sz="4000" b="1" dirty="0" smtClean="0">
                <a:effectLst>
                  <a:glow rad="139700">
                    <a:schemeClr val="accent5">
                      <a:satMod val="175000"/>
                      <a:alpha val="40000"/>
                    </a:schemeClr>
                  </a:glow>
                </a:effectLst>
                <a:cs typeface="B Titr" pitchFamily="2" charset="-78"/>
              </a:rPr>
              <a:t>«خلیج عربی» </a:t>
            </a:r>
          </a:p>
          <a:p>
            <a:pPr algn="ctr" rtl="1">
              <a:lnSpc>
                <a:spcPct val="150000"/>
              </a:lnSpc>
            </a:pPr>
            <a:r>
              <a:rPr lang="fa-IR" sz="4000" b="1" dirty="0" smtClean="0">
                <a:effectLst>
                  <a:glow rad="139700">
                    <a:schemeClr val="accent5">
                      <a:satMod val="175000"/>
                      <a:alpha val="40000"/>
                    </a:schemeClr>
                  </a:glow>
                </a:effectLst>
                <a:cs typeface="B Titr" pitchFamily="2" charset="-78"/>
              </a:rPr>
              <a:t>به جای «خلیج فارس»</a:t>
            </a:r>
            <a:endParaRPr lang="en-US" sz="4000" b="1" dirty="0" smtClean="0">
              <a:effectLst>
                <a:glow rad="139700">
                  <a:schemeClr val="accent5">
                    <a:satMod val="175000"/>
                    <a:alpha val="40000"/>
                  </a:schemeClr>
                </a:glow>
              </a:effectLst>
              <a:cs typeface="B Titr" pitchFamily="2" charset="-78"/>
            </a:endParaRPr>
          </a:p>
        </p:txBody>
      </p:sp>
      <p:sp>
        <p:nvSpPr>
          <p:cNvPr id="5" name="Slide Number Placeholder 4"/>
          <p:cNvSpPr>
            <a:spLocks noGrp="1"/>
          </p:cNvSpPr>
          <p:nvPr>
            <p:ph type="sldNum" sz="quarter" idx="12"/>
          </p:nvPr>
        </p:nvSpPr>
        <p:spPr/>
        <p:txBody>
          <a:bodyPr/>
          <a:lstStyle/>
          <a:p>
            <a:fld id="{0ECBD69C-31DC-4357-8742-A8DED39D19A3}" type="slidenum">
              <a:rPr lang="en-US" smtClean="0"/>
              <a:pPr/>
              <a:t>17</a:t>
            </a:fld>
            <a:endParaRPr lang="en-US"/>
          </a:p>
        </p:txBody>
      </p:sp>
      <p:pic>
        <p:nvPicPr>
          <p:cNvPr id="8" name="Picture 2" descr="C:\Users\basij\Desktop\عکس نقش آ»ریکا\09-برژینسکی\Brzezinski_1977.jpg"/>
          <p:cNvPicPr>
            <a:picLocks noChangeAspect="1" noChangeArrowheads="1"/>
          </p:cNvPicPr>
          <p:nvPr/>
        </p:nvPicPr>
        <p:blipFill>
          <a:blip r:embed="rId3" cstate="print"/>
          <a:srcRect/>
          <a:stretch>
            <a:fillRect/>
          </a:stretch>
        </p:blipFill>
        <p:spPr bwMode="auto">
          <a:xfrm>
            <a:off x="142843" y="107134"/>
            <a:ext cx="2595581" cy="3893370"/>
          </a:xfrm>
          <a:prstGeom prst="rect">
            <a:avLst/>
          </a:prstGeom>
          <a:ln>
            <a:noFill/>
          </a:ln>
          <a:effectLst>
            <a:outerShdw blurRad="292100" dist="139700" dir="2700000" algn="tl" rotWithShape="0">
              <a:srgbClr val="333333">
                <a:alpha val="65000"/>
              </a:srgbClr>
            </a:outerShdw>
          </a:effectLst>
        </p:spPr>
      </p:pic>
      <p:sp>
        <p:nvSpPr>
          <p:cNvPr id="9" name="Rectangle 8"/>
          <p:cNvSpPr/>
          <p:nvPr/>
        </p:nvSpPr>
        <p:spPr>
          <a:xfrm>
            <a:off x="2803700" y="2645158"/>
            <a:ext cx="6143668" cy="1569660"/>
          </a:xfrm>
          <a:prstGeom prst="rect">
            <a:avLst/>
          </a:prstGeom>
        </p:spPr>
        <p:txBody>
          <a:bodyPr wrap="square">
            <a:spAutoFit/>
          </a:bodyPr>
          <a:lstStyle/>
          <a:p>
            <a:pPr algn="justLow" rtl="1"/>
            <a:r>
              <a:rPr lang="fa-IR" sz="3200" dirty="0" smtClean="0">
                <a:effectLst>
                  <a:outerShdw blurRad="38100" dist="38100" dir="2700000" algn="tl">
                    <a:srgbClr val="000000">
                      <a:alpha val="43137"/>
                    </a:srgbClr>
                  </a:outerShdw>
                </a:effectLst>
                <a:cs typeface="B Mitra" pitchFamily="2" charset="-78"/>
              </a:rPr>
              <a:t>اعزام مکرر و محرمانه برژینسکی مشاور امنیت ملی آمریکا به عراق قبل از ماه سپتامبر 1980 نقش عمده ای در تحریک عراق داشت. </a:t>
            </a:r>
            <a:endParaRPr lang="en-US" sz="3200" dirty="0" smtClean="0">
              <a:effectLst>
                <a:outerShdw blurRad="38100" dist="38100" dir="2700000" algn="tl">
                  <a:srgbClr val="000000">
                    <a:alpha val="43137"/>
                  </a:srgbClr>
                </a:outerShdw>
              </a:effectLst>
              <a:cs typeface="B Mitra" pitchFamily="2" charset="-78"/>
            </a:endParaRPr>
          </a:p>
        </p:txBody>
      </p:sp>
    </p:spTree>
  </p:cSld>
  <p:clrMapOvr>
    <a:masterClrMapping/>
  </p:clrMapOvr>
  <p:timing>
    <p:tnLst>
      <p:par>
        <p:cT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16DC3E8-027D-45BD-BFF7-948F93A10FED}" type="slidenum">
              <a:rPr lang="fa-IR" smtClean="0"/>
              <a:pPr/>
              <a:t>170</a:t>
            </a:fld>
            <a:endParaRPr lang="fa-IR"/>
          </a:p>
        </p:txBody>
      </p:sp>
      <p:sp>
        <p:nvSpPr>
          <p:cNvPr id="3" name="Rectangle 2"/>
          <p:cNvSpPr>
            <a:spLocks noChangeArrowheads="1"/>
          </p:cNvSpPr>
          <p:nvPr/>
        </p:nvSpPr>
        <p:spPr bwMode="auto">
          <a:xfrm>
            <a:off x="142844" y="172500"/>
            <a:ext cx="8786874" cy="586314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50000"/>
              </a:lnSpc>
              <a:spcBef>
                <a:spcPct val="0"/>
              </a:spcBef>
              <a:spcAft>
                <a:spcPct val="0"/>
              </a:spcAft>
              <a:buClrTx/>
              <a:buSzTx/>
              <a:buFontTx/>
              <a:buNone/>
              <a:tabLst/>
            </a:pPr>
            <a:r>
              <a:rPr kumimoji="0" lang="fa-IR" sz="2400" b="0" i="0" u="none" strike="noStrike" cap="none" normalizeH="0" baseline="0" dirty="0" smtClean="0">
                <a:ln>
                  <a:noFill/>
                </a:ln>
                <a:solidFill>
                  <a:schemeClr val="tx1"/>
                </a:solidFill>
                <a:effectLst/>
                <a:latin typeface="Calibri" pitchFamily="34" charset="0"/>
                <a:ea typeface="Calibri" pitchFamily="34" charset="0"/>
                <a:cs typeface="B Titr" pitchFamily="2" charset="-78"/>
              </a:rPr>
              <a:t>امام خمینی (</a:t>
            </a:r>
            <a:r>
              <a:rPr lang="fa-IR" sz="2400" dirty="0" smtClean="0">
                <a:latin typeface="Calibri" pitchFamily="34" charset="0"/>
                <a:cs typeface="B Titr" pitchFamily="2" charset="-78"/>
              </a:rPr>
              <a:t>ره)</a:t>
            </a:r>
          </a:p>
          <a:p>
            <a:pPr marL="0" marR="0" lvl="0" indent="0" algn="ctr" defTabSz="914400" rtl="1" eaLnBrk="1" fontAlgn="base" latinLnBrk="0" hangingPunct="1">
              <a:lnSpc>
                <a:spcPct val="150000"/>
              </a:lnSpc>
              <a:spcBef>
                <a:spcPct val="0"/>
              </a:spcBef>
              <a:spcAft>
                <a:spcPct val="0"/>
              </a:spcAft>
              <a:buClrTx/>
              <a:buSzTx/>
              <a:buFontTx/>
              <a:buNone/>
              <a:tabLst/>
            </a:pPr>
            <a:endParaRPr lang="fa-IR" sz="2400" dirty="0" smtClean="0">
              <a:latin typeface="Calibri" pitchFamily="34" charset="0"/>
              <a:cs typeface="B Titr" pitchFamily="2" charset="-78"/>
            </a:endParaRPr>
          </a:p>
          <a:p>
            <a:pPr marL="0" marR="0" lvl="0" indent="0" algn="ctr" defTabSz="914400" rtl="1" eaLnBrk="1" fontAlgn="base" latinLnBrk="0" hangingPunct="1">
              <a:lnSpc>
                <a:spcPct val="150000"/>
              </a:lnSpc>
              <a:spcBef>
                <a:spcPct val="0"/>
              </a:spcBef>
              <a:spcAft>
                <a:spcPct val="0"/>
              </a:spcAft>
              <a:buClrTx/>
              <a:buSzTx/>
              <a:buFontTx/>
              <a:buNone/>
              <a:tabLst/>
            </a:pPr>
            <a:r>
              <a:rPr lang="fa-IR" sz="2800" dirty="0" smtClean="0">
                <a:latin typeface="Calibri" pitchFamily="34" charset="0"/>
                <a:cs typeface="B Titr" pitchFamily="2" charset="-78"/>
              </a:rPr>
              <a:t>همه بدبختی های مسلمین زیر سر </a:t>
            </a:r>
            <a:r>
              <a:rPr lang="fa-IR" sz="2800" dirty="0" smtClean="0">
                <a:solidFill>
                  <a:srgbClr val="FF0000"/>
                </a:solidFill>
                <a:latin typeface="Calibri" pitchFamily="34" charset="0"/>
                <a:cs typeface="B Titr" pitchFamily="2" charset="-78"/>
              </a:rPr>
              <a:t>آمریکا</a:t>
            </a:r>
            <a:r>
              <a:rPr lang="fa-IR" sz="2800" dirty="0" smtClean="0">
                <a:latin typeface="Calibri" pitchFamily="34" charset="0"/>
                <a:cs typeface="B Titr" pitchFamily="2" charset="-78"/>
              </a:rPr>
              <a:t>ست.</a:t>
            </a:r>
            <a:endParaRPr lang="fa-IR" sz="2000" dirty="0" smtClean="0">
              <a:latin typeface="Calibri" pitchFamily="34" charset="0"/>
              <a:cs typeface="B Mitra" pitchFamily="2" charset="-78"/>
            </a:endParaRPr>
          </a:p>
          <a:p>
            <a:pPr marL="0" marR="0" lvl="0" indent="0" algn="ctr" defTabSz="914400" rtl="1" eaLnBrk="1" fontAlgn="base" latinLnBrk="0" hangingPunct="1">
              <a:lnSpc>
                <a:spcPct val="150000"/>
              </a:lnSpc>
              <a:spcBef>
                <a:spcPct val="0"/>
              </a:spcBef>
              <a:spcAft>
                <a:spcPct val="0"/>
              </a:spcAft>
              <a:buClrTx/>
              <a:buSzTx/>
              <a:buFontTx/>
              <a:buNone/>
              <a:tabLst/>
            </a:pPr>
            <a:r>
              <a:rPr lang="fa-IR" sz="2800" dirty="0" smtClean="0">
                <a:latin typeface="Calibri" pitchFamily="34" charset="0"/>
                <a:cs typeface="B Mitra" pitchFamily="2" charset="-78"/>
              </a:rPr>
              <a:t>58/12/20</a:t>
            </a:r>
          </a:p>
          <a:p>
            <a:pPr lvl="0" algn="ctr" rtl="1" fontAlgn="base">
              <a:lnSpc>
                <a:spcPct val="150000"/>
              </a:lnSpc>
              <a:spcBef>
                <a:spcPct val="0"/>
              </a:spcBef>
              <a:spcAft>
                <a:spcPct val="0"/>
              </a:spcAft>
            </a:pPr>
            <a:r>
              <a:rPr lang="fa-IR" sz="4000" spc="-100" dirty="0" smtClean="0">
                <a:latin typeface="Calibri" pitchFamily="34" charset="0"/>
                <a:cs typeface="B Titr" pitchFamily="2" charset="-78"/>
              </a:rPr>
              <a:t>همه گرفتاری که ما داریم از دست </a:t>
            </a:r>
            <a:r>
              <a:rPr lang="fa-IR" sz="4000" spc="-100" dirty="0" smtClean="0">
                <a:solidFill>
                  <a:srgbClr val="FF0000"/>
                </a:solidFill>
                <a:latin typeface="Calibri" pitchFamily="34" charset="0"/>
                <a:cs typeface="B Titr" pitchFamily="2" charset="-78"/>
              </a:rPr>
              <a:t>آمریکا</a:t>
            </a:r>
            <a:r>
              <a:rPr lang="fa-IR" sz="4000" spc="-100" dirty="0" smtClean="0">
                <a:latin typeface="Calibri" pitchFamily="34" charset="0"/>
                <a:cs typeface="B Titr" pitchFamily="2" charset="-78"/>
              </a:rPr>
              <a:t> داریم.</a:t>
            </a:r>
            <a:r>
              <a:rPr lang="fa-IR" sz="3600" spc="-100" dirty="0" smtClean="0">
                <a:latin typeface="Calibri" pitchFamily="34" charset="0"/>
                <a:cs typeface="B Titr" pitchFamily="2" charset="-78"/>
              </a:rPr>
              <a:t> </a:t>
            </a:r>
            <a:r>
              <a:rPr lang="fa-IR" sz="2800" dirty="0" smtClean="0">
                <a:latin typeface="Calibri" pitchFamily="34" charset="0"/>
                <a:cs typeface="B Mitra" pitchFamily="2" charset="-78"/>
              </a:rPr>
              <a:t>57/03/10</a:t>
            </a:r>
          </a:p>
          <a:p>
            <a:pPr marL="0" marR="0" lvl="0" indent="0" algn="ctr" defTabSz="914400" rtl="1" eaLnBrk="1" fontAlgn="base" latinLnBrk="0" hangingPunct="1">
              <a:lnSpc>
                <a:spcPct val="150000"/>
              </a:lnSpc>
              <a:spcBef>
                <a:spcPct val="0"/>
              </a:spcBef>
              <a:spcAft>
                <a:spcPct val="0"/>
              </a:spcAft>
              <a:buClrTx/>
              <a:buSzTx/>
              <a:buFontTx/>
              <a:buNone/>
              <a:tabLst/>
            </a:pPr>
            <a:r>
              <a:rPr kumimoji="0" lang="fa-IR" sz="5400" b="0" i="0" u="none" strike="noStrike" cap="none" spc="-100" normalizeH="0" baseline="0" dirty="0" smtClean="0">
                <a:ln>
                  <a:noFill/>
                </a:ln>
                <a:solidFill>
                  <a:schemeClr val="tx1"/>
                </a:solidFill>
                <a:effectLst/>
                <a:latin typeface="Calibri" pitchFamily="34" charset="0"/>
                <a:cs typeface="B Titr" pitchFamily="2" charset="-78"/>
              </a:rPr>
              <a:t>هرچه</a:t>
            </a:r>
            <a:r>
              <a:rPr kumimoji="0" lang="fa-IR" sz="5400" b="0" i="0" u="none" strike="noStrike" cap="none" spc="-100" normalizeH="0" dirty="0" smtClean="0">
                <a:ln>
                  <a:noFill/>
                </a:ln>
                <a:solidFill>
                  <a:schemeClr val="tx1"/>
                </a:solidFill>
                <a:effectLst/>
                <a:latin typeface="Calibri" pitchFamily="34" charset="0"/>
                <a:cs typeface="B Titr" pitchFamily="2" charset="-78"/>
              </a:rPr>
              <a:t> فریاد دارید بر سر </a:t>
            </a:r>
            <a:r>
              <a:rPr kumimoji="0" lang="fa-IR" sz="5400" b="0" i="0" u="none" strike="noStrike" cap="none" spc="-100" normalizeH="0" dirty="0" smtClean="0">
                <a:ln>
                  <a:noFill/>
                </a:ln>
                <a:solidFill>
                  <a:srgbClr val="FF0000"/>
                </a:solidFill>
                <a:effectLst/>
                <a:latin typeface="Calibri" pitchFamily="34" charset="0"/>
                <a:cs typeface="B Titr" pitchFamily="2" charset="-78"/>
              </a:rPr>
              <a:t>آمریکا</a:t>
            </a:r>
            <a:r>
              <a:rPr kumimoji="0" lang="fa-IR" sz="5400" b="0" i="0" u="none" strike="noStrike" cap="none" spc="-100" normalizeH="0" dirty="0" smtClean="0">
                <a:ln>
                  <a:noFill/>
                </a:ln>
                <a:solidFill>
                  <a:schemeClr val="tx1"/>
                </a:solidFill>
                <a:effectLst/>
                <a:latin typeface="Calibri" pitchFamily="34" charset="0"/>
                <a:cs typeface="B Titr" pitchFamily="2" charset="-78"/>
              </a:rPr>
              <a:t> بزنید </a:t>
            </a:r>
            <a:r>
              <a:rPr kumimoji="0" lang="fa-IR" sz="2400" b="0" i="0" u="none" strike="noStrike" cap="none" normalizeH="0" dirty="0" smtClean="0">
                <a:ln>
                  <a:noFill/>
                </a:ln>
                <a:solidFill>
                  <a:schemeClr val="tx1"/>
                </a:solidFill>
                <a:effectLst/>
                <a:latin typeface="Calibri" pitchFamily="34" charset="0"/>
                <a:cs typeface="B Mitra" pitchFamily="2" charset="-78"/>
              </a:rPr>
              <a:t>58/9/6</a:t>
            </a:r>
            <a:endParaRPr kumimoji="0" lang="fa-IR" sz="7200" b="0" i="0" u="none" strike="noStrike" cap="none" normalizeH="0" baseline="0" dirty="0" smtClean="0">
              <a:ln>
                <a:noFill/>
              </a:ln>
              <a:solidFill>
                <a:schemeClr val="tx1"/>
              </a:solidFill>
              <a:effectLst/>
              <a:latin typeface="Arial" pitchFamily="34" charset="0"/>
              <a:cs typeface="B Mitra" pitchFamily="2" charset="-78"/>
            </a:endParaRPr>
          </a:p>
        </p:txBody>
      </p:sp>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16DC3E8-027D-45BD-BFF7-948F93A10FED}" type="slidenum">
              <a:rPr lang="fa-IR" smtClean="0"/>
              <a:pPr/>
              <a:t>171</a:t>
            </a:fld>
            <a:endParaRPr lang="fa-IR"/>
          </a:p>
        </p:txBody>
      </p:sp>
      <p:sp>
        <p:nvSpPr>
          <p:cNvPr id="3" name="Rectangle 2"/>
          <p:cNvSpPr>
            <a:spLocks noChangeArrowheads="1"/>
          </p:cNvSpPr>
          <p:nvPr/>
        </p:nvSpPr>
        <p:spPr bwMode="auto">
          <a:xfrm>
            <a:off x="285720" y="1663519"/>
            <a:ext cx="8501122" cy="290848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lang="fa-IR" sz="4000" b="1" dirty="0" smtClean="0">
                <a:latin typeface="Calibri" pitchFamily="34" charset="0"/>
                <a:cs typeface="B Mitra" pitchFamily="2" charset="-78"/>
              </a:rPr>
              <a:t>پس</a:t>
            </a:r>
          </a:p>
          <a:p>
            <a:pPr marL="0" marR="0" lvl="0" indent="0" algn="ctr" defTabSz="914400" rtl="1" eaLnBrk="1" fontAlgn="base" latinLnBrk="0" hangingPunct="1">
              <a:lnSpc>
                <a:spcPct val="100000"/>
              </a:lnSpc>
              <a:spcBef>
                <a:spcPct val="0"/>
              </a:spcBef>
              <a:spcAft>
                <a:spcPct val="0"/>
              </a:spcAft>
              <a:buClrTx/>
              <a:buSzTx/>
              <a:buFontTx/>
              <a:buNone/>
              <a:tabLst/>
            </a:pPr>
            <a:endParaRPr lang="fa-IR" sz="2800" b="1" dirty="0" smtClean="0">
              <a:latin typeface="Calibri" pitchFamily="34" charset="0"/>
              <a:cs typeface="B Mitra" pitchFamily="2" charset="-78"/>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fa-IR" sz="11500" b="0" i="0" u="none" strike="noStrike" cap="none" normalizeH="0" baseline="0" dirty="0" smtClean="0">
                <a:ln>
                  <a:noFill/>
                </a:ln>
                <a:solidFill>
                  <a:schemeClr val="tx1"/>
                </a:solidFill>
                <a:effectLst/>
                <a:latin typeface="Calibri" pitchFamily="34" charset="0"/>
                <a:cs typeface="B Titr" pitchFamily="2" charset="-78"/>
              </a:rPr>
              <a:t>مرگ بر </a:t>
            </a:r>
            <a:r>
              <a:rPr kumimoji="0" lang="fa-IR" sz="11500" b="0" i="0" u="none" strike="noStrike" cap="none" normalizeH="0" dirty="0" smtClean="0">
                <a:ln>
                  <a:noFill/>
                </a:ln>
                <a:solidFill>
                  <a:srgbClr val="FF0000"/>
                </a:solidFill>
                <a:effectLst/>
                <a:latin typeface="Calibri" pitchFamily="34" charset="0"/>
                <a:cs typeface="B Titr" pitchFamily="2" charset="-78"/>
              </a:rPr>
              <a:t>آمریکا</a:t>
            </a:r>
            <a:endParaRPr kumimoji="0" lang="fa-IR" sz="19900" b="0" i="0" u="none" strike="noStrike" cap="none" normalizeH="0" baseline="0" dirty="0" smtClean="0">
              <a:ln>
                <a:noFill/>
              </a:ln>
              <a:solidFill>
                <a:schemeClr val="tx1"/>
              </a:solidFill>
              <a:effectLst/>
              <a:latin typeface="Arial" pitchFamily="34" charset="0"/>
              <a:cs typeface="B Titr" pitchFamily="2" charset="-78"/>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3" name="Rectangle 1"/>
          <p:cNvSpPr>
            <a:spLocks noChangeArrowheads="1"/>
          </p:cNvSpPr>
          <p:nvPr/>
        </p:nvSpPr>
        <p:spPr bwMode="auto">
          <a:xfrm>
            <a:off x="214282" y="343895"/>
            <a:ext cx="8715436"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3200" b="1" i="0" u="none" strike="noStrike" cap="none" normalizeH="0" baseline="0" dirty="0" smtClean="0">
                <a:ln>
                  <a:noFill/>
                </a:ln>
                <a:solidFill>
                  <a:schemeClr val="tx1"/>
                </a:solidFill>
                <a:effectLst/>
                <a:latin typeface="Calibri" pitchFamily="34" charset="0"/>
                <a:ea typeface="Calibri" pitchFamily="34" charset="0"/>
                <a:cs typeface="B Titr" pitchFamily="2" charset="-78"/>
              </a:rPr>
              <a:t>چرا </a:t>
            </a:r>
            <a:r>
              <a:rPr kumimoji="0" lang="fa-IR" sz="3200" b="1" i="0" u="none" strike="noStrike" cap="none" normalizeH="0" baseline="0" dirty="0" smtClean="0">
                <a:ln>
                  <a:noFill/>
                </a:ln>
                <a:solidFill>
                  <a:srgbClr val="FF0000"/>
                </a:solidFill>
                <a:effectLst/>
                <a:latin typeface="Calibri" pitchFamily="34" charset="0"/>
                <a:ea typeface="Calibri" pitchFamily="34" charset="0"/>
                <a:cs typeface="B Titr" pitchFamily="2" charset="-78"/>
              </a:rPr>
              <a:t>آمریکا</a:t>
            </a:r>
            <a:r>
              <a:rPr kumimoji="0" lang="fa-IR" sz="3200" b="1" i="0" u="none" strike="noStrike" cap="none" normalizeH="0" baseline="0" dirty="0" smtClean="0">
                <a:ln>
                  <a:noFill/>
                </a:ln>
                <a:solidFill>
                  <a:schemeClr val="tx1"/>
                </a:solidFill>
                <a:effectLst/>
                <a:latin typeface="Calibri" pitchFamily="34" charset="0"/>
                <a:ea typeface="Calibri" pitchFamily="34" charset="0"/>
                <a:cs typeface="B Titr" pitchFamily="2" charset="-78"/>
              </a:rPr>
              <a:t> سعی می کرد حمایت خود  از عراق را پنهان کند؟</a:t>
            </a:r>
            <a:endParaRPr kumimoji="0" lang="fa-IR" sz="4400" b="0" i="0" u="none" strike="noStrike" cap="none" normalizeH="0" baseline="0" dirty="0" smtClean="0">
              <a:ln>
                <a:noFill/>
              </a:ln>
              <a:solidFill>
                <a:schemeClr val="tx1"/>
              </a:solidFill>
              <a:effectLst/>
              <a:latin typeface="Arial" pitchFamily="34" charset="0"/>
              <a:cs typeface="B Titr" pitchFamily="2" charset="-78"/>
            </a:endParaRPr>
          </a:p>
        </p:txBody>
      </p:sp>
      <p:sp>
        <p:nvSpPr>
          <p:cNvPr id="187394" name="Rectangle 2"/>
          <p:cNvSpPr>
            <a:spLocks noChangeArrowheads="1"/>
          </p:cNvSpPr>
          <p:nvPr/>
        </p:nvSpPr>
        <p:spPr bwMode="auto">
          <a:xfrm>
            <a:off x="142844" y="1787902"/>
            <a:ext cx="8786874"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fa-IR" sz="3200" b="0" i="0" u="none" strike="noStrike" cap="none" normalizeH="0" baseline="0" dirty="0" smtClean="0">
                <a:ln>
                  <a:noFill/>
                </a:ln>
                <a:solidFill>
                  <a:schemeClr val="tx1"/>
                </a:solidFill>
                <a:effectLst/>
                <a:latin typeface="Calibri" pitchFamily="34" charset="0"/>
                <a:ea typeface="Calibri" pitchFamily="34" charset="0"/>
                <a:cs typeface="B Mitra" pitchFamily="2" charset="-78"/>
              </a:rPr>
              <a:t>اهمیت ایران برای آمریکا از جهات مختلف راهبردی از جمله جمعیت،</a:t>
            </a:r>
            <a:r>
              <a:rPr kumimoji="0" lang="fa-IR" sz="3200" b="0" i="0" u="none" strike="noStrike" cap="none" normalizeH="0" dirty="0" smtClean="0">
                <a:ln>
                  <a:noFill/>
                </a:ln>
                <a:solidFill>
                  <a:schemeClr val="tx1"/>
                </a:solidFill>
                <a:effectLst/>
                <a:latin typeface="Calibri" pitchFamily="34" charset="0"/>
                <a:ea typeface="Calibri" pitchFamily="34" charset="0"/>
                <a:cs typeface="B Mitra" pitchFamily="2" charset="-78"/>
              </a:rPr>
              <a:t> موقعیت جغرافیایی، منابع و ...، </a:t>
            </a:r>
            <a:r>
              <a:rPr kumimoji="0" lang="fa-IR" sz="3200" b="0" i="0" u="none" strike="noStrike" cap="none" normalizeH="0" baseline="0" dirty="0" smtClean="0">
                <a:ln>
                  <a:noFill/>
                </a:ln>
                <a:solidFill>
                  <a:schemeClr val="tx1"/>
                </a:solidFill>
                <a:effectLst/>
                <a:latin typeface="Calibri" pitchFamily="34" charset="0"/>
                <a:ea typeface="Calibri" pitchFamily="34" charset="0"/>
                <a:cs typeface="B Mitra" pitchFamily="2" charset="-78"/>
              </a:rPr>
              <a:t>خیلی بیشتر از عراق است و با توجه به و با توجه به شبکه های بزرگ و مؤثری که آمریکا در ایران داشت</a:t>
            </a:r>
            <a:endParaRPr kumimoji="0" lang="fa-IR" sz="44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fld id="{816DC3E8-027D-45BD-BFF7-948F93A10FED}" type="slidenum">
              <a:rPr lang="fa-IR" smtClean="0"/>
              <a:pPr/>
              <a:t>18</a:t>
            </a:fld>
            <a:endParaRPr lang="fa-IR"/>
          </a:p>
        </p:txBody>
      </p:sp>
      <p:sp>
        <p:nvSpPr>
          <p:cNvPr id="7" name="Rectangle 6"/>
          <p:cNvSpPr/>
          <p:nvPr/>
        </p:nvSpPr>
        <p:spPr>
          <a:xfrm>
            <a:off x="285720" y="3714752"/>
            <a:ext cx="8572560" cy="2062103"/>
          </a:xfrm>
          <a:prstGeom prst="rect">
            <a:avLst/>
          </a:prstGeom>
        </p:spPr>
        <p:txBody>
          <a:bodyPr wrap="square">
            <a:spAutoFit/>
          </a:bodyPr>
          <a:lstStyle/>
          <a:p>
            <a:pPr algn="justLow" rtl="1"/>
            <a:r>
              <a:rPr lang="fa-IR" sz="3200" dirty="0" smtClean="0">
                <a:latin typeface="Calibri" pitchFamily="34" charset="0"/>
                <a:ea typeface="Calibri" pitchFamily="34" charset="0"/>
                <a:cs typeface="B Mitra" pitchFamily="2" charset="-78"/>
              </a:rPr>
              <a:t>امید زیادی به بازگشت در حاکمیت ایران داشت، مایل نبود تا رسماً به عنوان طرف مقابل یک تجاوز نظامی قومگرایانه علیه ملت ایران شناخته و پایگاهش در بین مردم ایران به کلی از دست برود، از این رو سعی در پنهان کردن نقش خود در جنگ داشت. </a:t>
            </a:r>
            <a:endParaRPr lang="en-US" sz="3200" dirty="0" smtClean="0">
              <a:latin typeface="Calibri" pitchFamily="34" charset="0"/>
              <a:ea typeface="Calibri" pitchFamily="34" charset="0"/>
              <a:cs typeface="B Mitra" pitchFamily="2" charset="-78"/>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0ECBD69C-31DC-4357-8742-A8DED39D19A3}" type="slidenum">
              <a:rPr lang="en-US" smtClean="0"/>
              <a:pPr/>
              <a:t>19</a:t>
            </a:fld>
            <a:endParaRPr lang="en-US"/>
          </a:p>
        </p:txBody>
      </p:sp>
      <p:pic>
        <p:nvPicPr>
          <p:cNvPr id="9218" name="Picture 2" descr="I:\886_1311925038i0q7.jpg"/>
          <p:cNvPicPr>
            <a:picLocks noChangeAspect="1" noChangeArrowheads="1"/>
          </p:cNvPicPr>
          <p:nvPr/>
        </p:nvPicPr>
        <p:blipFill>
          <a:blip r:embed="rId2" cstate="print">
            <a:clrChange>
              <a:clrFrom>
                <a:srgbClr val="FFFFFF"/>
              </a:clrFrom>
              <a:clrTo>
                <a:srgbClr val="FFFFFF">
                  <a:alpha val="0"/>
                </a:srgbClr>
              </a:clrTo>
            </a:clrChange>
          </a:blip>
          <a:srcRect l="4116" r="1646" b="6449"/>
          <a:stretch>
            <a:fillRect/>
          </a:stretch>
        </p:blipFill>
        <p:spPr bwMode="auto">
          <a:xfrm>
            <a:off x="71406" y="71414"/>
            <a:ext cx="8178828" cy="6786586"/>
          </a:xfrm>
          <a:prstGeom prst="rect">
            <a:avLst/>
          </a:prstGeom>
          <a:noFill/>
        </p:spPr>
      </p:pic>
      <p:sp>
        <p:nvSpPr>
          <p:cNvPr id="5" name="Rectangle 4"/>
          <p:cNvSpPr/>
          <p:nvPr/>
        </p:nvSpPr>
        <p:spPr>
          <a:xfrm>
            <a:off x="4929190" y="142852"/>
            <a:ext cx="4071934" cy="4031873"/>
          </a:xfrm>
          <a:prstGeom prst="rect">
            <a:avLst/>
          </a:prstGeom>
        </p:spPr>
        <p:txBody>
          <a:bodyPr wrap="square">
            <a:spAutoFit/>
          </a:bodyPr>
          <a:lstStyle/>
          <a:p>
            <a:pPr algn="justLow" rtl="1"/>
            <a:r>
              <a:rPr lang="fa-IR" sz="3200" dirty="0" smtClean="0">
                <a:latin typeface="Calibri" pitchFamily="34" charset="0"/>
                <a:ea typeface="Calibri" pitchFamily="34" charset="0"/>
                <a:cs typeface="B Mitra" pitchFamily="2" charset="-78"/>
              </a:rPr>
              <a:t>اهمیت استراتژیک ایران نسبت به عراق و سودای بازگشت به سلطه ایران، آمریکـا را </a:t>
            </a:r>
          </a:p>
          <a:p>
            <a:pPr algn="justLow" rtl="1"/>
            <a:r>
              <a:rPr lang="fa-IR" sz="3200" dirty="0" smtClean="0">
                <a:latin typeface="Calibri" pitchFamily="34" charset="0"/>
                <a:ea typeface="Calibri" pitchFamily="34" charset="0"/>
                <a:cs typeface="B Mitra" pitchFamily="2" charset="-78"/>
              </a:rPr>
              <a:t>وا می داشــت </a:t>
            </a:r>
          </a:p>
          <a:p>
            <a:pPr algn="justLow" rtl="1"/>
            <a:r>
              <a:rPr lang="fa-IR" sz="3200" dirty="0" smtClean="0">
                <a:latin typeface="Calibri" pitchFamily="34" charset="0"/>
                <a:ea typeface="Calibri" pitchFamily="34" charset="0"/>
                <a:cs typeface="B Mitra" pitchFamily="2" charset="-78"/>
              </a:rPr>
              <a:t>که سـعی کــند </a:t>
            </a:r>
          </a:p>
          <a:p>
            <a:pPr algn="justLow" rtl="1"/>
            <a:r>
              <a:rPr lang="fa-IR" sz="3200" dirty="0" smtClean="0">
                <a:latin typeface="Calibri" pitchFamily="34" charset="0"/>
                <a:ea typeface="Calibri" pitchFamily="34" charset="0"/>
                <a:cs typeface="B Mitra" pitchFamily="2" charset="-78"/>
              </a:rPr>
              <a:t>پرونـده خـود را </a:t>
            </a:r>
          </a:p>
          <a:p>
            <a:pPr algn="justLow" rtl="1"/>
            <a:r>
              <a:rPr lang="fa-IR" sz="3200" dirty="0" smtClean="0">
                <a:latin typeface="Calibri" pitchFamily="34" charset="0"/>
                <a:ea typeface="Calibri" pitchFamily="34" charset="0"/>
                <a:cs typeface="B Mitra" pitchFamily="2" charset="-78"/>
              </a:rPr>
              <a:t>به صـــدام </a:t>
            </a:r>
          </a:p>
          <a:p>
            <a:pPr algn="justLow" rtl="1"/>
            <a:r>
              <a:rPr lang="fa-IR" sz="3200" dirty="0" smtClean="0">
                <a:latin typeface="Calibri" pitchFamily="34" charset="0"/>
                <a:ea typeface="Calibri" pitchFamily="34" charset="0"/>
                <a:cs typeface="B Mitra" pitchFamily="2" charset="-78"/>
              </a:rPr>
              <a:t>گره نـــزند. </a:t>
            </a:r>
            <a:endParaRPr lang="en-US" sz="3200" dirty="0" smtClean="0">
              <a:latin typeface="Calibri" pitchFamily="34" charset="0"/>
              <a:ea typeface="Calibri" pitchFamily="34" charset="0"/>
              <a:cs typeface="B Mitra" pitchFamily="2" charset="-7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yatroon\Downloads\rahbar_20110428_1981817517.jpg"/>
          <p:cNvPicPr>
            <a:picLocks noChangeAspect="1" noChangeArrowheads="1"/>
          </p:cNvPicPr>
          <p:nvPr/>
        </p:nvPicPr>
        <p:blipFill>
          <a:blip r:embed="rId2" cstate="print"/>
          <a:srcRect/>
          <a:stretch>
            <a:fillRect/>
          </a:stretch>
        </p:blipFill>
        <p:spPr bwMode="auto">
          <a:xfrm>
            <a:off x="214282" y="545810"/>
            <a:ext cx="8715436" cy="6217011"/>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9" name="Picture 3" descr="J:\نقش آمریکا در جنگ\catalog-cover-large.png.jpg"/>
          <p:cNvPicPr>
            <a:picLocks noChangeAspect="1" noChangeArrowheads="1"/>
          </p:cNvPicPr>
          <p:nvPr/>
        </p:nvPicPr>
        <p:blipFill>
          <a:blip r:embed="rId2" cstate="print">
            <a:lum bright="40000"/>
          </a:blip>
          <a:srcRect l="8789" t="6690" r="9018" b="72549"/>
          <a:stretch>
            <a:fillRect/>
          </a:stretch>
        </p:blipFill>
        <p:spPr bwMode="auto">
          <a:xfrm>
            <a:off x="500034" y="4214818"/>
            <a:ext cx="8001056" cy="1143008"/>
          </a:xfrm>
          <a:prstGeom prst="rect">
            <a:avLst/>
          </a:prstGeom>
          <a:noFill/>
        </p:spPr>
      </p:pic>
      <p:sp>
        <p:nvSpPr>
          <p:cNvPr id="4" name="Rectangle 3"/>
          <p:cNvSpPr/>
          <p:nvPr/>
        </p:nvSpPr>
        <p:spPr>
          <a:xfrm>
            <a:off x="214282" y="5330153"/>
            <a:ext cx="8786874" cy="1384995"/>
          </a:xfrm>
          <a:prstGeom prst="rect">
            <a:avLst/>
          </a:prstGeom>
        </p:spPr>
        <p:txBody>
          <a:bodyPr wrap="square">
            <a:spAutoFit/>
          </a:bodyPr>
          <a:lstStyle/>
          <a:p>
            <a:pPr algn="justLow" rtl="1"/>
            <a:r>
              <a:rPr lang="fa-IR" sz="2800" dirty="0" smtClean="0">
                <a:effectLst>
                  <a:glow rad="63500">
                    <a:schemeClr val="accent1">
                      <a:satMod val="175000"/>
                      <a:alpha val="40000"/>
                    </a:schemeClr>
                  </a:glow>
                  <a:outerShdw blurRad="38100" dist="38100" dir="2700000" algn="tl">
                    <a:srgbClr val="000000">
                      <a:alpha val="43137"/>
                    </a:srgbClr>
                  </a:outerShdw>
                </a:effectLst>
                <a:cs typeface="B Mitra" pitchFamily="2" charset="-78"/>
              </a:rPr>
              <a:t>صدام بدل زد و دستور داد طارق عزیر در سفر به فرانسه خبر ملاقات صدام و برژینسکی را در اختیار مجله فیگارو قرار دهد، تا به عنوان اعتراض عراق به سیاست های آمریکا در قبال عراق منتشر شود.</a:t>
            </a:r>
          </a:p>
        </p:txBody>
      </p:sp>
      <p:sp>
        <p:nvSpPr>
          <p:cNvPr id="5" name="Rectangle 4"/>
          <p:cNvSpPr/>
          <p:nvPr/>
        </p:nvSpPr>
        <p:spPr>
          <a:xfrm>
            <a:off x="928662" y="649412"/>
            <a:ext cx="4629584" cy="707886"/>
          </a:xfrm>
          <a:prstGeom prst="rect">
            <a:avLst/>
          </a:prstGeom>
        </p:spPr>
        <p:txBody>
          <a:bodyPr wrap="square">
            <a:spAutoFit/>
          </a:bodyPr>
          <a:lstStyle/>
          <a:p>
            <a:pPr algn="ctr" rtl="1"/>
            <a:r>
              <a:rPr lang="fa-IR" sz="4000" b="1" dirty="0" smtClean="0">
                <a:cs typeface="B Titr" pitchFamily="2" charset="-78"/>
              </a:rPr>
              <a:t>این راز چگونه بر ملا شد؟ </a:t>
            </a:r>
            <a:endParaRPr lang="en-US" sz="4000" dirty="0" smtClean="0">
              <a:cs typeface="B Titr" pitchFamily="2" charset="-78"/>
            </a:endParaRPr>
          </a:p>
        </p:txBody>
      </p:sp>
      <p:sp>
        <p:nvSpPr>
          <p:cNvPr id="7" name="Slide Number Placeholder 6"/>
          <p:cNvSpPr>
            <a:spLocks noGrp="1"/>
          </p:cNvSpPr>
          <p:nvPr>
            <p:ph type="sldNum" sz="quarter" idx="12"/>
          </p:nvPr>
        </p:nvSpPr>
        <p:spPr>
          <a:xfrm>
            <a:off x="146272" y="6210300"/>
            <a:ext cx="457200" cy="457200"/>
          </a:xfrm>
        </p:spPr>
        <p:txBody>
          <a:bodyPr/>
          <a:lstStyle/>
          <a:p>
            <a:fld id="{0ECBD69C-31DC-4357-8742-A8DED39D19A3}" type="slidenum">
              <a:rPr lang="en-US" smtClean="0"/>
              <a:pPr/>
              <a:t>20</a:t>
            </a:fld>
            <a:endParaRPr lang="en-US"/>
          </a:p>
        </p:txBody>
      </p:sp>
      <p:sp>
        <p:nvSpPr>
          <p:cNvPr id="8" name="Rectangle 7"/>
          <p:cNvSpPr/>
          <p:nvPr/>
        </p:nvSpPr>
        <p:spPr>
          <a:xfrm>
            <a:off x="142844" y="1394286"/>
            <a:ext cx="5929354" cy="2677656"/>
          </a:xfrm>
          <a:prstGeom prst="rect">
            <a:avLst/>
          </a:prstGeom>
        </p:spPr>
        <p:txBody>
          <a:bodyPr wrap="square">
            <a:spAutoFit/>
          </a:bodyPr>
          <a:lstStyle/>
          <a:p>
            <a:pPr algn="justLow" rtl="1"/>
            <a:r>
              <a:rPr lang="fa-IR" sz="2800" dirty="0" smtClean="0">
                <a:cs typeface="B Mitra" pitchFamily="2" charset="-78"/>
              </a:rPr>
              <a:t>در اواخر سال 1359 وقتی ماشین جنگی صدام در مقابل مقاومت مردمی از پیشروی عاجز ماند و متوقف شد.</a:t>
            </a:r>
            <a:endParaRPr lang="en-US" sz="2800" dirty="0" smtClean="0">
              <a:cs typeface="B Mitra" pitchFamily="2" charset="-78"/>
            </a:endParaRPr>
          </a:p>
          <a:p>
            <a:pPr algn="justLow" rtl="1"/>
            <a:r>
              <a:rPr lang="fa-IR" sz="2800" dirty="0" smtClean="0">
                <a:cs typeface="B Mitra" pitchFamily="2" charset="-78"/>
              </a:rPr>
              <a:t>صدام که قرار بود 3 روزه به تهران برسد نتواست به هدف خود که سقوط حاکمیت بود جامه عمل بپوشاند.</a:t>
            </a:r>
          </a:p>
          <a:p>
            <a:pPr algn="justLow" rtl="1"/>
            <a:r>
              <a:rPr lang="fa-IR" sz="2800" dirty="0" smtClean="0">
                <a:cs typeface="B Mitra" pitchFamily="2" charset="-78"/>
              </a:rPr>
              <a:t>انتقادات مقامات غربی از صدام شروع شد، آنها نمی خواستند حامی طرف شکست خورده محسوب شوند.</a:t>
            </a:r>
            <a:endParaRPr lang="en-US" sz="2800" dirty="0" smtClean="0">
              <a:cs typeface="B Mitra" pitchFamily="2" charset="-78"/>
            </a:endParaRPr>
          </a:p>
        </p:txBody>
      </p:sp>
      <p:pic>
        <p:nvPicPr>
          <p:cNvPr id="9218" name="Picture 2" descr="C:\Users\basij\Desktop\عکس نقش آ»ریکا\04-طارق عزیز در ملاقات با رامسفلد و سایر مقامات آمریکایی\03 (2).jpg"/>
          <p:cNvPicPr>
            <a:picLocks noChangeAspect="1" noChangeArrowheads="1"/>
          </p:cNvPicPr>
          <p:nvPr/>
        </p:nvPicPr>
        <p:blipFill>
          <a:blip r:embed="rId3" cstate="print"/>
          <a:srcRect/>
          <a:stretch>
            <a:fillRect/>
          </a:stretch>
        </p:blipFill>
        <p:spPr bwMode="auto">
          <a:xfrm>
            <a:off x="6076900" y="142852"/>
            <a:ext cx="2924257" cy="4000528"/>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ppt_x"/>
                                          </p:val>
                                        </p:tav>
                                        <p:tav tm="100000">
                                          <p:val>
                                            <p:strVal val="#ppt_x"/>
                                          </p:val>
                                        </p:tav>
                                      </p:tavLst>
                                    </p:anim>
                                    <p:anim calcmode="lin" valueType="num">
                                      <p:cBhvr additive="base">
                                        <p:cTn id="8" dur="10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ECBD69C-31DC-4357-8742-A8DED39D19A3}" type="slidenum">
              <a:rPr lang="en-US" smtClean="0"/>
              <a:pPr/>
              <a:t>21</a:t>
            </a:fld>
            <a:endParaRPr lang="en-US"/>
          </a:p>
        </p:txBody>
      </p:sp>
      <p:sp>
        <p:nvSpPr>
          <p:cNvPr id="3" name="Rectangle 2"/>
          <p:cNvSpPr/>
          <p:nvPr/>
        </p:nvSpPr>
        <p:spPr>
          <a:xfrm>
            <a:off x="285720" y="4111189"/>
            <a:ext cx="8643998" cy="2246769"/>
          </a:xfrm>
          <a:prstGeom prst="rect">
            <a:avLst/>
          </a:prstGeom>
        </p:spPr>
        <p:txBody>
          <a:bodyPr wrap="square">
            <a:spAutoFit/>
          </a:bodyPr>
          <a:lstStyle/>
          <a:p>
            <a:pPr algn="justLow" rtl="1"/>
            <a:r>
              <a:rPr lang="fa-IR" sz="2800" dirty="0" smtClean="0">
                <a:cs typeface="B Mitra" pitchFamily="2" charset="-78"/>
              </a:rPr>
              <a:t>گزارش فیگارو چنین است: «جریان جنگ ایران و عراق در واقع از ژوئن گذشته (تیر 1359) زمانی آغاز شد که برژینسکی به اردن سفر کرد و در مرز دو کشور اردن و عراق با شخص صدام ملاقات کرد و قول داد که از صدام حسین کاملاً حمایت نماید و این امر را تفهیم کرد که آمریکا با آروزی عراق درباره شط العرب (اروند رود) و احتمالاً برقراری یک جمهوری عربستان در این منطقه مخالفت نخواهد کرد.»</a:t>
            </a:r>
            <a:endParaRPr lang="en-US" sz="2800" dirty="0">
              <a:cs typeface="B Mitra" pitchFamily="2" charset="-78"/>
            </a:endParaRPr>
          </a:p>
        </p:txBody>
      </p:sp>
      <p:pic>
        <p:nvPicPr>
          <p:cNvPr id="2050" name="Picture 2" descr="J:\جدید\catalog-cover-large.png.jpg"/>
          <p:cNvPicPr>
            <a:picLocks noChangeAspect="1" noChangeArrowheads="1"/>
          </p:cNvPicPr>
          <p:nvPr/>
        </p:nvPicPr>
        <p:blipFill>
          <a:blip r:embed="rId2" cstate="print"/>
          <a:srcRect l="8154" t="4065" r="7452" b="34948"/>
          <a:stretch>
            <a:fillRect/>
          </a:stretch>
        </p:blipFill>
        <p:spPr bwMode="auto">
          <a:xfrm>
            <a:off x="500034" y="285728"/>
            <a:ext cx="8215370" cy="3357586"/>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ECBD69C-31DC-4357-8742-A8DED39D19A3}" type="slidenum">
              <a:rPr lang="en-US" smtClean="0"/>
              <a:pPr/>
              <a:t>22</a:t>
            </a:fld>
            <a:endParaRPr lang="en-US"/>
          </a:p>
        </p:txBody>
      </p:sp>
      <p:sp>
        <p:nvSpPr>
          <p:cNvPr id="3" name="Rectangle 2"/>
          <p:cNvSpPr/>
          <p:nvPr/>
        </p:nvSpPr>
        <p:spPr>
          <a:xfrm>
            <a:off x="2214546" y="214290"/>
            <a:ext cx="6929454" cy="584775"/>
          </a:xfrm>
          <a:prstGeom prst="rect">
            <a:avLst/>
          </a:prstGeom>
        </p:spPr>
        <p:txBody>
          <a:bodyPr wrap="square">
            <a:spAutoFit/>
          </a:bodyPr>
          <a:lstStyle/>
          <a:p>
            <a:pPr algn="ctr" rtl="1"/>
            <a:r>
              <a:rPr lang="fa-IR" sz="3200" b="1" dirty="0" smtClean="0">
                <a:latin typeface="Calibri" pitchFamily="34" charset="0"/>
                <a:ea typeface="Calibri" pitchFamily="34" charset="0"/>
                <a:cs typeface="B Titr" pitchFamily="2" charset="-78"/>
              </a:rPr>
              <a:t>آفرین به بصیرت حضرت امام خمینی (ره)</a:t>
            </a:r>
            <a:endParaRPr lang="en-US" sz="3200" dirty="0"/>
          </a:p>
        </p:txBody>
      </p:sp>
      <p:sp>
        <p:nvSpPr>
          <p:cNvPr id="4" name="Rectangle 3"/>
          <p:cNvSpPr/>
          <p:nvPr/>
        </p:nvSpPr>
        <p:spPr>
          <a:xfrm>
            <a:off x="357158" y="2459078"/>
            <a:ext cx="8572560" cy="3970318"/>
          </a:xfrm>
          <a:prstGeom prst="rect">
            <a:avLst/>
          </a:prstGeom>
        </p:spPr>
        <p:txBody>
          <a:bodyPr wrap="square">
            <a:spAutoFit/>
          </a:bodyPr>
          <a:lstStyle/>
          <a:p>
            <a:pPr algn="justLow" rtl="1"/>
            <a:r>
              <a:rPr lang="fa-IR" sz="2800" dirty="0" smtClean="0">
                <a:latin typeface="Calibri" pitchFamily="34" charset="0"/>
                <a:ea typeface="Calibri" pitchFamily="34" charset="0"/>
                <a:cs typeface="B Mitra" pitchFamily="2" charset="-78"/>
              </a:rPr>
              <a:t>با وجود آنکه صدام به ظاهر یک فرد سوسیالیست بود،</a:t>
            </a:r>
          </a:p>
          <a:p>
            <a:pPr algn="justLow" rtl="1"/>
            <a:r>
              <a:rPr lang="fa-IR" sz="2800" dirty="0" smtClean="0">
                <a:latin typeface="Calibri" pitchFamily="34" charset="0"/>
                <a:ea typeface="Calibri" pitchFamily="34" charset="0"/>
                <a:cs typeface="B Mitra" pitchFamily="2" charset="-78"/>
              </a:rPr>
              <a:t>با وجود آنکه رژیم بعث در آغاز جنگ جزء لیست طرفداران تروریسم آمریکا بود، </a:t>
            </a:r>
          </a:p>
          <a:p>
            <a:pPr algn="justLow" rtl="1"/>
            <a:r>
              <a:rPr lang="fa-IR" sz="2800" dirty="0" smtClean="0">
                <a:latin typeface="Calibri" pitchFamily="34" charset="0"/>
                <a:ea typeface="Calibri" pitchFamily="34" charset="0"/>
                <a:cs typeface="B Mitra" pitchFamily="2" charset="-78"/>
              </a:rPr>
              <a:t>با وجود آنکه رژیم بعث در سال 59 هیچ ارتباط دیپلماتیک با آمریکا نداشت و به ظاهر دشمن آمریکا شناخته می شد، </a:t>
            </a:r>
          </a:p>
          <a:p>
            <a:pPr algn="justLow" rtl="1"/>
            <a:r>
              <a:rPr lang="fa-IR" sz="2800" dirty="0" smtClean="0">
                <a:latin typeface="Calibri" pitchFamily="34" charset="0"/>
                <a:ea typeface="Calibri" pitchFamily="34" charset="0"/>
                <a:cs typeface="B Mitra" pitchFamily="2" charset="-78"/>
              </a:rPr>
              <a:t>چندین ماه قبل از اینکه ملاقات برژینسکی با صدام برای حمله به ایران لو برود، امام خمینی (ره) در همان روز آغاز جنگ از آمریکایی بودن ماهیت جنگ خبر داد. </a:t>
            </a:r>
          </a:p>
          <a:p>
            <a:pPr algn="justLow" rtl="1"/>
            <a:r>
              <a:rPr lang="fa-IR" sz="2800" dirty="0" smtClean="0">
                <a:latin typeface="Calibri" pitchFamily="34" charset="0"/>
                <a:ea typeface="Calibri" pitchFamily="34" charset="0"/>
                <a:cs typeface="B Mitra" pitchFamily="2" charset="-78"/>
              </a:rPr>
              <a:t>امام در 31 شهریور سال 59 و روز قبل از آن دو پیام صادر فرماودند یکی قبل و یکی بعد از شروع تجاوز صدام که در هر دو پیام از آمریکایی بودن صدام و ماهیت رژیم بعث به ایران خبر می دهد. </a:t>
            </a:r>
            <a:endParaRPr lang="en-US" sz="2800" dirty="0" smtClean="0">
              <a:latin typeface="Calibri" pitchFamily="34" charset="0"/>
              <a:ea typeface="Calibri" pitchFamily="34" charset="0"/>
              <a:cs typeface="B Mitra" pitchFamily="2" charset="-78"/>
            </a:endParaRPr>
          </a:p>
        </p:txBody>
      </p:sp>
      <p:pic>
        <p:nvPicPr>
          <p:cNvPr id="5" name="Picture 2" descr="I:\IMAGE634014133320857500.jpg"/>
          <p:cNvPicPr>
            <a:picLocks noChangeAspect="1" noChangeArrowheads="1"/>
          </p:cNvPicPr>
          <p:nvPr/>
        </p:nvPicPr>
        <p:blipFill>
          <a:blip r:embed="rId2" cstate="print"/>
          <a:srcRect/>
          <a:stretch>
            <a:fillRect/>
          </a:stretch>
        </p:blipFill>
        <p:spPr bwMode="auto">
          <a:xfrm>
            <a:off x="857224" y="142853"/>
            <a:ext cx="1857388" cy="2786081"/>
          </a:xfrm>
          <a:prstGeom prst="roundRect">
            <a:avLst>
              <a:gd name="adj" fmla="val 1053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ECBD69C-31DC-4357-8742-A8DED39D19A3}" type="slidenum">
              <a:rPr lang="en-US" smtClean="0"/>
              <a:pPr/>
              <a:t>23</a:t>
            </a:fld>
            <a:endParaRPr lang="en-US"/>
          </a:p>
        </p:txBody>
      </p:sp>
      <p:sp>
        <p:nvSpPr>
          <p:cNvPr id="5" name="Rectangle 4"/>
          <p:cNvSpPr/>
          <p:nvPr/>
        </p:nvSpPr>
        <p:spPr>
          <a:xfrm>
            <a:off x="4429124" y="628937"/>
            <a:ext cx="4572032" cy="5586145"/>
          </a:xfrm>
          <a:prstGeom prst="rect">
            <a:avLst/>
          </a:prstGeom>
        </p:spPr>
        <p:txBody>
          <a:bodyPr wrap="square">
            <a:spAutoFit/>
          </a:bodyPr>
          <a:lstStyle/>
          <a:p>
            <a:pPr algn="justLow" rtl="1"/>
            <a:r>
              <a:rPr lang="fa-IR" sz="2100" b="1" dirty="0" smtClean="0">
                <a:cs typeface="B Mitra" pitchFamily="2" charset="-78"/>
              </a:rPr>
              <a:t>ما با آمریکا در ستیزیم و امروز دست آمریکا از آستین دولت عراق بیرون آمده است </a:t>
            </a:r>
          </a:p>
          <a:p>
            <a:pPr algn="ctr" rtl="1"/>
            <a:r>
              <a:rPr lang="fa-IR" sz="2100" dirty="0" smtClean="0">
                <a:cs typeface="B Mitra" pitchFamily="2" charset="-78"/>
              </a:rPr>
              <a:t>1359/06/21</a:t>
            </a:r>
          </a:p>
          <a:p>
            <a:pPr algn="justLow" rtl="1"/>
            <a:r>
              <a:rPr lang="fa-IR" sz="2100" dirty="0" smtClean="0">
                <a:cs typeface="B Mitra" pitchFamily="2" charset="-78"/>
              </a:rPr>
              <a:t>پیام امام خمینی به زائرین بیت الله الحرام</a:t>
            </a:r>
          </a:p>
          <a:p>
            <a:pPr algn="justLow" rtl="1"/>
            <a:r>
              <a:rPr lang="fa-IR" sz="2100" dirty="0" smtClean="0">
                <a:cs typeface="B Mitra" pitchFamily="2" charset="-78"/>
              </a:rPr>
              <a:t> </a:t>
            </a:r>
          </a:p>
          <a:p>
            <a:pPr algn="justLow" rtl="1"/>
            <a:r>
              <a:rPr lang="fa-IR" sz="2100" b="1" dirty="0" smtClean="0">
                <a:cs typeface="B Mitra" pitchFamily="2" charset="-78"/>
              </a:rPr>
              <a:t>صدام عفلقی این نوکر بی اراده آمریکا و اسرائیل </a:t>
            </a:r>
          </a:p>
          <a:p>
            <a:pPr algn="ctr" rtl="1"/>
            <a:r>
              <a:rPr lang="fa-IR" sz="2100" dirty="0" smtClean="0">
                <a:cs typeface="B Mitra" pitchFamily="2" charset="-78"/>
              </a:rPr>
              <a:t>1361/06/29</a:t>
            </a:r>
          </a:p>
          <a:p>
            <a:pPr algn="justLow" rtl="1"/>
            <a:r>
              <a:rPr lang="fa-IR" sz="2100" dirty="0" smtClean="0">
                <a:cs typeface="B Mitra" pitchFamily="2" charset="-78"/>
              </a:rPr>
              <a:t>پیام امام خمینی به مناسبت عید سعید قربان</a:t>
            </a:r>
          </a:p>
          <a:p>
            <a:pPr algn="justLow" rtl="1"/>
            <a:endParaRPr lang="fa-IR" sz="2100" dirty="0" smtClean="0">
              <a:cs typeface="B Mitra" pitchFamily="2" charset="-78"/>
            </a:endParaRPr>
          </a:p>
          <a:p>
            <a:pPr algn="justLow" rtl="1"/>
            <a:r>
              <a:rPr lang="fa-IR" sz="2100" b="1" dirty="0" smtClean="0">
                <a:cs typeface="B Mitra" pitchFamily="2" charset="-78"/>
              </a:rPr>
              <a:t>آلت دست آمریکا تجاوز کرده است به ایران</a:t>
            </a:r>
          </a:p>
          <a:p>
            <a:pPr algn="ctr" rtl="1"/>
            <a:r>
              <a:rPr lang="fa-IR" sz="2100" dirty="0" smtClean="0">
                <a:cs typeface="B Mitra" pitchFamily="2" charset="-78"/>
              </a:rPr>
              <a:t>1359/06/31</a:t>
            </a:r>
          </a:p>
          <a:p>
            <a:pPr algn="justLow" rtl="1"/>
            <a:r>
              <a:rPr lang="fa-IR" sz="2100" dirty="0" smtClean="0">
                <a:cs typeface="B Mitra" pitchFamily="2" charset="-78"/>
              </a:rPr>
              <a:t>بیانات امام خمینی به مناسبت آغاز تحصیلی جدید</a:t>
            </a:r>
          </a:p>
          <a:p>
            <a:pPr algn="justLow" rtl="1"/>
            <a:endParaRPr lang="fa-IR" sz="2100" dirty="0" smtClean="0">
              <a:cs typeface="B Mitra" pitchFamily="2" charset="-78"/>
            </a:endParaRPr>
          </a:p>
          <a:p>
            <a:pPr algn="justLow" rtl="1"/>
            <a:r>
              <a:rPr lang="fa-IR" sz="2100" b="1" dirty="0" smtClean="0">
                <a:cs typeface="B Mitra" pitchFamily="2" charset="-78"/>
              </a:rPr>
              <a:t>این صدام حسین است که به واسطه تحریک آمریکا به ما تجاوز کرده است </a:t>
            </a:r>
          </a:p>
          <a:p>
            <a:pPr algn="ctr" rtl="1"/>
            <a:r>
              <a:rPr lang="fa-IR" sz="2100" dirty="0" smtClean="0">
                <a:cs typeface="B Mitra" pitchFamily="2" charset="-78"/>
              </a:rPr>
              <a:t>1359/06/31</a:t>
            </a:r>
          </a:p>
          <a:p>
            <a:pPr algn="justLow" rtl="1"/>
            <a:r>
              <a:rPr lang="fa-IR" sz="2100" dirty="0" smtClean="0">
                <a:cs typeface="B Mitra" pitchFamily="2" charset="-78"/>
              </a:rPr>
              <a:t>بیانات امام خمینی به مناسبت آغاز تحصیلی جدید</a:t>
            </a:r>
          </a:p>
        </p:txBody>
      </p:sp>
      <p:pic>
        <p:nvPicPr>
          <p:cNvPr id="7" name="Picture 2" descr="I:\IMAGE634014133320857500.jpg"/>
          <p:cNvPicPr>
            <a:picLocks noChangeAspect="1" noChangeArrowheads="1"/>
          </p:cNvPicPr>
          <p:nvPr/>
        </p:nvPicPr>
        <p:blipFill>
          <a:blip r:embed="rId2" cstate="print"/>
          <a:srcRect/>
          <a:stretch>
            <a:fillRect/>
          </a:stretch>
        </p:blipFill>
        <p:spPr bwMode="auto">
          <a:xfrm>
            <a:off x="119015" y="214290"/>
            <a:ext cx="4238671" cy="6358006"/>
          </a:xfrm>
          <a:prstGeom prst="roundRect">
            <a:avLst>
              <a:gd name="adj" fmla="val 1053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ECBD69C-31DC-4357-8742-A8DED39D19A3}" type="slidenum">
              <a:rPr lang="en-US" smtClean="0"/>
              <a:pPr/>
              <a:t>24</a:t>
            </a:fld>
            <a:endParaRPr lang="en-US"/>
          </a:p>
        </p:txBody>
      </p:sp>
      <p:sp>
        <p:nvSpPr>
          <p:cNvPr id="3" name="Rectangle 2"/>
          <p:cNvSpPr/>
          <p:nvPr/>
        </p:nvSpPr>
        <p:spPr>
          <a:xfrm>
            <a:off x="142844" y="785794"/>
            <a:ext cx="7929618" cy="5216813"/>
          </a:xfrm>
          <a:prstGeom prst="rect">
            <a:avLst/>
          </a:prstGeom>
        </p:spPr>
        <p:txBody>
          <a:bodyPr wrap="square">
            <a:spAutoFit/>
          </a:bodyPr>
          <a:lstStyle/>
          <a:p>
            <a:pPr algn="ctr" rtl="1">
              <a:lnSpc>
                <a:spcPct val="150000"/>
              </a:lnSpc>
            </a:pPr>
            <a:r>
              <a:rPr lang="fa-IR" sz="6000" dirty="0" smtClean="0">
                <a:solidFill>
                  <a:srgbClr val="00B050"/>
                </a:solidFill>
                <a:cs typeface="B Titr" pitchFamily="2" charset="-78"/>
              </a:rPr>
              <a:t>مرحله دوم:</a:t>
            </a:r>
          </a:p>
          <a:p>
            <a:pPr algn="ctr" rtl="1">
              <a:lnSpc>
                <a:spcPct val="150000"/>
              </a:lnSpc>
            </a:pPr>
            <a:r>
              <a:rPr lang="fa-IR" sz="5400" dirty="0" smtClean="0">
                <a:solidFill>
                  <a:srgbClr val="FF0000"/>
                </a:solidFill>
                <a:cs typeface="B Titr" pitchFamily="2" charset="-78"/>
              </a:rPr>
              <a:t>حمایت در حد کامله الوداد از کشوری که در ظاهر حتی رابطه دیپلماتیک ندارد. </a:t>
            </a:r>
            <a:endParaRPr lang="en-US" sz="5400" dirty="0" smtClean="0">
              <a:solidFill>
                <a:srgbClr val="FF0000"/>
              </a:solidFill>
              <a:cs typeface="B Titr" pitchFamily="2" charset="-78"/>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ECBD69C-31DC-4357-8742-A8DED39D19A3}" type="slidenum">
              <a:rPr lang="en-US" smtClean="0"/>
              <a:pPr/>
              <a:t>25</a:t>
            </a:fld>
            <a:endParaRPr lang="en-US"/>
          </a:p>
        </p:txBody>
      </p:sp>
      <p:sp>
        <p:nvSpPr>
          <p:cNvPr id="3" name="Rectangle 2"/>
          <p:cNvSpPr/>
          <p:nvPr/>
        </p:nvSpPr>
        <p:spPr>
          <a:xfrm>
            <a:off x="357158" y="1549304"/>
            <a:ext cx="8429684" cy="2308324"/>
          </a:xfrm>
          <a:prstGeom prst="rect">
            <a:avLst/>
          </a:prstGeom>
        </p:spPr>
        <p:txBody>
          <a:bodyPr wrap="square">
            <a:spAutoFit/>
          </a:bodyPr>
          <a:lstStyle/>
          <a:p>
            <a:pPr algn="justLow" rtl="1"/>
            <a:r>
              <a:rPr lang="ar-SA" sz="2400" dirty="0" smtClean="0">
                <a:cs typeface="B Mitra" pitchFamily="2" charset="-78"/>
              </a:rPr>
              <a:t>قاعده رفتار دولت‌كامله‌الوداد اعضاي سازمان جهاني تجارت را از اعمال تبعيض ميان اعضاي ديگر در روابط تجاري منع مي‌كند؛ به گونه اي كه </a:t>
            </a:r>
            <a:r>
              <a:rPr lang="ar-SA" sz="2400" b="1" dirty="0" smtClean="0">
                <a:cs typeface="B Mitra" pitchFamily="2" charset="-78"/>
              </a:rPr>
              <a:t>هريك از اعضا بايد با ساير اعضا همچون بهترين دوستان خود رفتار كند</a:t>
            </a:r>
            <a:r>
              <a:rPr lang="ar-SA" sz="2400" dirty="0" smtClean="0">
                <a:cs typeface="B Mitra" pitchFamily="2" charset="-78"/>
              </a:rPr>
              <a:t>(ماده 1 گات). در نتيجه، اعضاي سازمان جهاني تجارت به طور يكسان از بهترين شرايط تجاري ايجاد شده در نظام تجارت يكديگر (چه در رژيم تعرفه‌اي و چه در ساير مقررات تجاري) برخوردار خواهند بود. در واقع، اين قاعده محصولات تمامي شركاي تجاري كشورهاي عضو را در موقعيت برابر قرار مي‌دهد. </a:t>
            </a:r>
            <a:endParaRPr lang="en-US" sz="2400" dirty="0" smtClean="0">
              <a:cs typeface="B Mitra" pitchFamily="2" charset="-78"/>
            </a:endParaRPr>
          </a:p>
        </p:txBody>
      </p:sp>
      <p:sp>
        <p:nvSpPr>
          <p:cNvPr id="4" name="Rectangle 3"/>
          <p:cNvSpPr/>
          <p:nvPr/>
        </p:nvSpPr>
        <p:spPr>
          <a:xfrm>
            <a:off x="2071670" y="214290"/>
            <a:ext cx="4825360" cy="769441"/>
          </a:xfrm>
          <a:prstGeom prst="rect">
            <a:avLst/>
          </a:prstGeom>
        </p:spPr>
        <p:txBody>
          <a:bodyPr wrap="none">
            <a:spAutoFit/>
          </a:bodyPr>
          <a:lstStyle/>
          <a:p>
            <a:r>
              <a:rPr lang="fa-IR" sz="4400" dirty="0" smtClean="0">
                <a:cs typeface="B Titr" pitchFamily="2" charset="-78"/>
              </a:rPr>
              <a:t>قاعده </a:t>
            </a:r>
            <a:r>
              <a:rPr lang="ar-SA" sz="4400" dirty="0" smtClean="0">
                <a:cs typeface="B Titr" pitchFamily="2" charset="-78"/>
              </a:rPr>
              <a:t>دولت‌</a:t>
            </a:r>
            <a:r>
              <a:rPr lang="ar-SA" sz="4400" dirty="0" smtClean="0">
                <a:solidFill>
                  <a:srgbClr val="FF0000"/>
                </a:solidFill>
                <a:cs typeface="B Titr" pitchFamily="2" charset="-78"/>
              </a:rPr>
              <a:t>كامله‌الوداد</a:t>
            </a:r>
            <a:endParaRPr lang="en-US" dirty="0">
              <a:solidFill>
                <a:srgbClr val="FF0000"/>
              </a:solidFill>
              <a:cs typeface="B Titr" pitchFamily="2" charset="-78"/>
            </a:endParaRPr>
          </a:p>
        </p:txBody>
      </p:sp>
      <p:sp>
        <p:nvSpPr>
          <p:cNvPr id="5" name="Rectangle 4"/>
          <p:cNvSpPr/>
          <p:nvPr/>
        </p:nvSpPr>
        <p:spPr>
          <a:xfrm>
            <a:off x="428596" y="4286256"/>
            <a:ext cx="8300255" cy="2012859"/>
          </a:xfrm>
          <a:prstGeom prst="rect">
            <a:avLst/>
          </a:prstGeom>
        </p:spPr>
        <p:txBody>
          <a:bodyPr wrap="square">
            <a:spAutoFit/>
          </a:bodyPr>
          <a:lstStyle/>
          <a:p>
            <a:pPr algn="justLow" rtl="1">
              <a:lnSpc>
                <a:spcPct val="130000"/>
              </a:lnSpc>
            </a:pPr>
            <a:r>
              <a:rPr lang="fa-IR" sz="3200" dirty="0" smtClean="0">
                <a:latin typeface="Calibri" pitchFamily="34" charset="0"/>
                <a:ea typeface="Calibri" pitchFamily="34" charset="0"/>
                <a:cs typeface="B Titr" pitchFamily="2" charset="-78"/>
              </a:rPr>
              <a:t>در حالی که </a:t>
            </a:r>
            <a:r>
              <a:rPr lang="fa-IR" sz="3200" dirty="0" smtClean="0">
                <a:solidFill>
                  <a:srgbClr val="FF0000"/>
                </a:solidFill>
                <a:latin typeface="Calibri" pitchFamily="34" charset="0"/>
                <a:ea typeface="Calibri" pitchFamily="34" charset="0"/>
                <a:cs typeface="B Titr" pitchFamily="2" charset="-78"/>
              </a:rPr>
              <a:t>آمریکا</a:t>
            </a:r>
            <a:r>
              <a:rPr lang="fa-IR" sz="3200" dirty="0" smtClean="0">
                <a:latin typeface="Calibri" pitchFamily="34" charset="0"/>
                <a:ea typeface="Calibri" pitchFamily="34" charset="0"/>
                <a:cs typeface="B Titr" pitchFamily="2" charset="-78"/>
              </a:rPr>
              <a:t> با عراق حتی روابط دیپلماتیک هم نداشت، فقط به خاطر اعمال دشمنی با ایران، از رژیم بعثی عراق در حد یک ارتباط </a:t>
            </a:r>
            <a:r>
              <a:rPr lang="fa-IR" sz="3200" dirty="0" smtClean="0">
                <a:solidFill>
                  <a:srgbClr val="FF0000"/>
                </a:solidFill>
                <a:latin typeface="Calibri" pitchFamily="34" charset="0"/>
                <a:ea typeface="Calibri" pitchFamily="34" charset="0"/>
                <a:cs typeface="B Titr" pitchFamily="2" charset="-78"/>
              </a:rPr>
              <a:t>کامله الوداد </a:t>
            </a:r>
            <a:r>
              <a:rPr lang="fa-IR" sz="3200" dirty="0" smtClean="0">
                <a:latin typeface="Calibri" pitchFamily="34" charset="0"/>
                <a:ea typeface="Calibri" pitchFamily="34" charset="0"/>
                <a:cs typeface="B Titr" pitchFamily="2" charset="-78"/>
              </a:rPr>
              <a:t>حمایت کرد. </a:t>
            </a:r>
            <a:endParaRPr lang="en-US" sz="3200" dirty="0" smtClean="0">
              <a:latin typeface="Calibri" pitchFamily="34" charset="0"/>
              <a:ea typeface="Calibri" pitchFamily="34" charset="0"/>
              <a:cs typeface="B Titr" pitchFamily="2" charset="-78"/>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7" name="Rectangle 1"/>
          <p:cNvSpPr>
            <a:spLocks noChangeArrowheads="1"/>
          </p:cNvSpPr>
          <p:nvPr/>
        </p:nvSpPr>
        <p:spPr bwMode="auto">
          <a:xfrm>
            <a:off x="214282" y="141439"/>
            <a:ext cx="8572560" cy="221599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50000"/>
              </a:lnSpc>
              <a:spcBef>
                <a:spcPct val="0"/>
              </a:spcBef>
              <a:spcAft>
                <a:spcPct val="0"/>
              </a:spcAft>
              <a:buClrTx/>
              <a:buSzTx/>
              <a:buFontTx/>
              <a:buNone/>
              <a:tabLst/>
            </a:pPr>
            <a:r>
              <a:rPr kumimoji="0" lang="fa-IR" sz="2800" b="1" i="0" u="none" strike="noStrike" cap="none" normalizeH="0" baseline="0" dirty="0" smtClean="0">
                <a:ln>
                  <a:noFill/>
                </a:ln>
                <a:solidFill>
                  <a:schemeClr val="tx1"/>
                </a:solidFill>
                <a:effectLst/>
                <a:latin typeface="Calibri" pitchFamily="34" charset="0"/>
                <a:ea typeface="Calibri" pitchFamily="34" charset="0"/>
                <a:cs typeface="B Titr" pitchFamily="2" charset="-78"/>
              </a:rPr>
              <a:t>پاداش تحمیل جنگ به ایران؛</a:t>
            </a:r>
          </a:p>
          <a:p>
            <a:pPr marL="0" marR="0" lvl="0" indent="0" algn="ctr" defTabSz="914400" rtl="1" eaLnBrk="1" fontAlgn="base" latinLnBrk="0" hangingPunct="1">
              <a:lnSpc>
                <a:spcPct val="150000"/>
              </a:lnSpc>
              <a:spcBef>
                <a:spcPct val="0"/>
              </a:spcBef>
              <a:spcAft>
                <a:spcPct val="0"/>
              </a:spcAft>
              <a:buClrTx/>
              <a:buSzTx/>
              <a:buFontTx/>
              <a:buNone/>
              <a:tabLst/>
            </a:pPr>
            <a:r>
              <a:rPr lang="fa-IR" sz="3600" b="1" dirty="0" smtClean="0">
                <a:effectLst>
                  <a:glow rad="139700">
                    <a:schemeClr val="accent1">
                      <a:satMod val="175000"/>
                      <a:alpha val="40000"/>
                    </a:schemeClr>
                  </a:glow>
                </a:effectLst>
                <a:latin typeface="Calibri" pitchFamily="34" charset="0"/>
                <a:cs typeface="B Titr" pitchFamily="2" charset="-78"/>
              </a:rPr>
              <a:t>رژیم بعث از فهرست حامیان تروریست ها خط خورد </a:t>
            </a:r>
          </a:p>
          <a:p>
            <a:pPr marL="0" marR="0" lvl="0" indent="0" algn="ctr" defTabSz="914400" rtl="1" eaLnBrk="1" fontAlgn="base" latinLnBrk="0" hangingPunct="1">
              <a:lnSpc>
                <a:spcPct val="150000"/>
              </a:lnSpc>
              <a:spcBef>
                <a:spcPct val="0"/>
              </a:spcBef>
              <a:spcAft>
                <a:spcPct val="0"/>
              </a:spcAft>
              <a:buClrTx/>
              <a:buSzTx/>
              <a:buFontTx/>
              <a:buNone/>
              <a:tabLst/>
            </a:pPr>
            <a:r>
              <a:rPr lang="fa-IR" sz="2800" b="1" dirty="0" smtClean="0">
                <a:latin typeface="Calibri" pitchFamily="34" charset="0"/>
                <a:cs typeface="B Titr" pitchFamily="2" charset="-78"/>
              </a:rPr>
              <a:t>جمهوری اسلامی به این فهرست اضافه شد</a:t>
            </a:r>
            <a:endParaRPr kumimoji="0" lang="fa-IR" sz="4000" b="0" i="0" u="none" strike="noStrike" cap="none" normalizeH="0" baseline="0" dirty="0" smtClean="0">
              <a:ln>
                <a:noFill/>
              </a:ln>
              <a:solidFill>
                <a:schemeClr val="tx1"/>
              </a:solidFill>
              <a:effectLst/>
              <a:latin typeface="Arial" pitchFamily="34" charset="0"/>
              <a:cs typeface="B Titr" pitchFamily="2" charset="-78"/>
            </a:endParaRPr>
          </a:p>
        </p:txBody>
      </p:sp>
      <p:sp>
        <p:nvSpPr>
          <p:cNvPr id="183298" name="Rectangle 2"/>
          <p:cNvSpPr>
            <a:spLocks noChangeArrowheads="1"/>
          </p:cNvSpPr>
          <p:nvPr/>
        </p:nvSpPr>
        <p:spPr bwMode="auto">
          <a:xfrm>
            <a:off x="357158" y="2326085"/>
            <a:ext cx="8429684" cy="403187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Low" rtl="1" fontAlgn="base">
              <a:spcBef>
                <a:spcPct val="0"/>
              </a:spcBef>
              <a:spcAft>
                <a:spcPct val="0"/>
              </a:spcAft>
            </a:pPr>
            <a:r>
              <a:rPr lang="fa-IR" sz="3200" dirty="0" smtClean="0">
                <a:latin typeface="Calibri" pitchFamily="34" charset="0"/>
                <a:ea typeface="Calibri" pitchFamily="34" charset="0"/>
                <a:cs typeface="B Mitra" pitchFamily="2" charset="-78"/>
              </a:rPr>
              <a:t>عراق تا آن زمان که جزء لیست کشورهای حامی تروریست ها بود و در تحریم کامل ازسوی آمریکا به سر می برد به دنبال جنک با ایران، از لیست کشورهای حامی تروریست آمریکا خارج شد؛ واضح ترین ملاک و معیار تشخیص رویکرد خصمانه ایالات متحده در قبال ایران را می توان حذف عراق از فهرست کشورهای تروریستی در نوامبر 1983 و جایگزین نمودن ایران در همان فهرست دوماه بعد در ژانویه 1984 دانست.</a:t>
            </a:r>
          </a:p>
          <a:p>
            <a:pPr lvl="0" algn="justLow" rtl="1" fontAlgn="base">
              <a:spcBef>
                <a:spcPct val="0"/>
              </a:spcBef>
              <a:spcAft>
                <a:spcPct val="0"/>
              </a:spcAft>
            </a:pPr>
            <a:r>
              <a:rPr kumimoji="0" lang="fa-IR" sz="3200" b="0" i="0" u="none" strike="noStrike" cap="none" normalizeH="0" baseline="0" dirty="0" smtClean="0">
                <a:ln>
                  <a:noFill/>
                </a:ln>
                <a:solidFill>
                  <a:schemeClr val="tx1"/>
                </a:solidFill>
                <a:effectLst/>
                <a:latin typeface="Calibri" pitchFamily="34" charset="0"/>
                <a:cs typeface="B Mitra" pitchFamily="2" charset="-78"/>
              </a:rPr>
              <a:t>این در حالی بود که خبر وقوع</a:t>
            </a:r>
            <a:r>
              <a:rPr kumimoji="0" lang="fa-IR" sz="3200" b="0" i="0" u="none" strike="noStrike" cap="none" normalizeH="0" dirty="0" smtClean="0">
                <a:ln>
                  <a:noFill/>
                </a:ln>
                <a:solidFill>
                  <a:schemeClr val="tx1"/>
                </a:solidFill>
                <a:effectLst/>
                <a:latin typeface="Calibri" pitchFamily="34" charset="0"/>
                <a:cs typeface="B Mitra" pitchFamily="2" charset="-78"/>
              </a:rPr>
              <a:t> تجاوز عراق به ایران هیچ حادثه ای که بتواند منشأ چنین تغییری در دو کشور شده باشد به وقوع نپیوسته بود. </a:t>
            </a:r>
            <a:endParaRPr kumimoji="0" lang="fa-IR" sz="44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fld id="{816DC3E8-027D-45BD-BFF7-948F93A10FED}" type="slidenum">
              <a:rPr lang="fa-IR" smtClean="0"/>
              <a:pPr/>
              <a:t>26</a:t>
            </a:fld>
            <a:endParaRPr lang="fa-I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ECBD69C-31DC-4357-8742-A8DED39D19A3}" type="slidenum">
              <a:rPr lang="en-US" smtClean="0"/>
              <a:pPr/>
              <a:t>27</a:t>
            </a:fld>
            <a:endParaRPr lang="en-US"/>
          </a:p>
        </p:txBody>
      </p:sp>
      <p:sp>
        <p:nvSpPr>
          <p:cNvPr id="3" name="Rectangle 1"/>
          <p:cNvSpPr>
            <a:spLocks noChangeArrowheads="1"/>
          </p:cNvSpPr>
          <p:nvPr/>
        </p:nvSpPr>
        <p:spPr bwMode="auto">
          <a:xfrm>
            <a:off x="227970" y="2499177"/>
            <a:ext cx="8643998" cy="44012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fa-IR" sz="2800" b="1" i="0" u="none" strike="noStrike" cap="none" normalizeH="0" baseline="0" dirty="0" smtClean="0">
                <a:ln>
                  <a:noFill/>
                </a:ln>
                <a:solidFill>
                  <a:schemeClr val="tx1"/>
                </a:solidFill>
                <a:effectLst/>
                <a:latin typeface="Calibri" pitchFamily="34" charset="0"/>
                <a:ea typeface="Calibri" pitchFamily="34" charset="0"/>
                <a:cs typeface="B Mitra" pitchFamily="2" charset="-78"/>
              </a:rPr>
              <a:t>در جریان جنگ عراق با ایران برای آنکه </a:t>
            </a:r>
            <a:r>
              <a:rPr kumimoji="0" lang="fa-IR" sz="2800" b="1" i="0" u="none" strike="noStrike" cap="none" normalizeH="0" baseline="0" dirty="0" smtClean="0">
                <a:ln>
                  <a:noFill/>
                </a:ln>
                <a:solidFill>
                  <a:srgbClr val="FF0000"/>
                </a:solidFill>
                <a:effectLst/>
                <a:latin typeface="Calibri" pitchFamily="34" charset="0"/>
                <a:ea typeface="Calibri" pitchFamily="34" charset="0"/>
                <a:cs typeface="B Mitra" pitchFamily="2" charset="-78"/>
              </a:rPr>
              <a:t>امریکا</a:t>
            </a:r>
            <a:r>
              <a:rPr kumimoji="0" lang="fa-IR" sz="2800" b="1" i="0" u="none" strike="noStrike" cap="none" normalizeH="0" baseline="0" dirty="0" smtClean="0">
                <a:ln>
                  <a:noFill/>
                </a:ln>
                <a:solidFill>
                  <a:schemeClr val="tx1"/>
                </a:solidFill>
                <a:effectLst/>
                <a:latin typeface="Calibri" pitchFamily="34" charset="0"/>
                <a:ea typeface="Calibri" pitchFamily="34" charset="0"/>
                <a:cs typeface="B Mitra" pitchFamily="2" charset="-78"/>
              </a:rPr>
              <a:t> بتواند به بغداد کمک کند باید ابتدا اتهام تروریستی را از پیشانی عراق پاک می کرد، تا کمک های خود و سایر کشورها را قانونی جلوه دهد </a:t>
            </a:r>
            <a:r>
              <a:rPr kumimoji="0" lang="fa-IR" sz="2800" b="0" i="0" u="none" strike="noStrike" cap="none" normalizeH="0" baseline="0" dirty="0" smtClean="0">
                <a:ln>
                  <a:noFill/>
                </a:ln>
                <a:solidFill>
                  <a:schemeClr val="tx1"/>
                </a:solidFill>
                <a:effectLst/>
                <a:latin typeface="Calibri" pitchFamily="34" charset="0"/>
                <a:ea typeface="Calibri" pitchFamily="34" charset="0"/>
                <a:cs typeface="B Mitra" pitchFamily="2" charset="-78"/>
              </a:rPr>
              <a:t>(تیمرمن، 1376: 235). هنگامی که وزرات امور خارجه </a:t>
            </a:r>
            <a:r>
              <a:rPr kumimoji="0" lang="fa-IR" sz="2800" b="0" i="0" u="none" strike="noStrike" cap="none" normalizeH="0" baseline="0" dirty="0" smtClean="0">
                <a:ln>
                  <a:noFill/>
                </a:ln>
                <a:solidFill>
                  <a:srgbClr val="FF0000"/>
                </a:solidFill>
                <a:effectLst/>
                <a:latin typeface="Calibri" pitchFamily="34" charset="0"/>
                <a:ea typeface="Calibri" pitchFamily="34" charset="0"/>
                <a:cs typeface="B Mitra" pitchFamily="2" charset="-78"/>
              </a:rPr>
              <a:t>آمریکا</a:t>
            </a:r>
            <a:r>
              <a:rPr kumimoji="0" lang="fa-IR" sz="2800" b="0" i="0" u="none" strike="noStrike" cap="none" normalizeH="0" baseline="0" dirty="0" smtClean="0">
                <a:ln>
                  <a:noFill/>
                </a:ln>
                <a:solidFill>
                  <a:schemeClr val="tx1"/>
                </a:solidFill>
                <a:effectLst/>
                <a:latin typeface="Calibri" pitchFamily="34" charset="0"/>
                <a:ea typeface="Calibri" pitchFamily="34" charset="0"/>
                <a:cs typeface="B Mitra" pitchFamily="2" charset="-78"/>
              </a:rPr>
              <a:t> تصمیم گرفت بغداد را از تمامی اتهامات تروریستی مبرا اعلام کند به خوبی می دانست که سازمان ابونضال از حمایت گسترده بغداد برخوردار است، مقام های انگلیسی نیز یافته های خود را در مورد دست داشتن عراق در ترور آرگوف به اطلاع ایالات متحده رساندند، اما به گفته ریچارد مورفی «</a:t>
            </a:r>
            <a:r>
              <a:rPr kumimoji="0" lang="fa-IR" sz="2800" b="1" i="0" u="none" strike="noStrike" cap="none" normalizeH="0" baseline="0" dirty="0" smtClean="0">
                <a:ln>
                  <a:noFill/>
                </a:ln>
                <a:solidFill>
                  <a:schemeClr val="tx1"/>
                </a:solidFill>
                <a:effectLst/>
                <a:latin typeface="Calibri" pitchFamily="34" charset="0"/>
                <a:ea typeface="Calibri" pitchFamily="34" charset="0"/>
                <a:cs typeface="B Mitra" pitchFamily="2" charset="-78"/>
              </a:rPr>
              <a:t>از آن پس دیگر در وزارت امور خارجه در مورد حمایت بغداد از تروریسم سخنی به میان نیامد. موضوع کلاً و برای همیشه از دستور کار خارج شده بود</a:t>
            </a:r>
            <a:r>
              <a:rPr kumimoji="0" lang="fa-IR" sz="2800" b="0" i="0" u="none" strike="noStrike" cap="none" normalizeH="0" baseline="0" dirty="0" smtClean="0">
                <a:ln>
                  <a:noFill/>
                </a:ln>
                <a:solidFill>
                  <a:schemeClr val="tx1"/>
                </a:solidFill>
                <a:effectLst/>
                <a:latin typeface="Calibri" pitchFamily="34" charset="0"/>
                <a:ea typeface="Calibri" pitchFamily="34" charset="0"/>
                <a:cs typeface="B Mitra" pitchFamily="2" charset="-78"/>
              </a:rPr>
              <a:t>.» (تیمرمن، 1376: 237)</a:t>
            </a:r>
            <a:endParaRPr kumimoji="0" lang="fa-IR" sz="40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5362" name="Picture 2" descr="J:\نقش آمریکا در جنگ\New folder\maxresdefault.jpg"/>
          <p:cNvPicPr>
            <a:picLocks noChangeAspect="1" noChangeArrowheads="1"/>
          </p:cNvPicPr>
          <p:nvPr/>
        </p:nvPicPr>
        <p:blipFill>
          <a:blip r:embed="rId2" cstate="print"/>
          <a:srcRect/>
          <a:stretch>
            <a:fillRect/>
          </a:stretch>
        </p:blipFill>
        <p:spPr bwMode="auto">
          <a:xfrm>
            <a:off x="2331446" y="71414"/>
            <a:ext cx="4429156" cy="2491400"/>
          </a:xfrm>
          <a:prstGeom prst="rect">
            <a:avLst/>
          </a:prstGeom>
          <a:noFill/>
        </p:spPr>
      </p:pic>
      <p:sp>
        <p:nvSpPr>
          <p:cNvPr id="6" name="Rectangle 5"/>
          <p:cNvSpPr/>
          <p:nvPr/>
        </p:nvSpPr>
        <p:spPr>
          <a:xfrm>
            <a:off x="6863988" y="1059404"/>
            <a:ext cx="1494226" cy="369332"/>
          </a:xfrm>
          <a:prstGeom prst="rect">
            <a:avLst/>
          </a:prstGeom>
        </p:spPr>
        <p:txBody>
          <a:bodyPr wrap="square">
            <a:spAutoFit/>
          </a:bodyPr>
          <a:lstStyle/>
          <a:p>
            <a:pPr rtl="1"/>
            <a:r>
              <a:rPr lang="fa-IR" dirty="0" smtClean="0">
                <a:latin typeface="Calibri" pitchFamily="34" charset="0"/>
                <a:ea typeface="Calibri" pitchFamily="34" charset="0"/>
                <a:cs typeface="B Mitra" pitchFamily="2" charset="-78"/>
              </a:rPr>
              <a:t> ریچارد مورفی</a:t>
            </a:r>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5" name="Rectangle 1"/>
          <p:cNvSpPr>
            <a:spLocks noChangeArrowheads="1"/>
          </p:cNvSpPr>
          <p:nvPr/>
        </p:nvSpPr>
        <p:spPr bwMode="auto">
          <a:xfrm>
            <a:off x="285580" y="1285860"/>
            <a:ext cx="8505325" cy="489364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fa-IR" sz="2400" b="0" i="0" u="none" strike="noStrike" cap="none" normalizeH="0" baseline="0" dirty="0" smtClean="0">
                <a:ln>
                  <a:noFill/>
                </a:ln>
                <a:solidFill>
                  <a:schemeClr val="tx1"/>
                </a:solidFill>
                <a:effectLst/>
                <a:latin typeface="Calibri" pitchFamily="34" charset="0"/>
                <a:ea typeface="Calibri" pitchFamily="34" charset="0"/>
                <a:cs typeface="B Mitra" pitchFamily="2" charset="-78"/>
              </a:rPr>
              <a:t>در سال 1979 </a:t>
            </a:r>
            <a:r>
              <a:rPr lang="fa-IR" sz="2400" dirty="0" smtClean="0">
                <a:latin typeface="Calibri" pitchFamily="34" charset="0"/>
                <a:ea typeface="Calibri" pitchFamily="34" charset="0"/>
                <a:cs typeface="B Mitra" pitchFamily="2" charset="-78"/>
              </a:rPr>
              <a:t>میلادی [1357 شمسی] </a:t>
            </a:r>
            <a:r>
              <a:rPr lang="fa-IR" sz="2400" dirty="0" smtClean="0">
                <a:solidFill>
                  <a:srgbClr val="FF0000"/>
                </a:solidFill>
                <a:latin typeface="Calibri" pitchFamily="34" charset="0"/>
                <a:ea typeface="Calibri" pitchFamily="34" charset="0"/>
                <a:cs typeface="B Mitra" pitchFamily="2" charset="-78"/>
              </a:rPr>
              <a:t>آمریکا،</a:t>
            </a:r>
            <a:r>
              <a:rPr lang="fa-IR" sz="2400" dirty="0" smtClean="0">
                <a:latin typeface="Calibri" pitchFamily="34" charset="0"/>
                <a:ea typeface="Calibri" pitchFamily="34" charset="0"/>
                <a:cs typeface="B Mitra" pitchFamily="2" charset="-78"/>
              </a:rPr>
              <a:t> عراق را به دلیل روابطش با برخی سازمان های انقلابی فلسطینی [به تعبیر آمریکایی ها تروریستی] در فهرست کشورهای [به اصطلاح] حامی تروریست قرار داد. </a:t>
            </a:r>
            <a:endParaRPr lang="en-US" sz="2400" dirty="0" smtClean="0">
              <a:latin typeface="Calibri" pitchFamily="34" charset="0"/>
              <a:ea typeface="Calibri" pitchFamily="34" charset="0"/>
              <a:cs typeface="B Mitra" pitchFamily="2" charset="-78"/>
            </a:endParaRPr>
          </a:p>
          <a:p>
            <a:pPr marL="0" marR="0" lvl="0" indent="0" algn="justLow" defTabSz="914400" rtl="1" eaLnBrk="0" fontAlgn="base" latinLnBrk="0" hangingPunct="0">
              <a:lnSpc>
                <a:spcPct val="100000"/>
              </a:lnSpc>
              <a:spcBef>
                <a:spcPct val="0"/>
              </a:spcBef>
              <a:spcAft>
                <a:spcPct val="0"/>
              </a:spcAft>
              <a:buClrTx/>
              <a:buSzTx/>
              <a:buFontTx/>
              <a:buNone/>
              <a:tabLst/>
            </a:pPr>
            <a:r>
              <a:rPr lang="fa-IR" sz="2400" dirty="0" smtClean="0">
                <a:latin typeface="Calibri" pitchFamily="34" charset="0"/>
                <a:ea typeface="Calibri" pitchFamily="34" charset="0"/>
                <a:cs typeface="B Mitra" pitchFamily="2" charset="-78"/>
              </a:rPr>
              <a:t>کشوری که در این فهرست قرار می گیرد مشمول ممنوعیت خرید و واردات سلاح و ممنوعیت کمک اقتصادی می شود و هر گونه صادرات اقلام با کاربرد دو گانه به آن کشور محدود می شود. </a:t>
            </a:r>
            <a:endParaRPr lang="en-US" sz="2400" dirty="0" smtClean="0">
              <a:latin typeface="Calibri" pitchFamily="34" charset="0"/>
              <a:ea typeface="Calibri" pitchFamily="34" charset="0"/>
              <a:cs typeface="B Mitra" pitchFamily="2" charset="-78"/>
            </a:endParaRPr>
          </a:p>
          <a:p>
            <a:pPr algn="justLow" rtl="1" eaLnBrk="0" fontAlgn="base" hangingPunct="0">
              <a:spcBef>
                <a:spcPct val="0"/>
              </a:spcBef>
              <a:spcAft>
                <a:spcPct val="0"/>
              </a:spcAft>
            </a:pPr>
            <a:r>
              <a:rPr lang="fa-IR" sz="2400" dirty="0" smtClean="0">
                <a:latin typeface="Calibri" pitchFamily="34" charset="0"/>
                <a:ea typeface="Calibri" pitchFamily="34" charset="0"/>
                <a:cs typeface="B Mitra" pitchFamily="2" charset="-78"/>
              </a:rPr>
              <a:t>دولت آمریکا بعد از شروع جنگ با ایران با وجود اینکه نام عراق در این فهرست بود آمریکایی ها به شدت به عراق کمک مادی می کردند در سال 1982 میلادی به این نتیجه رسیدند که شکست عراق در برابر ایران به ضرر منافع آنهاست. لذا در فوریه 1982 میلادی [1360] </a:t>
            </a:r>
            <a:r>
              <a:rPr lang="fa-IR" sz="2400" b="1" dirty="0" smtClean="0">
                <a:latin typeface="Calibri" pitchFamily="34" charset="0"/>
                <a:ea typeface="Calibri" pitchFamily="34" charset="0"/>
                <a:cs typeface="B Mitra" pitchFamily="2" charset="-78"/>
              </a:rPr>
              <a:t>دولت </a:t>
            </a:r>
            <a:r>
              <a:rPr lang="fa-IR" sz="2400" b="1" dirty="0" smtClean="0">
                <a:solidFill>
                  <a:srgbClr val="FF0000"/>
                </a:solidFill>
                <a:latin typeface="Calibri" pitchFamily="34" charset="0"/>
                <a:ea typeface="Calibri" pitchFamily="34" charset="0"/>
                <a:cs typeface="B Mitra" pitchFamily="2" charset="-78"/>
              </a:rPr>
              <a:t>آمریکا</a:t>
            </a:r>
            <a:r>
              <a:rPr lang="fa-IR" sz="2400" b="1" dirty="0" smtClean="0">
                <a:latin typeface="Calibri" pitchFamily="34" charset="0"/>
                <a:ea typeface="Calibri" pitchFamily="34" charset="0"/>
                <a:cs typeface="B Mitra" pitchFamily="2" charset="-78"/>
              </a:rPr>
              <a:t> بدون مشورت با کنگره</a:t>
            </a:r>
            <a:r>
              <a:rPr lang="fa-IR" sz="2400" dirty="0" smtClean="0">
                <a:latin typeface="Calibri" pitchFamily="34" charset="0"/>
                <a:ea typeface="Calibri" pitchFamily="34" charset="0"/>
                <a:cs typeface="B Mitra" pitchFamily="2" charset="-78"/>
              </a:rPr>
              <a:t>، عراق را از فهرست کشورهای حامی تروریست خارج کرد. </a:t>
            </a:r>
            <a:r>
              <a:rPr lang="fa-IR" sz="2400" b="1" dirty="0" smtClean="0">
                <a:latin typeface="Calibri" pitchFamily="34" charset="0"/>
                <a:ea typeface="Calibri" pitchFamily="34" charset="0"/>
                <a:cs typeface="B Mitra" pitchFamily="2" charset="-78"/>
              </a:rPr>
              <a:t>دلیل رسمی خروج عراق از فهرست کشورهای حامی تروریست همچنان مبهم است</a:t>
            </a:r>
            <a:r>
              <a:rPr lang="fa-IR" sz="2400" dirty="0" smtClean="0">
                <a:latin typeface="Calibri" pitchFamily="34" charset="0"/>
                <a:ea typeface="Calibri" pitchFamily="34" charset="0"/>
                <a:cs typeface="B Mitra" pitchFamily="2" charset="-78"/>
              </a:rPr>
              <a:t>. اما این اقدام حسن نیت آمریکا در برابر عراق نشان داد و زمینه کاهش محدودیت صادرات اقلام با کاربرد دوگانه عراق را نیز فراهم کرد. واقعیت دیگر این است که این اقدام آمریکایی ها با موضع دیرینه ادعایی وزارت خارجه این کشور نسبت به کشورهای حامی تروریست در تقابل بود. (ویلمسه، 1392: 73)</a:t>
            </a:r>
          </a:p>
        </p:txBody>
      </p:sp>
      <p:sp>
        <p:nvSpPr>
          <p:cNvPr id="12" name="Rectangle 11"/>
          <p:cNvSpPr/>
          <p:nvPr/>
        </p:nvSpPr>
        <p:spPr>
          <a:xfrm>
            <a:off x="357158" y="357166"/>
            <a:ext cx="8358214" cy="646331"/>
          </a:xfrm>
          <a:prstGeom prst="rect">
            <a:avLst/>
          </a:prstGeom>
        </p:spPr>
        <p:txBody>
          <a:bodyPr wrap="square">
            <a:spAutoFit/>
          </a:bodyPr>
          <a:lstStyle/>
          <a:p>
            <a:pPr lvl="0" algn="ctr" rtl="1" fontAlgn="base">
              <a:spcBef>
                <a:spcPct val="0"/>
              </a:spcBef>
              <a:spcAft>
                <a:spcPct val="0"/>
              </a:spcAft>
            </a:pPr>
            <a:r>
              <a:rPr lang="fa-IR" sz="3600" b="1" dirty="0" smtClean="0">
                <a:latin typeface="Calibri" pitchFamily="34" charset="0"/>
                <a:ea typeface="Calibri" pitchFamily="34" charset="0"/>
                <a:cs typeface="B Titr" pitchFamily="2" charset="-78"/>
              </a:rPr>
              <a:t>نتایج خط خوردن عراق از فهرست حامیان تروریسم </a:t>
            </a:r>
            <a:endParaRPr lang="en-US" dirty="0" smtClean="0">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fld id="{0ECBD69C-31DC-4357-8742-A8DED39D19A3}" type="slidenum">
              <a:rPr lang="en-US" smtClean="0"/>
              <a:pPr/>
              <a:t>28</a:t>
            </a:fld>
            <a:endParaRPr lang="en-US"/>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29" name="Rectangle 1"/>
          <p:cNvSpPr>
            <a:spLocks noChangeArrowheads="1"/>
          </p:cNvSpPr>
          <p:nvPr/>
        </p:nvSpPr>
        <p:spPr bwMode="auto">
          <a:xfrm>
            <a:off x="5018278" y="1249151"/>
            <a:ext cx="3840002" cy="31085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fa-IR" sz="2800" b="0" i="0" u="none" strike="noStrike" cap="none" normalizeH="0" baseline="0" dirty="0" smtClean="0">
                <a:ln>
                  <a:noFill/>
                </a:ln>
                <a:solidFill>
                  <a:schemeClr val="tx1"/>
                </a:solidFill>
                <a:effectLst/>
                <a:latin typeface="Calibri" pitchFamily="34" charset="0"/>
                <a:ea typeface="Calibri" pitchFamily="34" charset="0"/>
                <a:cs typeface="B Mitra" pitchFamily="2" charset="-78"/>
              </a:rPr>
              <a:t>در قبال کوتاه آمدن صدام از پیگیری حمله اسرائیل به تأسیسات اتمی عراق  کرک پاتریک نماینده آمریکا در سازمان ملل پس از دیدار مخفیانه با سعدون حمادی و زیر امور خارجه وقت عراق و صلاح عمر العلی نماینده عـراق در  سـازمان ملل در تاریـخ 19</a:t>
            </a:r>
            <a:endParaRPr kumimoji="0" lang="fa-IR" sz="4000" b="0" i="0" u="none" strike="noStrike" cap="none" normalizeH="0" baseline="0" dirty="0" smtClean="0">
              <a:ln>
                <a:noFill/>
              </a:ln>
              <a:solidFill>
                <a:schemeClr val="tx1"/>
              </a:solidFill>
              <a:effectLst/>
              <a:latin typeface="Arial" pitchFamily="34" charset="0"/>
              <a:cs typeface="Arial" pitchFamily="34" charset="0"/>
            </a:endParaRPr>
          </a:p>
        </p:txBody>
      </p:sp>
      <p:sp>
        <p:nvSpPr>
          <p:cNvPr id="4" name="Rectangle 3"/>
          <p:cNvSpPr/>
          <p:nvPr/>
        </p:nvSpPr>
        <p:spPr>
          <a:xfrm>
            <a:off x="774992" y="285728"/>
            <a:ext cx="7654660" cy="646331"/>
          </a:xfrm>
          <a:prstGeom prst="rect">
            <a:avLst/>
          </a:prstGeom>
        </p:spPr>
        <p:txBody>
          <a:bodyPr wrap="none">
            <a:spAutoFit/>
          </a:bodyPr>
          <a:lstStyle/>
          <a:p>
            <a:pPr lvl="0" algn="ctr" rtl="1" fontAlgn="base">
              <a:spcBef>
                <a:spcPct val="0"/>
              </a:spcBef>
              <a:spcAft>
                <a:spcPct val="0"/>
              </a:spcAft>
            </a:pPr>
            <a:r>
              <a:rPr lang="fa-IR" sz="3600" b="1" dirty="0" smtClean="0">
                <a:latin typeface="Calibri" pitchFamily="34" charset="0"/>
                <a:ea typeface="Calibri" pitchFamily="34" charset="0"/>
                <a:cs typeface="B Titr" pitchFamily="2" charset="-78"/>
              </a:rPr>
              <a:t>حمایت سیاسی از صدام حتی در مقابل اسرائیل </a:t>
            </a:r>
            <a:endParaRPr lang="en-US" dirty="0" smtClean="0">
              <a:latin typeface="Arial" pitchFamily="34" charset="0"/>
              <a:cs typeface="Arial" pitchFamily="34" charset="0"/>
            </a:endParaRPr>
          </a:p>
        </p:txBody>
      </p:sp>
      <p:sp>
        <p:nvSpPr>
          <p:cNvPr id="6" name="Slide Number Placeholder 5"/>
          <p:cNvSpPr>
            <a:spLocks noGrp="1"/>
          </p:cNvSpPr>
          <p:nvPr>
            <p:ph type="sldNum" sz="quarter" idx="12"/>
          </p:nvPr>
        </p:nvSpPr>
        <p:spPr/>
        <p:txBody>
          <a:bodyPr/>
          <a:lstStyle/>
          <a:p>
            <a:fld id="{0ECBD69C-31DC-4357-8742-A8DED39D19A3}" type="slidenum">
              <a:rPr lang="en-US" smtClean="0"/>
              <a:pPr/>
              <a:t>29</a:t>
            </a:fld>
            <a:endParaRPr lang="en-US"/>
          </a:p>
        </p:txBody>
      </p:sp>
      <p:pic>
        <p:nvPicPr>
          <p:cNvPr id="10242" name="Picture 2" descr="J:\نقش آمریکا در جنگ\New folder\پاتریکs.jpg"/>
          <p:cNvPicPr>
            <a:picLocks noChangeAspect="1" noChangeArrowheads="1"/>
          </p:cNvPicPr>
          <p:nvPr/>
        </p:nvPicPr>
        <p:blipFill>
          <a:blip r:embed="rId2" cstate="print"/>
          <a:srcRect l="17283" t="26826" r="28396" b="9859"/>
          <a:stretch>
            <a:fillRect/>
          </a:stretch>
        </p:blipFill>
        <p:spPr bwMode="auto">
          <a:xfrm>
            <a:off x="357158" y="1384192"/>
            <a:ext cx="2357422" cy="2559040"/>
          </a:xfrm>
          <a:prstGeom prst="rect">
            <a:avLst/>
          </a:prstGeom>
          <a:noFill/>
        </p:spPr>
      </p:pic>
      <p:pic>
        <p:nvPicPr>
          <p:cNvPr id="10243" name="Picture 3" descr="C:\Users\basij\Desktop\عکس نقش آ»ریکا\13-سعدون حمادی\465504_650.jpg"/>
          <p:cNvPicPr>
            <a:picLocks noChangeAspect="1" noChangeArrowheads="1"/>
          </p:cNvPicPr>
          <p:nvPr/>
        </p:nvPicPr>
        <p:blipFill>
          <a:blip r:embed="rId3" cstate="print"/>
          <a:srcRect l="6250"/>
          <a:stretch>
            <a:fillRect/>
          </a:stretch>
        </p:blipFill>
        <p:spPr bwMode="auto">
          <a:xfrm>
            <a:off x="2755916" y="1357298"/>
            <a:ext cx="2262362" cy="2571768"/>
          </a:xfrm>
          <a:prstGeom prst="rect">
            <a:avLst/>
          </a:prstGeom>
          <a:noFill/>
        </p:spPr>
      </p:pic>
      <p:sp>
        <p:nvSpPr>
          <p:cNvPr id="8" name="Rectangle 7"/>
          <p:cNvSpPr/>
          <p:nvPr/>
        </p:nvSpPr>
        <p:spPr>
          <a:xfrm>
            <a:off x="214282" y="4429132"/>
            <a:ext cx="8715404" cy="1815882"/>
          </a:xfrm>
          <a:prstGeom prst="rect">
            <a:avLst/>
          </a:prstGeom>
        </p:spPr>
        <p:txBody>
          <a:bodyPr wrap="square">
            <a:spAutoFit/>
          </a:bodyPr>
          <a:lstStyle/>
          <a:p>
            <a:pPr lvl="0" algn="justLow" rtl="1" eaLnBrk="0" fontAlgn="base" hangingPunct="0">
              <a:spcBef>
                <a:spcPct val="0"/>
              </a:spcBef>
              <a:spcAft>
                <a:spcPct val="0"/>
              </a:spcAft>
            </a:pPr>
            <a:r>
              <a:rPr lang="fa-IR" sz="2800" dirty="0" smtClean="0">
                <a:latin typeface="Calibri" pitchFamily="34" charset="0"/>
                <a:ea typeface="Calibri" pitchFamily="34" charset="0"/>
                <a:cs typeface="B Mitra" pitchFamily="2" charset="-78"/>
              </a:rPr>
              <a:t>ژوئن 1981 به قطع نامه محکومیت اسرائیل در حمله به پایگاه اوسیراک رأی مثبت داد چند هفته بعد در بغداد صدام حسین که کاملاً از اوضاع راضی بود اعلام کرد که قصد دارد رئیس بخش حافظ منافع آمریکا در سفارت بلژیک را به صورت دوفاکتوی ایالات متحده در عراق بپذیرد. (فریدمن، 1383: 27)</a:t>
            </a:r>
          </a:p>
        </p:txBody>
      </p:sp>
      <p:sp>
        <p:nvSpPr>
          <p:cNvPr id="9" name="Rectangle 8"/>
          <p:cNvSpPr/>
          <p:nvPr/>
        </p:nvSpPr>
        <p:spPr>
          <a:xfrm>
            <a:off x="3071802" y="4000504"/>
            <a:ext cx="1743270" cy="369332"/>
          </a:xfrm>
          <a:prstGeom prst="rect">
            <a:avLst/>
          </a:prstGeom>
        </p:spPr>
        <p:txBody>
          <a:bodyPr wrap="square">
            <a:spAutoFit/>
          </a:bodyPr>
          <a:lstStyle/>
          <a:p>
            <a:pPr algn="ctr" rtl="1"/>
            <a:r>
              <a:rPr lang="fa-IR" dirty="0" smtClean="0">
                <a:latin typeface="Calibri" pitchFamily="34" charset="0"/>
                <a:ea typeface="Calibri" pitchFamily="34" charset="0"/>
                <a:cs typeface="B Mitra" pitchFamily="2" charset="-78"/>
              </a:rPr>
              <a:t>سعدون حمادی</a:t>
            </a:r>
            <a:endParaRPr lang="en-US" dirty="0"/>
          </a:p>
        </p:txBody>
      </p:sp>
      <p:sp>
        <p:nvSpPr>
          <p:cNvPr id="10" name="Rectangle 9"/>
          <p:cNvSpPr/>
          <p:nvPr/>
        </p:nvSpPr>
        <p:spPr>
          <a:xfrm>
            <a:off x="642910" y="4000504"/>
            <a:ext cx="1743270" cy="369332"/>
          </a:xfrm>
          <a:prstGeom prst="rect">
            <a:avLst/>
          </a:prstGeom>
        </p:spPr>
        <p:txBody>
          <a:bodyPr wrap="square">
            <a:spAutoFit/>
          </a:bodyPr>
          <a:lstStyle/>
          <a:p>
            <a:pPr algn="ctr" rtl="1"/>
            <a:r>
              <a:rPr lang="fa-IR" dirty="0" smtClean="0">
                <a:latin typeface="Calibri" pitchFamily="34" charset="0"/>
                <a:ea typeface="Calibri" pitchFamily="34" charset="0"/>
                <a:cs typeface="B Mitra" pitchFamily="2" charset="-78"/>
              </a:rPr>
              <a:t>جین کرگ پاتریک </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r>
              <a:rPr lang="en-US" dirty="0" smtClean="0"/>
              <a:t>3</a:t>
            </a:r>
          </a:p>
        </p:txBody>
      </p:sp>
      <p:pic>
        <p:nvPicPr>
          <p:cNvPr id="1027" name="Picture 3" descr="J:\نقش آمریکا در جنگ\index.jpg"/>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rot="506809">
            <a:off x="5983712" y="541475"/>
            <a:ext cx="2286016" cy="2854677"/>
          </a:xfrm>
          <a:prstGeom prst="rect">
            <a:avLst/>
          </a:prstGeom>
          <a:noFill/>
        </p:spPr>
      </p:pic>
      <p:pic>
        <p:nvPicPr>
          <p:cNvPr id="1028" name="Picture 4" descr="J:\نقش آمریکا در جنگ\guy-fawkes-white.jpg"/>
          <p:cNvPicPr>
            <a:picLocks noChangeAspect="1" noChangeArrowheads="1"/>
          </p:cNvPicPr>
          <p:nvPr/>
        </p:nvPicPr>
        <p:blipFill>
          <a:blip r:embed="rId4" cstate="print">
            <a:clrChange>
              <a:clrFrom>
                <a:srgbClr val="040404"/>
              </a:clrFrom>
              <a:clrTo>
                <a:srgbClr val="040404">
                  <a:alpha val="0"/>
                </a:srgbClr>
              </a:clrTo>
            </a:clrChange>
          </a:blip>
          <a:srcRect/>
          <a:stretch>
            <a:fillRect/>
          </a:stretch>
        </p:blipFill>
        <p:spPr bwMode="auto">
          <a:xfrm>
            <a:off x="3857620" y="428604"/>
            <a:ext cx="3000395" cy="3143272"/>
          </a:xfrm>
          <a:prstGeom prst="rect">
            <a:avLst/>
          </a:prstGeom>
          <a:noFill/>
        </p:spPr>
      </p:pic>
      <p:pic>
        <p:nvPicPr>
          <p:cNvPr id="1029" name="Picture 5" descr="J:\نقش آمریکا در جنگ\indesssx.jpg"/>
          <p:cNvPicPr>
            <a:picLocks noChangeAspect="1" noChangeArrowheads="1"/>
          </p:cNvPicPr>
          <p:nvPr/>
        </p:nvPicPr>
        <p:blipFill>
          <a:blip r:embed="rId5" cstate="print">
            <a:clrChange>
              <a:clrFrom>
                <a:srgbClr val="010101"/>
              </a:clrFrom>
              <a:clrTo>
                <a:srgbClr val="010101">
                  <a:alpha val="0"/>
                </a:srgbClr>
              </a:clrTo>
            </a:clrChange>
          </a:blip>
          <a:srcRect/>
          <a:stretch>
            <a:fillRect/>
          </a:stretch>
        </p:blipFill>
        <p:spPr bwMode="auto">
          <a:xfrm>
            <a:off x="1571604" y="357166"/>
            <a:ext cx="3378212" cy="3378212"/>
          </a:xfrm>
          <a:prstGeom prst="rect">
            <a:avLst/>
          </a:prstGeom>
          <a:noFill/>
        </p:spPr>
      </p:pic>
      <p:pic>
        <p:nvPicPr>
          <p:cNvPr id="1026" name="Picture 2" descr="J:\نقش آمریکا در جنگ\bushmaster.gif"/>
          <p:cNvPicPr>
            <a:picLocks noChangeAspect="1" noChangeArrowheads="1"/>
          </p:cNvPicPr>
          <p:nvPr/>
        </p:nvPicPr>
        <p:blipFill>
          <a:blip r:embed="rId6" cstate="print"/>
          <a:srcRect/>
          <a:stretch>
            <a:fillRect/>
          </a:stretch>
        </p:blipFill>
        <p:spPr bwMode="auto">
          <a:xfrm rot="5400000">
            <a:off x="-1516373" y="2198412"/>
            <a:ext cx="5634142" cy="1970570"/>
          </a:xfrm>
          <a:prstGeom prst="rect">
            <a:avLst/>
          </a:prstGeom>
          <a:noFill/>
        </p:spPr>
      </p:pic>
      <p:sp>
        <p:nvSpPr>
          <p:cNvPr id="9" name="Rectangle 8"/>
          <p:cNvSpPr/>
          <p:nvPr/>
        </p:nvSpPr>
        <p:spPr>
          <a:xfrm>
            <a:off x="2143108" y="2357430"/>
            <a:ext cx="6715172" cy="2462213"/>
          </a:xfrm>
          <a:prstGeom prst="rect">
            <a:avLst/>
          </a:prstGeom>
        </p:spPr>
        <p:txBody>
          <a:bodyPr wrap="square">
            <a:spAutoFit/>
          </a:bodyPr>
          <a:lstStyle/>
          <a:p>
            <a:pPr lvl="0" algn="ctr" rtl="1" fontAlgn="base">
              <a:lnSpc>
                <a:spcPct val="200000"/>
              </a:lnSpc>
              <a:spcBef>
                <a:spcPct val="0"/>
              </a:spcBef>
              <a:spcAft>
                <a:spcPct val="0"/>
              </a:spcAft>
            </a:pPr>
            <a:r>
              <a:rPr lang="fa-IR" sz="8800" b="1" dirty="0" smtClean="0">
                <a:ln w="17780" cmpd="sng">
                  <a:solidFill>
                    <a:schemeClr val="accent1">
                      <a:tint val="3000"/>
                    </a:schemeClr>
                  </a:solidFill>
                  <a:prstDash val="solid"/>
                  <a:miter lim="800000"/>
                </a:ln>
                <a:solidFill>
                  <a:srgbClr val="002060"/>
                </a:solidFill>
                <a:effectLst>
                  <a:outerShdw blurRad="55000" dist="50800" dir="5400000" algn="tl">
                    <a:srgbClr val="000000">
                      <a:alpha val="33000"/>
                    </a:srgbClr>
                  </a:outerShdw>
                </a:effectLst>
                <a:latin typeface="Calibri" pitchFamily="34" charset="0"/>
                <a:ea typeface="Calibri" pitchFamily="34" charset="0"/>
                <a:cs typeface="B Titr" pitchFamily="2" charset="-78"/>
              </a:rPr>
              <a:t>از تزویر تا زور </a:t>
            </a:r>
            <a:endParaRPr lang="en-US" sz="5400" b="1" dirty="0" smtClean="0">
              <a:ln w="17780" cmpd="sng">
                <a:solidFill>
                  <a:schemeClr val="accent1">
                    <a:tint val="3000"/>
                  </a:schemeClr>
                </a:solidFill>
                <a:prstDash val="solid"/>
                <a:miter lim="800000"/>
              </a:ln>
              <a:solidFill>
                <a:srgbClr val="002060"/>
              </a:solidFill>
              <a:effectLst>
                <a:outerShdw blurRad="55000" dist="50800" dir="5400000" algn="tl">
                  <a:srgbClr val="000000">
                    <a:alpha val="33000"/>
                  </a:srgbClr>
                </a:outerShdw>
              </a:effectLst>
              <a:latin typeface="Arial" pitchFamily="34" charset="0"/>
              <a:cs typeface="B Titr" pitchFamily="2" charset="-78"/>
            </a:endParaRPr>
          </a:p>
        </p:txBody>
      </p:sp>
      <p:sp>
        <p:nvSpPr>
          <p:cNvPr id="205825" name="Rectangle 1"/>
          <p:cNvSpPr>
            <a:spLocks noChangeArrowheads="1"/>
          </p:cNvSpPr>
          <p:nvPr/>
        </p:nvSpPr>
        <p:spPr bwMode="auto">
          <a:xfrm>
            <a:off x="-32" y="4286256"/>
            <a:ext cx="9144064" cy="212365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200000"/>
              </a:lnSpc>
              <a:spcBef>
                <a:spcPct val="0"/>
              </a:spcBef>
              <a:spcAft>
                <a:spcPct val="0"/>
              </a:spcAft>
              <a:buClrTx/>
              <a:buSzTx/>
              <a:buFontTx/>
              <a:buNone/>
              <a:tabLst/>
            </a:pPr>
            <a:r>
              <a:rPr kumimoji="0" lang="fa-IR" sz="6600" i="0" u="none" strike="noStrike" normalizeH="0" baseline="0" dirty="0" smtClean="0">
                <a:ln w="18415" cmpd="sng">
                  <a:solidFill>
                    <a:srgbClr val="FFFFFF"/>
                  </a:solidFill>
                  <a:prstDash val="solid"/>
                </a:ln>
                <a:solidFill>
                  <a:srgbClr val="FF0000"/>
                </a:solidFill>
                <a:effectLst>
                  <a:outerShdw blurRad="63500" dir="3600000" algn="tl" rotWithShape="0">
                    <a:srgbClr val="000000">
                      <a:alpha val="70000"/>
                    </a:srgbClr>
                  </a:outerShdw>
                </a:effectLst>
                <a:latin typeface="Calibri" pitchFamily="34" charset="0"/>
                <a:ea typeface="Calibri" pitchFamily="34" charset="0"/>
                <a:cs typeface="B Titr" pitchFamily="2" charset="-78"/>
              </a:rPr>
              <a:t>نقش آمریکا در جنگ تحمیلی</a:t>
            </a:r>
            <a:r>
              <a:rPr kumimoji="0" lang="en-US" sz="6600" i="0" u="none" strike="noStrike" normalizeH="0" baseline="0" dirty="0" smtClean="0">
                <a:ln w="18415" cmpd="sng">
                  <a:solidFill>
                    <a:srgbClr val="FFFFFF"/>
                  </a:solidFill>
                  <a:prstDash val="solid"/>
                </a:ln>
                <a:solidFill>
                  <a:srgbClr val="FF0000"/>
                </a:solidFill>
                <a:effectLst>
                  <a:outerShdw blurRad="63500" dir="3600000" algn="tl" rotWithShape="0">
                    <a:srgbClr val="000000">
                      <a:alpha val="70000"/>
                    </a:srgbClr>
                  </a:outerShdw>
                </a:effectLst>
                <a:latin typeface="Calibri" pitchFamily="34" charset="0"/>
                <a:ea typeface="Calibri" pitchFamily="34" charset="0"/>
                <a:cs typeface="B Titr" pitchFamily="2" charset="-78"/>
              </a:rPr>
              <a:t> </a:t>
            </a:r>
            <a:endParaRPr kumimoji="0" lang="en-US" sz="8800" i="0" u="none" strike="noStrike" normalizeH="0" baseline="0" dirty="0" smtClean="0">
              <a:ln w="18415" cmpd="sng">
                <a:solidFill>
                  <a:srgbClr val="FFFFFF"/>
                </a:solidFill>
                <a:prstDash val="solid"/>
              </a:ln>
              <a:solidFill>
                <a:srgbClr val="FF0000"/>
              </a:solidFill>
              <a:effectLst>
                <a:outerShdw blurRad="63500" dir="3600000" algn="tl" rotWithShape="0">
                  <a:srgbClr val="000000">
                    <a:alpha val="70000"/>
                  </a:srgbClr>
                </a:outerShdw>
              </a:effectLst>
              <a:latin typeface="Arial" pitchFamily="34" charset="0"/>
              <a:cs typeface="B Titr" pitchFamily="2" charset="-78"/>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214282" y="2643182"/>
            <a:ext cx="8715436" cy="41549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fa-IR" sz="2400" b="0" i="0" u="none" strike="noStrike" cap="none" normalizeH="0" baseline="0" dirty="0" smtClean="0">
                <a:ln>
                  <a:noFill/>
                </a:ln>
                <a:solidFill>
                  <a:schemeClr val="tx1"/>
                </a:solidFill>
                <a:effectLst/>
                <a:latin typeface="Calibri" pitchFamily="34" charset="0"/>
                <a:ea typeface="Calibri" pitchFamily="34" charset="0"/>
                <a:cs typeface="B Mitra" pitchFamily="2" charset="-78"/>
              </a:rPr>
              <a:t>اولین نشانه موضع جانبدارانه آمریکا در قطع نامه های 479 </a:t>
            </a:r>
            <a:r>
              <a:rPr lang="fa-IR" sz="2400" dirty="0" smtClean="0">
                <a:latin typeface="Calibri" pitchFamily="34" charset="0"/>
                <a:ea typeface="Calibri" pitchFamily="34" charset="0"/>
                <a:cs typeface="B Mitra" pitchFamily="2" charset="-78"/>
              </a:rPr>
              <a:t>[6 مهر 59] </a:t>
            </a:r>
            <a:r>
              <a:rPr kumimoji="0" lang="fa-IR" sz="2400" b="0" i="0" u="none" strike="noStrike" cap="none" normalizeH="0" baseline="0" dirty="0" smtClean="0">
                <a:ln>
                  <a:noFill/>
                </a:ln>
                <a:solidFill>
                  <a:schemeClr val="tx1"/>
                </a:solidFill>
                <a:effectLst/>
                <a:latin typeface="Calibri" pitchFamily="34" charset="0"/>
                <a:ea typeface="Calibri" pitchFamily="34" charset="0"/>
                <a:cs typeface="B Mitra" pitchFamily="2" charset="-78"/>
              </a:rPr>
              <a:t>و 514 [21 فروردین</a:t>
            </a:r>
            <a:r>
              <a:rPr kumimoji="0" lang="fa-IR" sz="2400" b="0" i="0" u="none" strike="noStrike" cap="none" normalizeH="0" dirty="0" smtClean="0">
                <a:ln>
                  <a:noFill/>
                </a:ln>
                <a:solidFill>
                  <a:schemeClr val="tx1"/>
                </a:solidFill>
                <a:effectLst/>
                <a:latin typeface="Calibri" pitchFamily="34" charset="0"/>
                <a:ea typeface="Calibri" pitchFamily="34" charset="0"/>
                <a:cs typeface="B Mitra" pitchFamily="2" charset="-78"/>
              </a:rPr>
              <a:t> 61 پس از فتح خرمشهر</a:t>
            </a:r>
            <a:r>
              <a:rPr kumimoji="0" lang="fa-IR" sz="2400" b="0" i="0" u="none" strike="noStrike" cap="none" normalizeH="0" baseline="0" dirty="0" smtClean="0">
                <a:ln>
                  <a:noFill/>
                </a:ln>
                <a:solidFill>
                  <a:schemeClr val="tx1"/>
                </a:solidFill>
                <a:effectLst/>
                <a:latin typeface="Calibri" pitchFamily="34" charset="0"/>
                <a:ea typeface="Calibri" pitchFamily="34" charset="0"/>
                <a:cs typeface="B Mitra" pitchFamily="2" charset="-78"/>
              </a:rPr>
              <a:t>] و قطعنامه 522 [12 مهر 61] شورای امنیت آشکار شد.</a:t>
            </a:r>
          </a:p>
          <a:p>
            <a:pPr marL="0" marR="0" lvl="0" indent="0" algn="justLow" defTabSz="914400" rtl="1" eaLnBrk="0" fontAlgn="base" latinLnBrk="0" hangingPunct="0">
              <a:lnSpc>
                <a:spcPct val="100000"/>
              </a:lnSpc>
              <a:spcBef>
                <a:spcPct val="0"/>
              </a:spcBef>
              <a:spcAft>
                <a:spcPct val="0"/>
              </a:spcAft>
              <a:buClrTx/>
              <a:buSzTx/>
              <a:buFontTx/>
              <a:buNone/>
              <a:tabLst/>
            </a:pPr>
            <a:r>
              <a:rPr kumimoji="0" lang="fa-IR" sz="2400" b="0" i="0" u="none" strike="noStrike" cap="none" normalizeH="0" baseline="0" dirty="0" smtClean="0">
                <a:ln>
                  <a:noFill/>
                </a:ln>
                <a:solidFill>
                  <a:schemeClr val="tx1"/>
                </a:solidFill>
                <a:effectLst/>
                <a:latin typeface="Calibri" pitchFamily="34" charset="0"/>
                <a:ea typeface="Calibri" pitchFamily="34" charset="0"/>
                <a:cs typeface="B Mitra" pitchFamily="2" charset="-78"/>
              </a:rPr>
              <a:t>قطع نامه 479 را با قطع نامه 660 شورای امنیت درباره هجوم عراق به کویت مقایسه </a:t>
            </a:r>
            <a:r>
              <a:rPr lang="fa-IR" sz="2400" dirty="0" smtClean="0">
                <a:latin typeface="Calibri" pitchFamily="34" charset="0"/>
                <a:ea typeface="Calibri" pitchFamily="34" charset="0"/>
                <a:cs typeface="B Mitra" pitchFamily="2" charset="-78"/>
              </a:rPr>
              <a:t>کنید.</a:t>
            </a:r>
          </a:p>
          <a:p>
            <a:pPr marL="0" marR="0" lvl="0" indent="0" algn="justLow" defTabSz="914400" rtl="1" eaLnBrk="0" fontAlgn="base" latinLnBrk="0" hangingPunct="0">
              <a:lnSpc>
                <a:spcPct val="100000"/>
              </a:lnSpc>
              <a:spcBef>
                <a:spcPct val="0"/>
              </a:spcBef>
              <a:spcAft>
                <a:spcPct val="0"/>
              </a:spcAft>
              <a:buClrTx/>
              <a:buSzTx/>
              <a:buFontTx/>
              <a:buNone/>
              <a:tabLst/>
            </a:pPr>
            <a:r>
              <a:rPr kumimoji="0" lang="fa-IR" sz="2400" b="1" i="0" u="none" strike="noStrike" cap="none" normalizeH="0" baseline="0" dirty="0" smtClean="0">
                <a:ln>
                  <a:noFill/>
                </a:ln>
                <a:solidFill>
                  <a:schemeClr val="tx1"/>
                </a:solidFill>
                <a:effectLst/>
                <a:latin typeface="Calibri" pitchFamily="34" charset="0"/>
                <a:ea typeface="Calibri" pitchFamily="34" charset="0"/>
                <a:cs typeface="B Mitra" pitchFamily="2" charset="-78"/>
              </a:rPr>
              <a:t>برخی تفاوت های آشکار در موضع گیری سازمان ملل در این دو رسوایی بزرگ غیرقابل</a:t>
            </a:r>
            <a:r>
              <a:rPr kumimoji="0" lang="fa-IR" sz="2400" b="1" i="0" u="none" strike="noStrike" cap="none" normalizeH="0" dirty="0" smtClean="0">
                <a:ln>
                  <a:noFill/>
                </a:ln>
                <a:solidFill>
                  <a:schemeClr val="tx1"/>
                </a:solidFill>
                <a:effectLst/>
                <a:latin typeface="Calibri" pitchFamily="34" charset="0"/>
                <a:ea typeface="Calibri" pitchFamily="34" charset="0"/>
                <a:cs typeface="B Mitra" pitchFamily="2" charset="-78"/>
              </a:rPr>
              <a:t> توجیه است</a:t>
            </a:r>
            <a:r>
              <a:rPr kumimoji="0" lang="fa-IR" sz="2400" b="1" i="0" u="none" strike="noStrike" cap="none" normalizeH="0" baseline="0" dirty="0" smtClean="0">
                <a:ln>
                  <a:noFill/>
                </a:ln>
                <a:solidFill>
                  <a:schemeClr val="tx1"/>
                </a:solidFill>
                <a:effectLst/>
                <a:latin typeface="Calibri" pitchFamily="34" charset="0"/>
                <a:ea typeface="Calibri" pitchFamily="34" charset="0"/>
                <a:cs typeface="B Mitra" pitchFamily="2" charset="-78"/>
              </a:rPr>
              <a:t>. در قطعنامه 1359 شمسی نه تنها عراق به عنوان متجاوز معرفی نشد بلکه هیچ کس خواستار عقب نشینی نیروهای این کشور به پشت مرزهای شناخته شده بین المللی نیز نشد. </a:t>
            </a:r>
          </a:p>
          <a:p>
            <a:pPr marL="0" marR="0" lvl="0" indent="0" algn="justLow" defTabSz="914400" rtl="1" eaLnBrk="0" fontAlgn="base" latinLnBrk="0" hangingPunct="0">
              <a:lnSpc>
                <a:spcPct val="100000"/>
              </a:lnSpc>
              <a:spcBef>
                <a:spcPct val="0"/>
              </a:spcBef>
              <a:spcAft>
                <a:spcPct val="0"/>
              </a:spcAft>
              <a:buClrTx/>
              <a:buSzTx/>
              <a:buFontTx/>
              <a:buNone/>
              <a:tabLst/>
            </a:pPr>
            <a:r>
              <a:rPr lang="fa-IR" sz="2400" dirty="0" smtClean="0">
                <a:latin typeface="Calibri" pitchFamily="34" charset="0"/>
                <a:cs typeface="B Mitra" pitchFamily="2" charset="-78"/>
              </a:rPr>
              <a:t>حتی در قطعنامه 514 و 522 در سال 61 هم هیچ اشاره ای به متجاوز نشد. </a:t>
            </a:r>
          </a:p>
          <a:p>
            <a:pPr marL="0" marR="0" lvl="0" indent="0" algn="justLow" defTabSz="914400" rtl="1" eaLnBrk="0" fontAlgn="base" latinLnBrk="0" hangingPunct="0">
              <a:lnSpc>
                <a:spcPct val="100000"/>
              </a:lnSpc>
              <a:spcBef>
                <a:spcPct val="0"/>
              </a:spcBef>
              <a:spcAft>
                <a:spcPct val="0"/>
              </a:spcAft>
              <a:buClrTx/>
              <a:buSzTx/>
              <a:buFontTx/>
              <a:buNone/>
              <a:tabLst/>
            </a:pPr>
            <a:r>
              <a:rPr lang="fa-IR" sz="2400" dirty="0" smtClean="0">
                <a:latin typeface="Calibri" pitchFamily="34" charset="0"/>
                <a:cs typeface="B Mitra" pitchFamily="2" charset="-78"/>
              </a:rPr>
              <a:t>در حالی که در قطنامه 660 برای کویت که در همان روز اول حمله عراق به کویت در 11 مرداد 1369 صادر شد، تکلیف همه چیز روشن بود، هم متجاوز تعیین شده بود و هم او را ملزم به عقب نشینی به مرزهای بین المللی می کرد. </a:t>
            </a:r>
            <a:endParaRPr kumimoji="0" lang="fa-IR" sz="3600" b="0" i="0" u="none" strike="noStrike" cap="none" normalizeH="0" baseline="0" dirty="0" smtClean="0">
              <a:ln>
                <a:noFill/>
              </a:ln>
              <a:solidFill>
                <a:schemeClr val="tx1"/>
              </a:solidFill>
              <a:effectLst/>
              <a:latin typeface="Arial" pitchFamily="34" charset="0"/>
              <a:cs typeface="Arial" pitchFamily="34" charset="0"/>
            </a:endParaRPr>
          </a:p>
        </p:txBody>
      </p:sp>
      <p:sp>
        <p:nvSpPr>
          <p:cNvPr id="3" name="Rectangle 2"/>
          <p:cNvSpPr/>
          <p:nvPr/>
        </p:nvSpPr>
        <p:spPr>
          <a:xfrm>
            <a:off x="285720" y="1357298"/>
            <a:ext cx="8572528" cy="1372683"/>
          </a:xfrm>
          <a:prstGeom prst="rect">
            <a:avLst/>
          </a:prstGeom>
        </p:spPr>
        <p:txBody>
          <a:bodyPr wrap="square">
            <a:spAutoFit/>
          </a:bodyPr>
          <a:lstStyle/>
          <a:p>
            <a:pPr lvl="0" algn="ctr" rtl="1" fontAlgn="base">
              <a:lnSpc>
                <a:spcPct val="130000"/>
              </a:lnSpc>
              <a:spcBef>
                <a:spcPct val="0"/>
              </a:spcBef>
              <a:spcAft>
                <a:spcPct val="0"/>
              </a:spcAft>
            </a:pPr>
            <a:r>
              <a:rPr lang="fa-IR" sz="3200" b="1" dirty="0" smtClean="0">
                <a:latin typeface="Calibri" pitchFamily="34" charset="0"/>
                <a:ea typeface="Calibri" pitchFamily="34" charset="0"/>
                <a:cs typeface="B Titr" pitchFamily="2" charset="-78"/>
              </a:rPr>
              <a:t>رسوایی بزرگ تاریخی </a:t>
            </a:r>
            <a:r>
              <a:rPr lang="fa-IR" sz="3200" b="1" dirty="0" smtClean="0">
                <a:solidFill>
                  <a:srgbClr val="FF0000"/>
                </a:solidFill>
                <a:latin typeface="Calibri" pitchFamily="34" charset="0"/>
                <a:ea typeface="Calibri" pitchFamily="34" charset="0"/>
                <a:cs typeface="B Titr" pitchFamily="2" charset="-78"/>
              </a:rPr>
              <a:t>آمریکا </a:t>
            </a:r>
          </a:p>
          <a:p>
            <a:pPr lvl="0" algn="ctr" rtl="1" fontAlgn="base">
              <a:lnSpc>
                <a:spcPct val="130000"/>
              </a:lnSpc>
              <a:spcBef>
                <a:spcPct val="0"/>
              </a:spcBef>
              <a:spcAft>
                <a:spcPct val="0"/>
              </a:spcAft>
            </a:pPr>
            <a:r>
              <a:rPr lang="fa-IR" sz="3200" b="1" dirty="0" smtClean="0">
                <a:latin typeface="Calibri" pitchFamily="34" charset="0"/>
                <a:ea typeface="Calibri" pitchFamily="34" charset="0"/>
                <a:cs typeface="B Titr" pitchFamily="2" charset="-78"/>
              </a:rPr>
              <a:t>در حمایت های قطع نامه ای از رژیم بعث در سازمان ملل</a:t>
            </a:r>
            <a:endParaRPr lang="en-US" sz="1600" dirty="0" smtClean="0">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fld id="{0ECBD69C-31DC-4357-8742-A8DED39D19A3}" type="slidenum">
              <a:rPr lang="en-US" smtClean="0"/>
              <a:pPr/>
              <a:t>30</a:t>
            </a:fld>
            <a:endParaRPr lang="en-US"/>
          </a:p>
        </p:txBody>
      </p:sp>
      <p:pic>
        <p:nvPicPr>
          <p:cNvPr id="11267" name="Picture 3" descr="C:\Users\basij\Desktop\عکس نقش آ»ریکا\24-پرچم آمریکا\1911402131069021412513682180184223112193135121.jpg"/>
          <p:cNvPicPr>
            <a:picLocks noChangeAspect="1" noChangeArrowheads="1"/>
          </p:cNvPicPr>
          <p:nvPr/>
        </p:nvPicPr>
        <p:blipFill>
          <a:blip r:embed="rId2" cstate="print">
            <a:clrChange>
              <a:clrFrom>
                <a:srgbClr val="F3FFFF"/>
              </a:clrFrom>
              <a:clrTo>
                <a:srgbClr val="F3FFFF">
                  <a:alpha val="0"/>
                </a:srgbClr>
              </a:clrTo>
            </a:clrChange>
          </a:blip>
          <a:srcRect l="3449" t="11035" r="4310" b="10345"/>
          <a:stretch>
            <a:fillRect/>
          </a:stretch>
        </p:blipFill>
        <p:spPr bwMode="auto">
          <a:xfrm>
            <a:off x="2507695" y="85102"/>
            <a:ext cx="2492933" cy="1328009"/>
          </a:xfrm>
          <a:prstGeom prst="rect">
            <a:avLst/>
          </a:prstGeom>
          <a:noFill/>
        </p:spPr>
      </p:pic>
      <p:pic>
        <p:nvPicPr>
          <p:cNvPr id="11266" name="Picture 2" descr="J:\نقش آمریکا در جنگ\New folder\سازمان-ملل.gif"/>
          <p:cNvPicPr>
            <a:picLocks noChangeAspect="1" noChangeArrowheads="1"/>
          </p:cNvPicPr>
          <p:nvPr/>
        </p:nvPicPr>
        <p:blipFill>
          <a:blip r:embed="rId3" cstate="print">
            <a:clrChange>
              <a:clrFrom>
                <a:srgbClr val="FFFFFF"/>
              </a:clrFrom>
              <a:clrTo>
                <a:srgbClr val="FFFFFF">
                  <a:alpha val="0"/>
                </a:srgbClr>
              </a:clrTo>
            </a:clrChange>
          </a:blip>
          <a:srcRect b="7534"/>
          <a:stretch>
            <a:fillRect/>
          </a:stretch>
        </p:blipFill>
        <p:spPr bwMode="auto">
          <a:xfrm>
            <a:off x="5053587" y="71414"/>
            <a:ext cx="1804429" cy="1522498"/>
          </a:xfrm>
          <a:prstGeom prst="rect">
            <a:avLst/>
          </a:prstGeom>
          <a:noFill/>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7" name="Rectangle 1"/>
          <p:cNvSpPr>
            <a:spLocks noChangeArrowheads="1"/>
          </p:cNvSpPr>
          <p:nvPr/>
        </p:nvSpPr>
        <p:spPr bwMode="auto">
          <a:xfrm>
            <a:off x="214282" y="1000108"/>
            <a:ext cx="8643998" cy="31085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Low" rtl="1" eaLnBrk="0" fontAlgn="base" hangingPunct="0">
              <a:spcBef>
                <a:spcPct val="0"/>
              </a:spcBef>
              <a:spcAft>
                <a:spcPct val="0"/>
              </a:spcAft>
            </a:pPr>
            <a:r>
              <a:rPr kumimoji="0" lang="fa-IR" sz="2800" b="0" i="0" u="none" strike="noStrike" cap="none" normalizeH="0" baseline="0" dirty="0" smtClean="0">
                <a:ln>
                  <a:noFill/>
                </a:ln>
                <a:solidFill>
                  <a:schemeClr val="tx1"/>
                </a:solidFill>
                <a:effectLst/>
                <a:latin typeface="Calibri" pitchFamily="34" charset="0"/>
                <a:ea typeface="Calibri" pitchFamily="34" charset="0"/>
                <a:cs typeface="B Mitra" pitchFamily="2" charset="-78"/>
              </a:rPr>
              <a:t>با بروز مشکلات جدی در </a:t>
            </a:r>
            <a:r>
              <a:rPr lang="fa-IR" sz="2800" dirty="0" smtClean="0">
                <a:latin typeface="Calibri" pitchFamily="34" charset="0"/>
                <a:ea typeface="Calibri" pitchFamily="34" charset="0"/>
                <a:cs typeface="B Mitra" pitchFamily="2" charset="-78"/>
              </a:rPr>
              <a:t>عراق و ظهور آثار اقتصادی جنگ، آمریکا به حمایت سیاسی و اطلاعاتی و فروش تسلیحات بسنده نمی کند و برای حمایت از صدام مستقیما وارد میدان کمک مالی به صدام می شود. در دسامبر 1982 ایالات متحده 210 میلیون دلار وام تخصیص داد که در فاصله سال های 1980 تا 1990 نیز 7/4 میلیارد دلار وام تضمین شده (عملاً بلاعوض) برای تجهیز صنایع نظامی عراق به آن کشور اعطا کرد. بهبود روابط آمریکا با عراق موجب افزایش قابل ملاحظه واردات نفت آمریکا از عراق شد به گونه ای که در 1990 آمریکا 24درصد </a:t>
            </a:r>
          </a:p>
        </p:txBody>
      </p:sp>
      <p:sp>
        <p:nvSpPr>
          <p:cNvPr id="7" name="Rectangle 6"/>
          <p:cNvSpPr/>
          <p:nvPr/>
        </p:nvSpPr>
        <p:spPr>
          <a:xfrm>
            <a:off x="714348" y="285728"/>
            <a:ext cx="7724065" cy="646331"/>
          </a:xfrm>
          <a:prstGeom prst="rect">
            <a:avLst/>
          </a:prstGeom>
        </p:spPr>
        <p:txBody>
          <a:bodyPr wrap="square">
            <a:spAutoFit/>
          </a:bodyPr>
          <a:lstStyle/>
          <a:p>
            <a:pPr lvl="0" algn="ctr" rtl="1" fontAlgn="base">
              <a:spcBef>
                <a:spcPct val="0"/>
              </a:spcBef>
              <a:spcAft>
                <a:spcPct val="0"/>
              </a:spcAft>
            </a:pPr>
            <a:r>
              <a:rPr lang="fa-IR" sz="3600" b="1" dirty="0" smtClean="0">
                <a:latin typeface="Calibri" pitchFamily="34" charset="0"/>
                <a:ea typeface="Calibri" pitchFamily="34" charset="0"/>
                <a:cs typeface="B Titr" pitchFamily="2" charset="-78"/>
              </a:rPr>
              <a:t>اولین حمایت های مالی و نفتی </a:t>
            </a:r>
            <a:r>
              <a:rPr lang="fa-IR" sz="3600" b="1" dirty="0" smtClean="0">
                <a:solidFill>
                  <a:srgbClr val="FF0000"/>
                </a:solidFill>
                <a:latin typeface="Calibri" pitchFamily="34" charset="0"/>
                <a:ea typeface="Calibri" pitchFamily="34" charset="0"/>
                <a:cs typeface="B Titr" pitchFamily="2" charset="-78"/>
              </a:rPr>
              <a:t>آمریکا</a:t>
            </a:r>
            <a:r>
              <a:rPr lang="fa-IR" sz="3600" b="1" dirty="0" smtClean="0">
                <a:latin typeface="Calibri" pitchFamily="34" charset="0"/>
                <a:ea typeface="Calibri" pitchFamily="34" charset="0"/>
                <a:cs typeface="B Titr" pitchFamily="2" charset="-78"/>
              </a:rPr>
              <a:t> از عراق</a:t>
            </a:r>
            <a:endParaRPr lang="en-US" dirty="0" smtClean="0">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fld id="{0ECBD69C-31DC-4357-8742-A8DED39D19A3}" type="slidenum">
              <a:rPr lang="en-US" smtClean="0"/>
              <a:pPr/>
              <a:t>31</a:t>
            </a:fld>
            <a:endParaRPr lang="en-US"/>
          </a:p>
        </p:txBody>
      </p:sp>
      <p:pic>
        <p:nvPicPr>
          <p:cNvPr id="12290" name="Picture 2" descr="J:\اقتصاد مقاومتی\36-Pictures-Money-Banknotes-1.jpg"/>
          <p:cNvPicPr>
            <a:picLocks noChangeAspect="1" noChangeArrowheads="1"/>
          </p:cNvPicPr>
          <p:nvPr/>
        </p:nvPicPr>
        <p:blipFill>
          <a:blip r:embed="rId3" cstate="print"/>
          <a:srcRect/>
          <a:stretch>
            <a:fillRect/>
          </a:stretch>
        </p:blipFill>
        <p:spPr bwMode="auto">
          <a:xfrm>
            <a:off x="80682" y="3652558"/>
            <a:ext cx="4348442" cy="3105150"/>
          </a:xfrm>
          <a:prstGeom prst="rect">
            <a:avLst/>
          </a:prstGeom>
          <a:noFill/>
        </p:spPr>
      </p:pic>
      <p:sp>
        <p:nvSpPr>
          <p:cNvPr id="8" name="Rectangle 7"/>
          <p:cNvSpPr/>
          <p:nvPr/>
        </p:nvSpPr>
        <p:spPr>
          <a:xfrm>
            <a:off x="4500562" y="3996301"/>
            <a:ext cx="4357718" cy="2677656"/>
          </a:xfrm>
          <a:prstGeom prst="rect">
            <a:avLst/>
          </a:prstGeom>
        </p:spPr>
        <p:txBody>
          <a:bodyPr wrap="square">
            <a:spAutoFit/>
          </a:bodyPr>
          <a:lstStyle/>
          <a:p>
            <a:pPr algn="justLow" rtl="1"/>
            <a:r>
              <a:rPr lang="fa-IR" sz="2800" dirty="0" smtClean="0">
                <a:latin typeface="Calibri" pitchFamily="34" charset="0"/>
                <a:ea typeface="Calibri" pitchFamily="34" charset="0"/>
                <a:cs typeface="B Mitra" pitchFamily="2" charset="-78"/>
              </a:rPr>
              <a:t>از صادرات نفت عراق که شامل 8 درصد واردات نفت آن کشور می شد را خریداری می کرد در ادامه این همکاری ها کمپانی ها نفتی آمریکایی خطوط جدید حمل و نقل نفت در عراق با هزینه ای معادل 484 میلیون دلار احداث می کنند. </a:t>
            </a:r>
            <a:endParaRPr lang="en-US" sz="2800" dirty="0" smtClean="0">
              <a:latin typeface="Calibri" pitchFamily="34" charset="0"/>
              <a:ea typeface="Calibri" pitchFamily="34" charset="0"/>
              <a:cs typeface="B Mitra" pitchFamily="2" charset="-78"/>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1890" name="Rectangle 2"/>
          <p:cNvSpPr>
            <a:spLocks noChangeArrowheads="1"/>
          </p:cNvSpPr>
          <p:nvPr/>
        </p:nvSpPr>
        <p:spPr bwMode="auto">
          <a:xfrm>
            <a:off x="357158" y="714356"/>
            <a:ext cx="8398587"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fa-IR" sz="2800" b="0" i="0" u="none" strike="noStrike" cap="none" normalizeH="0" baseline="0" dirty="0" smtClean="0">
                <a:ln>
                  <a:noFill/>
                </a:ln>
                <a:solidFill>
                  <a:schemeClr val="tx1"/>
                </a:solidFill>
                <a:effectLst/>
                <a:latin typeface="Calibri" pitchFamily="34" charset="0"/>
                <a:ea typeface="Calibri" pitchFamily="34" charset="0"/>
                <a:cs typeface="B Mitra" pitchFamily="2" charset="-78"/>
              </a:rPr>
              <a:t>جورج شولتز وزیر امور خارجه آمریکا، در 10 مه 1983 (21 اردیبهشت 1362) در خلال سفر به پاریس، محرمانه با طارق عزیز، همتای عراقی اش دیدار کرد. شولتز به پاریس رفته بود تا با متحدان اروپایی در سازمان ملل همکاری و توسعه اقتصادی در مورد تهدید ایران به مذاکره بپردازد. طارق عزیر با شولتز همدلی نشان داد و پیشنهاد کرد عراق در زمینه های گروه های تروریستی هوادار ایران اطلاعاتی در اختیار آمریکا قرار دهد (تیمرمن، 1376: 265). </a:t>
            </a:r>
            <a:endParaRPr kumimoji="0" lang="fa-IR" sz="4000" b="0" i="0" u="none" strike="noStrike" cap="none" normalizeH="0" baseline="0" dirty="0" smtClean="0">
              <a:ln>
                <a:noFill/>
              </a:ln>
              <a:solidFill>
                <a:schemeClr val="tx1"/>
              </a:solidFill>
              <a:effectLst/>
              <a:latin typeface="Arial" pitchFamily="34" charset="0"/>
              <a:cs typeface="Arial" pitchFamily="34" charset="0"/>
            </a:endParaRPr>
          </a:p>
        </p:txBody>
      </p:sp>
      <p:sp>
        <p:nvSpPr>
          <p:cNvPr id="4" name="Rectangle 3"/>
          <p:cNvSpPr/>
          <p:nvPr/>
        </p:nvSpPr>
        <p:spPr>
          <a:xfrm>
            <a:off x="428628" y="77908"/>
            <a:ext cx="8358214" cy="707886"/>
          </a:xfrm>
          <a:prstGeom prst="rect">
            <a:avLst/>
          </a:prstGeom>
        </p:spPr>
        <p:txBody>
          <a:bodyPr wrap="square">
            <a:spAutoFit/>
          </a:bodyPr>
          <a:lstStyle/>
          <a:p>
            <a:pPr lvl="0" algn="ctr" rtl="1" fontAlgn="base">
              <a:spcBef>
                <a:spcPct val="0"/>
              </a:spcBef>
              <a:spcAft>
                <a:spcPct val="0"/>
              </a:spcAft>
            </a:pPr>
            <a:r>
              <a:rPr lang="fa-IR" sz="4000" b="1" dirty="0" smtClean="0">
                <a:latin typeface="Calibri" pitchFamily="34" charset="0"/>
                <a:ea typeface="Calibri" pitchFamily="34" charset="0"/>
                <a:cs typeface="B Titr" pitchFamily="2" charset="-78"/>
              </a:rPr>
              <a:t>ایجاد ارتباط تروریستی </a:t>
            </a:r>
            <a:r>
              <a:rPr lang="fa-IR" sz="4000" b="1" dirty="0" smtClean="0">
                <a:solidFill>
                  <a:srgbClr val="FF0000"/>
                </a:solidFill>
                <a:latin typeface="Calibri" pitchFamily="34" charset="0"/>
                <a:ea typeface="Calibri" pitchFamily="34" charset="0"/>
                <a:cs typeface="B Titr" pitchFamily="2" charset="-78"/>
              </a:rPr>
              <a:t>آمریکا</a:t>
            </a:r>
            <a:r>
              <a:rPr lang="fa-IR" sz="4000" b="1" dirty="0" smtClean="0">
                <a:latin typeface="Calibri" pitchFamily="34" charset="0"/>
                <a:ea typeface="Calibri" pitchFamily="34" charset="0"/>
                <a:cs typeface="B Titr" pitchFamily="2" charset="-78"/>
              </a:rPr>
              <a:t> و صدام </a:t>
            </a:r>
            <a:endParaRPr lang="en-US" sz="2000" dirty="0" smtClean="0">
              <a:latin typeface="Arial" pitchFamily="34" charset="0"/>
              <a:cs typeface="Arial" pitchFamily="34" charset="0"/>
            </a:endParaRPr>
          </a:p>
        </p:txBody>
      </p:sp>
      <p:sp>
        <p:nvSpPr>
          <p:cNvPr id="6" name="Slide Number Placeholder 5"/>
          <p:cNvSpPr>
            <a:spLocks noGrp="1"/>
          </p:cNvSpPr>
          <p:nvPr>
            <p:ph type="sldNum" sz="quarter" idx="12"/>
          </p:nvPr>
        </p:nvSpPr>
        <p:spPr/>
        <p:txBody>
          <a:bodyPr/>
          <a:lstStyle/>
          <a:p>
            <a:fld id="{0ECBD69C-31DC-4357-8742-A8DED39D19A3}" type="slidenum">
              <a:rPr lang="en-US" smtClean="0"/>
              <a:pPr/>
              <a:t>32</a:t>
            </a:fld>
            <a:endParaRPr lang="en-US"/>
          </a:p>
        </p:txBody>
      </p:sp>
      <p:pic>
        <p:nvPicPr>
          <p:cNvPr id="13314" name="Picture 2" descr="J:\نقش آمریکا در جنگ\New folder\387abf06f1ec73b76839a77a8bcaa0ba.jpg"/>
          <p:cNvPicPr>
            <a:picLocks noChangeAspect="1" noChangeArrowheads="1"/>
          </p:cNvPicPr>
          <p:nvPr/>
        </p:nvPicPr>
        <p:blipFill>
          <a:blip r:embed="rId2" cstate="print"/>
          <a:srcRect/>
          <a:stretch>
            <a:fillRect/>
          </a:stretch>
        </p:blipFill>
        <p:spPr bwMode="auto">
          <a:xfrm>
            <a:off x="475441" y="3857628"/>
            <a:ext cx="2810675" cy="2857520"/>
          </a:xfrm>
          <a:prstGeom prst="rect">
            <a:avLst/>
          </a:prstGeom>
          <a:noFill/>
        </p:spPr>
      </p:pic>
      <p:sp>
        <p:nvSpPr>
          <p:cNvPr id="7" name="Rectangle 6"/>
          <p:cNvSpPr/>
          <p:nvPr/>
        </p:nvSpPr>
        <p:spPr>
          <a:xfrm>
            <a:off x="1428728" y="3429000"/>
            <a:ext cx="1000132" cy="369332"/>
          </a:xfrm>
          <a:prstGeom prst="rect">
            <a:avLst/>
          </a:prstGeom>
        </p:spPr>
        <p:txBody>
          <a:bodyPr wrap="square">
            <a:spAutoFit/>
          </a:bodyPr>
          <a:lstStyle/>
          <a:p>
            <a:pPr algn="ctr"/>
            <a:r>
              <a:rPr lang="fa-IR" dirty="0" smtClean="0">
                <a:latin typeface="Calibri" pitchFamily="34" charset="0"/>
                <a:ea typeface="Calibri" pitchFamily="34" charset="0"/>
                <a:cs typeface="B Mitra" pitchFamily="2" charset="-78"/>
              </a:rPr>
              <a:t>جورج شولتز</a:t>
            </a:r>
            <a:endParaRPr lang="en-US" dirty="0"/>
          </a:p>
        </p:txBody>
      </p:sp>
      <p:pic>
        <p:nvPicPr>
          <p:cNvPr id="13315" name="Picture 3" descr="C:\Users\basij\Desktop\عکس نقش آ»ریکا\04-طارق عزیز در ملاقات با رامسفلد و سایر مقامات آمریکایی\03 (1).jpg"/>
          <p:cNvPicPr>
            <a:picLocks noChangeAspect="1" noChangeArrowheads="1"/>
          </p:cNvPicPr>
          <p:nvPr/>
        </p:nvPicPr>
        <p:blipFill>
          <a:blip r:embed="rId3" cstate="print"/>
          <a:srcRect l="5330" r="4303"/>
          <a:stretch>
            <a:fillRect/>
          </a:stretch>
        </p:blipFill>
        <p:spPr bwMode="auto">
          <a:xfrm>
            <a:off x="3357554" y="3891728"/>
            <a:ext cx="3000396" cy="2823420"/>
          </a:xfrm>
          <a:prstGeom prst="rect">
            <a:avLst/>
          </a:prstGeom>
          <a:noFill/>
        </p:spPr>
      </p:pic>
      <p:sp>
        <p:nvSpPr>
          <p:cNvPr id="9" name="Rectangle 8"/>
          <p:cNvSpPr/>
          <p:nvPr/>
        </p:nvSpPr>
        <p:spPr>
          <a:xfrm>
            <a:off x="4429124" y="3488296"/>
            <a:ext cx="1000132" cy="369332"/>
          </a:xfrm>
          <a:prstGeom prst="rect">
            <a:avLst/>
          </a:prstGeom>
        </p:spPr>
        <p:txBody>
          <a:bodyPr wrap="square">
            <a:spAutoFit/>
          </a:bodyPr>
          <a:lstStyle/>
          <a:p>
            <a:pPr algn="ctr"/>
            <a:r>
              <a:rPr lang="fa-IR" dirty="0" smtClean="0">
                <a:latin typeface="Calibri" pitchFamily="34" charset="0"/>
                <a:ea typeface="Calibri" pitchFamily="34" charset="0"/>
                <a:cs typeface="B Mitra" pitchFamily="2" charset="-78"/>
              </a:rPr>
              <a:t>طارق عزیز</a:t>
            </a:r>
            <a:endParaRPr lang="en-US" dirty="0"/>
          </a:p>
        </p:txBody>
      </p:sp>
      <p:pic>
        <p:nvPicPr>
          <p:cNvPr id="13316" name="Picture 4" descr="J:\نقش آمریکا در جنگ\New folder\index.jpg"/>
          <p:cNvPicPr>
            <a:picLocks noChangeAspect="1" noChangeArrowheads="1"/>
          </p:cNvPicPr>
          <p:nvPr/>
        </p:nvPicPr>
        <p:blipFill>
          <a:blip r:embed="rId4" cstate="print"/>
          <a:srcRect/>
          <a:stretch>
            <a:fillRect/>
          </a:stretch>
        </p:blipFill>
        <p:spPr bwMode="auto">
          <a:xfrm>
            <a:off x="6429388" y="3867253"/>
            <a:ext cx="2278721" cy="2846380"/>
          </a:xfrm>
          <a:prstGeom prst="rect">
            <a:avLst/>
          </a:prstGeom>
          <a:noFill/>
        </p:spPr>
      </p:pic>
      <p:sp>
        <p:nvSpPr>
          <p:cNvPr id="11" name="Rectangle 10"/>
          <p:cNvSpPr/>
          <p:nvPr/>
        </p:nvSpPr>
        <p:spPr>
          <a:xfrm>
            <a:off x="6858016" y="3429000"/>
            <a:ext cx="1428760" cy="369332"/>
          </a:xfrm>
          <a:prstGeom prst="rect">
            <a:avLst/>
          </a:prstGeom>
        </p:spPr>
        <p:txBody>
          <a:bodyPr wrap="square">
            <a:spAutoFit/>
          </a:bodyPr>
          <a:lstStyle/>
          <a:p>
            <a:pPr algn="ctr"/>
            <a:r>
              <a:rPr lang="fa-IR" dirty="0" smtClean="0">
                <a:latin typeface="Calibri" pitchFamily="34" charset="0"/>
                <a:cs typeface="B Mitra" pitchFamily="2" charset="-78"/>
              </a:rPr>
              <a:t>مسعود رجوی</a:t>
            </a:r>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1889" name="Rectangle 1"/>
          <p:cNvSpPr>
            <a:spLocks noChangeArrowheads="1"/>
          </p:cNvSpPr>
          <p:nvPr/>
        </p:nvSpPr>
        <p:spPr bwMode="auto">
          <a:xfrm>
            <a:off x="571472" y="2227258"/>
            <a:ext cx="7929618" cy="34163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fa-IR" sz="2400" b="0" i="0" u="none" strike="noStrike" cap="none" normalizeH="0" baseline="0" dirty="0" smtClean="0">
                <a:ln>
                  <a:noFill/>
                </a:ln>
                <a:solidFill>
                  <a:schemeClr val="tx1"/>
                </a:solidFill>
                <a:effectLst/>
                <a:latin typeface="Calibri" pitchFamily="34" charset="0"/>
                <a:ea typeface="Calibri" pitchFamily="34" charset="0"/>
                <a:cs typeface="B Mitra" pitchFamily="2" charset="-78"/>
              </a:rPr>
              <a:t>در دسامبر 1982 بنگاه اعتبار کالای (</a:t>
            </a:r>
            <a:r>
              <a:rPr kumimoji="0" lang="en-US" sz="2400" b="0" i="0" u="none" strike="noStrike" cap="none" normalizeH="0" baseline="0" dirty="0" err="1" smtClean="0">
                <a:ln>
                  <a:noFill/>
                </a:ln>
                <a:solidFill>
                  <a:schemeClr val="tx1"/>
                </a:solidFill>
                <a:effectLst/>
                <a:latin typeface="Calibri" pitchFamily="34" charset="0"/>
                <a:ea typeface="Calibri" pitchFamily="34" charset="0"/>
                <a:cs typeface="B Mitra" pitchFamily="2" charset="-78"/>
              </a:rPr>
              <a:t>ccc</a:t>
            </a:r>
            <a:r>
              <a:rPr kumimoji="0" lang="fa-IR" sz="2400" b="0" i="0" u="none" strike="noStrike" cap="none" normalizeH="0" baseline="0" dirty="0" smtClean="0">
                <a:ln>
                  <a:noFill/>
                </a:ln>
                <a:solidFill>
                  <a:schemeClr val="tx1"/>
                </a:solidFill>
                <a:effectLst/>
                <a:latin typeface="Calibri" pitchFamily="34" charset="0"/>
                <a:ea typeface="Calibri" pitchFamily="34" charset="0"/>
                <a:cs typeface="B Mitra" pitchFamily="2" charset="-78"/>
              </a:rPr>
              <a:t>) شاخه ای از وزارت کشاورزی آمریکا بی سرو صدا اعتباری به مبلغ 300 میلیون دلار برای خرید گندم و برنج را در اختیار دولت عراق قرار داد. تضمین (</a:t>
            </a:r>
            <a:r>
              <a:rPr kumimoji="0" lang="en-US" sz="2400" b="0" i="0" u="none" strike="noStrike" cap="none" normalizeH="0" baseline="0" dirty="0" err="1" smtClean="0">
                <a:ln>
                  <a:noFill/>
                </a:ln>
                <a:solidFill>
                  <a:schemeClr val="tx1"/>
                </a:solidFill>
                <a:effectLst/>
                <a:latin typeface="Calibri" pitchFamily="34" charset="0"/>
                <a:ea typeface="Calibri" pitchFamily="34" charset="0"/>
                <a:cs typeface="B Mitra" pitchFamily="2" charset="-78"/>
              </a:rPr>
              <a:t>ccc</a:t>
            </a:r>
            <a:r>
              <a:rPr kumimoji="0" lang="fa-IR" sz="2400" b="0" i="0" u="none" strike="noStrike" cap="none" normalizeH="0" baseline="0" dirty="0" smtClean="0">
                <a:ln>
                  <a:noFill/>
                </a:ln>
                <a:solidFill>
                  <a:schemeClr val="tx1"/>
                </a:solidFill>
                <a:effectLst/>
                <a:latin typeface="Calibri" pitchFamily="34" charset="0"/>
                <a:ea typeface="Calibri" pitchFamily="34" charset="0"/>
                <a:cs typeface="B Mitra" pitchFamily="2" charset="-78"/>
              </a:rPr>
              <a:t>) به صورت وام نبود. بلکه در زمینه صدور غله، عراق را جزء دولت های کامله الوداد قلمداد می کرد. به برکت این اقدام عراق یک شبه در بازارهای مالی آمریکا اعتبار پیدا کرد. دولت آمریکا تضمین داد که اگر عراق تا سه سال آینده پول غله خود را نپردازد، خود رأساً پول طلبکاران عراق را پرداخت خواهد کرد (تیمرمن، 1376: 259). </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fa-IR" sz="2400" b="0" i="0" u="none" strike="noStrike" cap="none" normalizeH="0" baseline="0" dirty="0" smtClean="0">
                <a:ln>
                  <a:noFill/>
                </a:ln>
                <a:solidFill>
                  <a:schemeClr val="tx1"/>
                </a:solidFill>
                <a:effectLst/>
                <a:latin typeface="Calibri" pitchFamily="34" charset="0"/>
                <a:ea typeface="Calibri" pitchFamily="34" charset="0"/>
                <a:cs typeface="B Mitra" pitchFamily="2" charset="-78"/>
              </a:rPr>
              <a:t>در نیمه سال 1983 وزارت کشاورزی آمریکا 20 درصد ب راعتبار عراق افزود و در پایان همان سال، اعتبار عراق را دو برابر کردو غله ای به میزان یک میلیارد دلار به عراق فروخت (تیمرمن، 1376: 260)</a:t>
            </a:r>
            <a:endParaRPr kumimoji="0" lang="fa-IR" sz="3600" b="0" i="0" u="none" strike="noStrike" cap="none" normalizeH="0" baseline="0" dirty="0" smtClean="0">
              <a:ln>
                <a:noFill/>
              </a:ln>
              <a:solidFill>
                <a:schemeClr val="tx1"/>
              </a:solidFill>
              <a:effectLst/>
              <a:latin typeface="Arial" pitchFamily="34" charset="0"/>
              <a:cs typeface="Arial" pitchFamily="34" charset="0"/>
            </a:endParaRPr>
          </a:p>
        </p:txBody>
      </p:sp>
      <p:sp>
        <p:nvSpPr>
          <p:cNvPr id="3" name="Rectangle 2"/>
          <p:cNvSpPr/>
          <p:nvPr/>
        </p:nvSpPr>
        <p:spPr>
          <a:xfrm>
            <a:off x="642910" y="642918"/>
            <a:ext cx="7715272" cy="1384995"/>
          </a:xfrm>
          <a:prstGeom prst="rect">
            <a:avLst/>
          </a:prstGeom>
        </p:spPr>
        <p:txBody>
          <a:bodyPr wrap="square">
            <a:spAutoFit/>
          </a:bodyPr>
          <a:lstStyle/>
          <a:p>
            <a:pPr lvl="0" algn="ctr" rtl="1" fontAlgn="base">
              <a:lnSpc>
                <a:spcPct val="150000"/>
              </a:lnSpc>
              <a:spcBef>
                <a:spcPct val="0"/>
              </a:spcBef>
              <a:spcAft>
                <a:spcPct val="0"/>
              </a:spcAft>
            </a:pPr>
            <a:r>
              <a:rPr lang="fa-IR" sz="2800" b="1" dirty="0" smtClean="0">
                <a:latin typeface="Calibri" pitchFamily="34" charset="0"/>
                <a:ea typeface="Calibri" pitchFamily="34" charset="0"/>
                <a:cs typeface="B Titr" pitchFamily="2" charset="-78"/>
              </a:rPr>
              <a:t>تغییر رویکرد </a:t>
            </a:r>
            <a:r>
              <a:rPr lang="fa-IR" sz="2800" b="1" dirty="0" smtClean="0">
                <a:solidFill>
                  <a:srgbClr val="FF0000"/>
                </a:solidFill>
                <a:latin typeface="Calibri" pitchFamily="34" charset="0"/>
                <a:ea typeface="Calibri" pitchFamily="34" charset="0"/>
                <a:cs typeface="B Titr" pitchFamily="2" charset="-78"/>
              </a:rPr>
              <a:t>امریکا</a:t>
            </a:r>
            <a:r>
              <a:rPr lang="fa-IR" sz="2800" b="1" dirty="0" smtClean="0">
                <a:latin typeface="Calibri" pitchFamily="34" charset="0"/>
                <a:ea typeface="Calibri" pitchFamily="34" charset="0"/>
                <a:cs typeface="B Titr" pitchFamily="2" charset="-78"/>
              </a:rPr>
              <a:t> به عراق از کشوری حامی تروریست تا ارتباط </a:t>
            </a:r>
            <a:r>
              <a:rPr lang="fa-IR" sz="2800" b="1" dirty="0" smtClean="0">
                <a:solidFill>
                  <a:srgbClr val="FF0000"/>
                </a:solidFill>
                <a:latin typeface="Calibri" pitchFamily="34" charset="0"/>
                <a:ea typeface="Calibri" pitchFamily="34" charset="0"/>
                <a:cs typeface="B Titr" pitchFamily="2" charset="-78"/>
              </a:rPr>
              <a:t>کامله الوداد </a:t>
            </a:r>
            <a:r>
              <a:rPr lang="fa-IR" sz="2800" b="1" dirty="0" smtClean="0">
                <a:latin typeface="Calibri" pitchFamily="34" charset="0"/>
                <a:ea typeface="Calibri" pitchFamily="34" charset="0"/>
                <a:cs typeface="B Titr" pitchFamily="2" charset="-78"/>
              </a:rPr>
              <a:t>و دادن غله بدون</a:t>
            </a:r>
            <a:r>
              <a:rPr lang="fa-IR" sz="2800" b="1" dirty="0" smtClean="0">
                <a:latin typeface="Calibri" pitchFamily="34" charset="0"/>
                <a:ea typeface="Calibri" pitchFamily="34" charset="0"/>
                <a:cs typeface="B Mitra" pitchFamily="2" charset="-78"/>
              </a:rPr>
              <a:t> </a:t>
            </a:r>
            <a:r>
              <a:rPr lang="fa-IR" sz="2800" b="1" dirty="0" smtClean="0">
                <a:latin typeface="Calibri" pitchFamily="34" charset="0"/>
                <a:ea typeface="Calibri" pitchFamily="34" charset="0"/>
                <a:cs typeface="B Titr" pitchFamily="2" charset="-78"/>
              </a:rPr>
              <a:t>اخذ پول </a:t>
            </a:r>
            <a:endParaRPr lang="en-US" sz="1400" dirty="0" smtClean="0">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fld id="{0ECBD69C-31DC-4357-8742-A8DED39D19A3}" type="slidenum">
              <a:rPr lang="en-US" smtClean="0"/>
              <a:pPr/>
              <a:t>33</a:t>
            </a:fld>
            <a:endParaRPr lang="en-US"/>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5" name="Rectangle 1"/>
          <p:cNvSpPr>
            <a:spLocks noChangeArrowheads="1"/>
          </p:cNvSpPr>
          <p:nvPr/>
        </p:nvSpPr>
        <p:spPr bwMode="auto">
          <a:xfrm>
            <a:off x="642942" y="1668742"/>
            <a:ext cx="7929586" cy="48320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fa-IR" sz="2800" b="0" i="0" u="none" strike="noStrike" cap="none" normalizeH="0" baseline="0" dirty="0" smtClean="0">
                <a:ln>
                  <a:noFill/>
                </a:ln>
                <a:solidFill>
                  <a:schemeClr val="tx1"/>
                </a:solidFill>
                <a:effectLst/>
                <a:latin typeface="Calibri" pitchFamily="34" charset="0"/>
                <a:ea typeface="Calibri" pitchFamily="34" charset="0"/>
                <a:cs typeface="B Mitra" pitchFamily="2" charset="-78"/>
              </a:rPr>
              <a:t>هیچ کس بدون مجوز رسمی به عراق اسحله صادر نمی کرد و به همین دلیل حوبش آنچه را که بعدها در آن دفتر کوچک در ویرجینای آمریکا روی داد را باور نمی کرد. در آن بعد از ظهر زمستانی رابرت جانسون [از مأموران سیا] روی صندلی خود به عقب تکیه داد و لیست خرید یک میلیارد دلاری حسین کامل (داماد صدام) را بررسی کرد. او همراه با همکارش اقلام را مرور کردند: موشک ها، قطعات دفاعی الکترونیک، تانک ها، هلی کوپتر ها و ... . سپس جانسون اظهار داشت که مشکلی وجود ندارد .(فریدمن، 1383: 41) فریدمن توضیح می دهد که که در این گفتگوها از واژه عراق استفاده نشده و به جای آن کلمه اردن مورد استفاده قرار می رفت و همچنین «تنها مشکل این افراد این بود که با استفاده از مدارک جعلی بتوانند حمل کالاها به عراق را مخفی کنند» (فریدمن، 1383: 42)</a:t>
            </a:r>
            <a:endParaRPr kumimoji="0" lang="fa-IR" sz="40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5"/>
          <p:cNvSpPr/>
          <p:nvPr/>
        </p:nvSpPr>
        <p:spPr>
          <a:xfrm>
            <a:off x="571472" y="-3555"/>
            <a:ext cx="7929586" cy="1692771"/>
          </a:xfrm>
          <a:prstGeom prst="rect">
            <a:avLst/>
          </a:prstGeom>
        </p:spPr>
        <p:txBody>
          <a:bodyPr wrap="square">
            <a:spAutoFit/>
          </a:bodyPr>
          <a:lstStyle/>
          <a:p>
            <a:pPr lvl="0" algn="ctr" rtl="1" fontAlgn="base">
              <a:lnSpc>
                <a:spcPct val="130000"/>
              </a:lnSpc>
              <a:spcBef>
                <a:spcPct val="0"/>
              </a:spcBef>
              <a:spcAft>
                <a:spcPct val="0"/>
              </a:spcAft>
            </a:pPr>
            <a:r>
              <a:rPr lang="fa-IR" sz="4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alibri" pitchFamily="34" charset="0"/>
                <a:ea typeface="Calibri" pitchFamily="34" charset="0"/>
                <a:cs typeface="B Titr" pitchFamily="2" charset="-78"/>
              </a:rPr>
              <a:t>سند سازی </a:t>
            </a:r>
            <a:r>
              <a:rPr lang="fa-IR" sz="4000" b="1" dirty="0" smtClean="0">
                <a:ln w="1905"/>
                <a:solidFill>
                  <a:srgbClr val="FF0000"/>
                </a:solidFill>
                <a:effectLst>
                  <a:innerShdw blurRad="69850" dist="43180" dir="5400000">
                    <a:srgbClr val="000000">
                      <a:alpha val="65000"/>
                    </a:srgbClr>
                  </a:innerShdw>
                </a:effectLst>
                <a:latin typeface="Calibri" pitchFamily="34" charset="0"/>
                <a:ea typeface="Calibri" pitchFamily="34" charset="0"/>
                <a:cs typeface="B Titr" pitchFamily="2" charset="-78"/>
              </a:rPr>
              <a:t>امریکایی</a:t>
            </a:r>
            <a:r>
              <a:rPr lang="fa-IR" sz="4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alibri" pitchFamily="34" charset="0"/>
                <a:ea typeface="Calibri" pitchFamily="34" charset="0"/>
                <a:cs typeface="B Titr" pitchFamily="2" charset="-78"/>
              </a:rPr>
              <a:t> ها برای</a:t>
            </a:r>
          </a:p>
          <a:p>
            <a:pPr lvl="0" algn="ctr" rtl="1" fontAlgn="base">
              <a:lnSpc>
                <a:spcPct val="130000"/>
              </a:lnSpc>
              <a:spcBef>
                <a:spcPct val="0"/>
              </a:spcBef>
              <a:spcAft>
                <a:spcPct val="0"/>
              </a:spcAft>
            </a:pPr>
            <a:r>
              <a:rPr lang="fa-IR" sz="4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alibri" pitchFamily="34" charset="0"/>
                <a:ea typeface="Calibri" pitchFamily="34" charset="0"/>
                <a:cs typeface="B Titr" pitchFamily="2" charset="-78"/>
              </a:rPr>
              <a:t>ارسال کمک های ممنوعه به عراق </a:t>
            </a:r>
            <a:endParaRPr lang="en-US" sz="2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fld id="{0ECBD69C-31DC-4357-8742-A8DED39D19A3}" type="slidenum">
              <a:rPr lang="en-US" smtClean="0"/>
              <a:pPr/>
              <a:t>34</a:t>
            </a:fld>
            <a:endParaRPr lang="en-US"/>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8033" name="Rectangle 1"/>
          <p:cNvSpPr>
            <a:spLocks noChangeArrowheads="1"/>
          </p:cNvSpPr>
          <p:nvPr/>
        </p:nvSpPr>
        <p:spPr bwMode="auto">
          <a:xfrm>
            <a:off x="500034" y="1845784"/>
            <a:ext cx="8143900" cy="41549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fa-IR" sz="2400" b="0" i="0" u="none" strike="noStrike" cap="none" normalizeH="0" baseline="0" dirty="0" smtClean="0">
                <a:ln>
                  <a:noFill/>
                </a:ln>
                <a:solidFill>
                  <a:schemeClr val="tx1"/>
                </a:solidFill>
                <a:effectLst/>
                <a:latin typeface="Calibri" pitchFamily="34" charset="0"/>
                <a:ea typeface="Calibri" pitchFamily="34" charset="0"/>
                <a:cs typeface="B Mitra" pitchFamily="2" charset="-78"/>
              </a:rPr>
              <a:t>باعقب نشيني عراق از ايران در بهار سال 1982 اين نگراني در واشنگتن پديد آمد كه مبادا عراق در نهايت بازنده جنگ شود و مشاهدات ايران پيروزمندي كه بخواهد انقلاب بنياد گرايانه اش را به مرزهاي غربي صادر كند و در قلب جهان عرب گسترش دهد، آن چيزي نبودكه آمريكا مي خواست. اين رويدادها در گزارش كميته روابط خارجي سناي آمريكا مورد بررسي قرارگرفت و راه را براي تمايل بيشتر امريكا به جانب عراق هموار ساخت. درگزارش آمده بود «ايالات متحده آمريكا گام هايي در مسير پشتيباني از عراق و ممانعت از پيروزي ايرانيان برداشته است» (تيمرمن،1376:258 ) </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fa-IR" sz="2400" b="0" i="0" u="none" strike="noStrike" cap="none" normalizeH="0" baseline="0" dirty="0" smtClean="0">
                <a:ln>
                  <a:noFill/>
                </a:ln>
                <a:solidFill>
                  <a:schemeClr val="tx1"/>
                </a:solidFill>
                <a:effectLst/>
                <a:latin typeface="Calibri" pitchFamily="34" charset="0"/>
                <a:ea typeface="Calibri" pitchFamily="34" charset="0"/>
                <a:cs typeface="B Mitra" pitchFamily="2" charset="-78"/>
              </a:rPr>
              <a:t>از آن زمان ميلياردها دلار به صورت وام، تجهيزات نظامي وهمچنين سيل دائم اطلاعات با ارزش نظامی مربوط به جابجایی نیروهای ارتش ایران که واشنگتن توسط ماهواره های جاسوسی و جاسوسان خود در ایران به دست می آورد در اختیار صدام قرار داد (خالوزاده، 1383: 488).</a:t>
            </a:r>
            <a:endParaRPr kumimoji="0" lang="fa-IR" sz="3600" b="0" i="0" u="none" strike="noStrike" cap="none" normalizeH="0" baseline="0" dirty="0" smtClean="0">
              <a:ln>
                <a:noFill/>
              </a:ln>
              <a:solidFill>
                <a:schemeClr val="tx1"/>
              </a:solidFill>
              <a:effectLst/>
              <a:latin typeface="Arial" pitchFamily="34" charset="0"/>
              <a:cs typeface="Arial" pitchFamily="34" charset="0"/>
            </a:endParaRPr>
          </a:p>
        </p:txBody>
      </p:sp>
      <p:sp>
        <p:nvSpPr>
          <p:cNvPr id="3" name="Rectangle 2"/>
          <p:cNvSpPr/>
          <p:nvPr/>
        </p:nvSpPr>
        <p:spPr>
          <a:xfrm>
            <a:off x="138529" y="714356"/>
            <a:ext cx="8791189" cy="646331"/>
          </a:xfrm>
          <a:prstGeom prst="rect">
            <a:avLst/>
          </a:prstGeom>
        </p:spPr>
        <p:txBody>
          <a:bodyPr wrap="none">
            <a:spAutoFit/>
          </a:bodyPr>
          <a:lstStyle/>
          <a:p>
            <a:pPr lvl="0" algn="ctr" rtl="1" fontAlgn="base">
              <a:spcBef>
                <a:spcPct val="0"/>
              </a:spcBef>
              <a:spcAft>
                <a:spcPct val="0"/>
              </a:spcAft>
            </a:pPr>
            <a:r>
              <a:rPr lang="fa-IR" sz="3600" b="1" dirty="0" smtClean="0">
                <a:latin typeface="Calibri" pitchFamily="34" charset="0"/>
                <a:ea typeface="Calibri" pitchFamily="34" charset="0"/>
                <a:cs typeface="B Titr" pitchFamily="2" charset="-78"/>
              </a:rPr>
              <a:t>وحشت </a:t>
            </a:r>
            <a:r>
              <a:rPr lang="fa-IR" sz="3600" b="1" dirty="0" smtClean="0">
                <a:solidFill>
                  <a:srgbClr val="FF0000"/>
                </a:solidFill>
                <a:latin typeface="Calibri" pitchFamily="34" charset="0"/>
                <a:ea typeface="Calibri" pitchFamily="34" charset="0"/>
                <a:cs typeface="B Titr" pitchFamily="2" charset="-78"/>
              </a:rPr>
              <a:t>آمریکا</a:t>
            </a:r>
            <a:r>
              <a:rPr lang="fa-IR" sz="3600" b="1" dirty="0" smtClean="0">
                <a:latin typeface="Calibri" pitchFamily="34" charset="0"/>
                <a:ea typeface="Calibri" pitchFamily="34" charset="0"/>
                <a:cs typeface="B Titr" pitchFamily="2" charset="-78"/>
              </a:rPr>
              <a:t> از پیروزی های جمهوری اسلامی ایران </a:t>
            </a:r>
            <a:endParaRPr lang="en-US" dirty="0" smtClean="0">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fld id="{0ECBD69C-31DC-4357-8742-A8DED39D19A3}" type="slidenum">
              <a:rPr lang="en-US" smtClean="0"/>
              <a:pPr/>
              <a:t>35</a:t>
            </a:fld>
            <a:endParaRPr lang="en-US"/>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8273" name="Rectangle 1"/>
          <p:cNvSpPr>
            <a:spLocks noChangeArrowheads="1"/>
          </p:cNvSpPr>
          <p:nvPr/>
        </p:nvSpPr>
        <p:spPr bwMode="auto">
          <a:xfrm>
            <a:off x="714380" y="1428736"/>
            <a:ext cx="7786710"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fa-IR" sz="2800" b="0" i="0" u="none" strike="noStrike" cap="none" normalizeH="0" baseline="0" dirty="0" smtClean="0">
                <a:ln>
                  <a:noFill/>
                </a:ln>
                <a:solidFill>
                  <a:schemeClr val="tx1"/>
                </a:solidFill>
                <a:effectLst/>
                <a:latin typeface="Calibri" pitchFamily="34" charset="0"/>
                <a:ea typeface="Calibri" pitchFamily="34" charset="0"/>
                <a:cs typeface="B Mitra" pitchFamily="2" charset="-78"/>
              </a:rPr>
              <a:t>در سال های 1982 و 1983 که او بر مبادلات اسلحه در خاور میانه نظارت می کرد، متوجه مسائل عجیبی شد. گاهی او تلگرام هایی را می خواند که در آنها به انتقال تسلیحات ایالات متحده از طرق کشور ثالث به عراق اشاره شده بود. او می دانست چنین انتقال هایی غیر قانونی است... تجهیزات نظامی ایالات متحده شامل مهمات، قطعات یدکی، وسایل دفاعی الکترونیک و رایانه ها به دستور کاخ سفید به عراق ارسال می شد. (فریدمن، 1383: 52-51) . </a:t>
            </a:r>
            <a:endParaRPr kumimoji="0" lang="fa-IR" sz="4000" b="0" i="0" u="none" strike="noStrike" cap="none" normalizeH="0" baseline="0" dirty="0" smtClean="0">
              <a:ln>
                <a:noFill/>
              </a:ln>
              <a:solidFill>
                <a:schemeClr val="tx1"/>
              </a:solidFill>
              <a:effectLst/>
              <a:latin typeface="Arial" pitchFamily="34" charset="0"/>
              <a:cs typeface="Arial" pitchFamily="34" charset="0"/>
            </a:endParaRPr>
          </a:p>
        </p:txBody>
      </p:sp>
      <p:sp>
        <p:nvSpPr>
          <p:cNvPr id="3" name="Rectangle 2"/>
          <p:cNvSpPr/>
          <p:nvPr/>
        </p:nvSpPr>
        <p:spPr>
          <a:xfrm>
            <a:off x="571472" y="357166"/>
            <a:ext cx="8001024" cy="1077218"/>
          </a:xfrm>
          <a:prstGeom prst="rect">
            <a:avLst/>
          </a:prstGeom>
        </p:spPr>
        <p:txBody>
          <a:bodyPr wrap="square">
            <a:spAutoFit/>
          </a:bodyPr>
          <a:lstStyle/>
          <a:p>
            <a:pPr lvl="0" algn="ctr" rtl="1" fontAlgn="base">
              <a:spcBef>
                <a:spcPct val="0"/>
              </a:spcBef>
              <a:spcAft>
                <a:spcPct val="0"/>
              </a:spcAft>
            </a:pPr>
            <a:r>
              <a:rPr lang="fa-IR" sz="3200" b="1" dirty="0" smtClean="0">
                <a:latin typeface="Calibri" pitchFamily="34" charset="0"/>
                <a:ea typeface="Calibri" pitchFamily="34" charset="0"/>
                <a:cs typeface="B Titr" pitchFamily="2" charset="-78"/>
              </a:rPr>
              <a:t>تقلب و واسطه تراشی </a:t>
            </a:r>
            <a:r>
              <a:rPr lang="fa-IR" sz="3200" b="1" dirty="0" smtClean="0">
                <a:solidFill>
                  <a:srgbClr val="FF0000"/>
                </a:solidFill>
                <a:latin typeface="Calibri" pitchFamily="34" charset="0"/>
                <a:ea typeface="Calibri" pitchFamily="34" charset="0"/>
                <a:cs typeface="B Titr" pitchFamily="2" charset="-78"/>
              </a:rPr>
              <a:t>آمریکا</a:t>
            </a:r>
            <a:r>
              <a:rPr lang="fa-IR" sz="3200" b="1" dirty="0" smtClean="0">
                <a:latin typeface="Calibri" pitchFamily="34" charset="0"/>
                <a:ea typeface="Calibri" pitchFamily="34" charset="0"/>
                <a:cs typeface="B Titr" pitchFamily="2" charset="-78"/>
              </a:rPr>
              <a:t> برای ارائه کمک های غیر قانونی به عراق بر علیه ایران </a:t>
            </a:r>
            <a:endParaRPr lang="en-US" sz="1600" dirty="0" smtClean="0">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fld id="{0ECBD69C-31DC-4357-8742-A8DED39D19A3}" type="slidenum">
              <a:rPr lang="en-US" smtClean="0"/>
              <a:pPr/>
              <a:t>36</a:t>
            </a:fld>
            <a:endParaRPr lang="en-US"/>
          </a:p>
        </p:txBody>
      </p:sp>
      <p:pic>
        <p:nvPicPr>
          <p:cNvPr id="22530" name="Picture 2" descr="J:\نقش آمریکا در جنگ\New folder\Portrait_of_Milton_Friedman.jpg"/>
          <p:cNvPicPr>
            <a:picLocks noChangeAspect="1" noChangeArrowheads="1"/>
          </p:cNvPicPr>
          <p:nvPr/>
        </p:nvPicPr>
        <p:blipFill>
          <a:blip r:embed="rId2" cstate="print"/>
          <a:srcRect/>
          <a:stretch>
            <a:fillRect/>
          </a:stretch>
        </p:blipFill>
        <p:spPr bwMode="auto">
          <a:xfrm>
            <a:off x="295712" y="4071942"/>
            <a:ext cx="2061710" cy="2571768"/>
          </a:xfrm>
          <a:prstGeom prst="rect">
            <a:avLst/>
          </a:prstGeom>
          <a:noFill/>
        </p:spPr>
      </p:pic>
      <p:sp>
        <p:nvSpPr>
          <p:cNvPr id="7" name="Rectangle 6"/>
          <p:cNvSpPr/>
          <p:nvPr/>
        </p:nvSpPr>
        <p:spPr>
          <a:xfrm>
            <a:off x="2428860" y="4037492"/>
            <a:ext cx="6072198" cy="2246769"/>
          </a:xfrm>
          <a:prstGeom prst="rect">
            <a:avLst/>
          </a:prstGeom>
        </p:spPr>
        <p:txBody>
          <a:bodyPr wrap="square">
            <a:spAutoFit/>
          </a:bodyPr>
          <a:lstStyle/>
          <a:p>
            <a:pPr algn="justLow" rtl="1"/>
            <a:r>
              <a:rPr lang="fa-IR" sz="2800" dirty="0" smtClean="0">
                <a:latin typeface="Calibri" pitchFamily="34" charset="0"/>
                <a:ea typeface="Calibri" pitchFamily="34" charset="0"/>
                <a:cs typeface="B Mitra" pitchFamily="2" charset="-78"/>
              </a:rPr>
              <a:t>به اعتقاد تایشر «دولت برای این انتقال ها، اشخاص سوم و کانال هایی خصوصی می یافت، من این را سیاست کثیف می نامم ... چنین فعالیتی باید با مجوز سری رئیس جمهوری انجام می گرفت ... [اما] این معاملات در هیچ دفتری به ثبت نمی رسید» (فریدمن، 1383: 53)</a:t>
            </a:r>
            <a:endParaRPr lang="en-US" sz="2800" dirty="0"/>
          </a:p>
        </p:txBody>
      </p:sp>
      <p:sp>
        <p:nvSpPr>
          <p:cNvPr id="8" name="Rectangle 7"/>
          <p:cNvSpPr/>
          <p:nvPr/>
        </p:nvSpPr>
        <p:spPr>
          <a:xfrm>
            <a:off x="2357422" y="6286520"/>
            <a:ext cx="1571636" cy="369332"/>
          </a:xfrm>
          <a:prstGeom prst="rect">
            <a:avLst/>
          </a:prstGeom>
        </p:spPr>
        <p:txBody>
          <a:bodyPr wrap="square">
            <a:spAutoFit/>
          </a:bodyPr>
          <a:lstStyle/>
          <a:p>
            <a:r>
              <a:rPr lang="fa-IR" dirty="0" smtClean="0">
                <a:latin typeface="Calibri" pitchFamily="34" charset="0"/>
                <a:ea typeface="Calibri" pitchFamily="34" charset="0"/>
                <a:cs typeface="B Mitra" pitchFamily="2" charset="-78"/>
              </a:rPr>
              <a:t>میلتون فریدمن</a:t>
            </a:r>
            <a:endParaRPr lang="en-US"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8817" name="Rectangle 1"/>
          <p:cNvSpPr>
            <a:spLocks noChangeArrowheads="1"/>
          </p:cNvSpPr>
          <p:nvPr/>
        </p:nvSpPr>
        <p:spPr bwMode="auto">
          <a:xfrm>
            <a:off x="428596" y="1534905"/>
            <a:ext cx="8215338"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fa-IR" sz="2400" b="0" i="0" u="none" strike="noStrike" cap="none" normalizeH="0" baseline="0" dirty="0" smtClean="0">
                <a:ln>
                  <a:noFill/>
                </a:ln>
                <a:solidFill>
                  <a:schemeClr val="tx1"/>
                </a:solidFill>
                <a:effectLst/>
                <a:latin typeface="Calibri" pitchFamily="34" charset="0"/>
                <a:ea typeface="Calibri" pitchFamily="34" charset="0"/>
                <a:cs typeface="B Mitra" pitchFamily="2" charset="-78"/>
              </a:rPr>
              <a:t>از موضوعات شاخص در رسوایی عراق گیت، وام ها و اعتبارات مالی مهمی بود که بانک ناسیونال دلاورو آنها را پرداخت کرده بودند. در دسامبر 1982 [آذر 1361] شعبه آتلانتا و اگزیم بانک وزارت کشاورزی امریکا تصمیم گرفت به عراق وام بدهد. تقریباً 11 ماه پیش از این، امریکا به طور رسمی نام این کشور را از کشورهای حامی تروریسم حذف کرده بود تا راه برای تأمین اعتبار، تأمین وام و صادرات تجهیزات کاربرد دوگانه به عراق فراهم شود. (ویلمسه، 1392: 100)</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fa-IR" sz="2400" b="0" i="0" u="none" strike="noStrike" cap="none" normalizeH="0" baseline="0" dirty="0" smtClean="0">
                <a:ln>
                  <a:noFill/>
                </a:ln>
                <a:solidFill>
                  <a:schemeClr val="tx1"/>
                </a:solidFill>
                <a:effectLst/>
                <a:latin typeface="Calibri" pitchFamily="34" charset="0"/>
                <a:ea typeface="Calibri" pitchFamily="34" charset="0"/>
                <a:cs typeface="B Mitra" pitchFamily="2" charset="-78"/>
              </a:rPr>
              <a:t>موضوع اعطای این اعتبارات با توجه به اینکه چنین اعتباراتی پیش از آغاز جنگ ایران و عراق وجود نداشت و به طور قطع به ایران اعطا نشده، به تنهایی دلیلی بر کمک آشکار آمریکا به عراق محسوب می شد و در نتیجه مبین جانب داری عمیق آمریکا از عراق بود. </a:t>
            </a:r>
            <a:r>
              <a:rPr kumimoji="0" lang="fa-IR" sz="2400" b="1" i="0" u="none" strike="noStrike" cap="none" normalizeH="0" baseline="0" dirty="0" smtClean="0">
                <a:ln>
                  <a:noFill/>
                </a:ln>
                <a:solidFill>
                  <a:schemeClr val="tx1"/>
                </a:solidFill>
                <a:effectLst/>
                <a:latin typeface="Calibri" pitchFamily="34" charset="0"/>
                <a:ea typeface="Calibri" pitchFamily="34" charset="0"/>
                <a:cs typeface="B Mitra" pitchFamily="2" charset="-78"/>
              </a:rPr>
              <a:t>در ماجرای عراق گیت روشن شد که کاخ سفید با دور زدن قوانین آمریکا مخفیانه به عراق کمک کرده تا این کشور بتواند به تسلیحات ارزشمند و گران قیمتی دست پیدا کند.</a:t>
            </a:r>
            <a:r>
              <a:rPr kumimoji="0" lang="fa-IR" sz="2400" b="0" i="0" u="none" strike="noStrike" cap="none" normalizeH="0" baseline="0" dirty="0" smtClean="0">
                <a:ln>
                  <a:noFill/>
                </a:ln>
                <a:solidFill>
                  <a:schemeClr val="tx1"/>
                </a:solidFill>
                <a:effectLst/>
                <a:latin typeface="Calibri" pitchFamily="34" charset="0"/>
                <a:ea typeface="Calibri" pitchFamily="34" charset="0"/>
                <a:cs typeface="B Mitra" pitchFamily="2" charset="-78"/>
              </a:rPr>
              <a:t> با این حال اینجا تنها کاری که می توان کرد این است که این مورد را به مواردی که پیش از این افشاء شده اضافه کنیم (ویلمسه، 1392: 104)</a:t>
            </a:r>
            <a:endParaRPr kumimoji="0" lang="fa-IR" sz="3600" b="0" i="0" u="none" strike="noStrike" cap="none" normalizeH="0" baseline="0" dirty="0" smtClean="0">
              <a:ln>
                <a:noFill/>
              </a:ln>
              <a:solidFill>
                <a:schemeClr val="tx1"/>
              </a:solidFill>
              <a:effectLst/>
              <a:latin typeface="Arial" pitchFamily="34" charset="0"/>
              <a:cs typeface="Arial" pitchFamily="34" charset="0"/>
            </a:endParaRPr>
          </a:p>
        </p:txBody>
      </p:sp>
      <p:sp>
        <p:nvSpPr>
          <p:cNvPr id="3" name="Rectangle 2"/>
          <p:cNvSpPr/>
          <p:nvPr/>
        </p:nvSpPr>
        <p:spPr>
          <a:xfrm>
            <a:off x="642911" y="571480"/>
            <a:ext cx="8072494" cy="707886"/>
          </a:xfrm>
          <a:prstGeom prst="rect">
            <a:avLst/>
          </a:prstGeom>
        </p:spPr>
        <p:txBody>
          <a:bodyPr wrap="square">
            <a:spAutoFit/>
          </a:bodyPr>
          <a:lstStyle/>
          <a:p>
            <a:pPr lvl="0" algn="ctr" rtl="1" fontAlgn="base">
              <a:spcBef>
                <a:spcPct val="0"/>
              </a:spcBef>
              <a:spcAft>
                <a:spcPct val="0"/>
              </a:spcAft>
            </a:pPr>
            <a:r>
              <a:rPr lang="fa-IR" sz="4000" b="1" dirty="0" smtClean="0">
                <a:latin typeface="Calibri" pitchFamily="34" charset="0"/>
                <a:ea typeface="Calibri" pitchFamily="34" charset="0"/>
                <a:cs typeface="B Titr" pitchFamily="2" charset="-78"/>
              </a:rPr>
              <a:t>عراق گیت و کمک های مالی </a:t>
            </a:r>
            <a:r>
              <a:rPr lang="fa-IR" sz="4000" b="1" dirty="0" smtClean="0">
                <a:solidFill>
                  <a:srgbClr val="FF0000"/>
                </a:solidFill>
                <a:latin typeface="Calibri" pitchFamily="34" charset="0"/>
                <a:ea typeface="Calibri" pitchFamily="34" charset="0"/>
                <a:cs typeface="B Titr" pitchFamily="2" charset="-78"/>
              </a:rPr>
              <a:t>امریکا</a:t>
            </a:r>
            <a:r>
              <a:rPr lang="fa-IR" sz="4000" b="1" dirty="0" smtClean="0">
                <a:latin typeface="Calibri" pitchFamily="34" charset="0"/>
                <a:ea typeface="Calibri" pitchFamily="34" charset="0"/>
                <a:cs typeface="B Titr" pitchFamily="2" charset="-78"/>
              </a:rPr>
              <a:t> به عراق</a:t>
            </a:r>
            <a:endParaRPr lang="en-US" sz="2000" dirty="0" smtClean="0">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fld id="{0ECBD69C-31DC-4357-8742-A8DED39D19A3}" type="slidenum">
              <a:rPr lang="en-US" smtClean="0"/>
              <a:pPr/>
              <a:t>37</a:t>
            </a:fld>
            <a:endParaRPr lang="en-US"/>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ECBD69C-31DC-4357-8742-A8DED39D19A3}" type="slidenum">
              <a:rPr lang="en-US" smtClean="0"/>
              <a:pPr/>
              <a:t>38</a:t>
            </a:fld>
            <a:endParaRPr lang="en-US"/>
          </a:p>
        </p:txBody>
      </p:sp>
      <p:sp>
        <p:nvSpPr>
          <p:cNvPr id="3" name="Rectangle 2"/>
          <p:cNvSpPr/>
          <p:nvPr/>
        </p:nvSpPr>
        <p:spPr>
          <a:xfrm>
            <a:off x="142844" y="785794"/>
            <a:ext cx="7929618" cy="3970318"/>
          </a:xfrm>
          <a:prstGeom prst="rect">
            <a:avLst/>
          </a:prstGeom>
        </p:spPr>
        <p:txBody>
          <a:bodyPr wrap="square">
            <a:spAutoFit/>
          </a:bodyPr>
          <a:lstStyle/>
          <a:p>
            <a:pPr algn="ctr" rtl="1">
              <a:lnSpc>
                <a:spcPct val="150000"/>
              </a:lnSpc>
            </a:pPr>
            <a:r>
              <a:rPr lang="fa-IR" sz="6000" dirty="0" smtClean="0">
                <a:solidFill>
                  <a:srgbClr val="00B050"/>
                </a:solidFill>
                <a:cs typeface="B Titr" pitchFamily="2" charset="-78"/>
              </a:rPr>
              <a:t>مرحله سوم:</a:t>
            </a:r>
          </a:p>
          <a:p>
            <a:pPr algn="ctr" rtl="1">
              <a:lnSpc>
                <a:spcPct val="150000"/>
              </a:lnSpc>
            </a:pPr>
            <a:r>
              <a:rPr lang="fa-IR" sz="5400" dirty="0" smtClean="0">
                <a:solidFill>
                  <a:srgbClr val="FF0000"/>
                </a:solidFill>
                <a:cs typeface="B Titr" pitchFamily="2" charset="-78"/>
              </a:rPr>
              <a:t>علنی کردن روابط برای نقویت حداکثری صدام. </a:t>
            </a:r>
            <a:endParaRPr lang="en-US" sz="5400" dirty="0" smtClean="0">
              <a:solidFill>
                <a:srgbClr val="FF0000"/>
              </a:solidFill>
              <a:cs typeface="B Titr" pitchFamily="2" charset="-78"/>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ECBD69C-31DC-4357-8742-A8DED39D19A3}" type="slidenum">
              <a:rPr lang="en-US" smtClean="0"/>
              <a:pPr/>
              <a:t>39</a:t>
            </a:fld>
            <a:endParaRPr lang="en-US"/>
          </a:p>
        </p:txBody>
      </p:sp>
      <p:sp>
        <p:nvSpPr>
          <p:cNvPr id="3" name="Rectangle 2"/>
          <p:cNvSpPr/>
          <p:nvPr/>
        </p:nvSpPr>
        <p:spPr>
          <a:xfrm>
            <a:off x="2786050" y="2303215"/>
            <a:ext cx="6072198" cy="2554545"/>
          </a:xfrm>
          <a:prstGeom prst="rect">
            <a:avLst/>
          </a:prstGeom>
        </p:spPr>
        <p:txBody>
          <a:bodyPr wrap="square">
            <a:spAutoFit/>
          </a:bodyPr>
          <a:lstStyle/>
          <a:p>
            <a:pPr algn="justLow" rtl="1"/>
            <a:r>
              <a:rPr lang="fa-IR" sz="3200" dirty="0" smtClean="0">
                <a:latin typeface="Calibri" pitchFamily="34" charset="0"/>
                <a:ea typeface="Calibri" pitchFamily="34" charset="0"/>
                <a:cs typeface="B Mitra" pitchFamily="2" charset="-78"/>
              </a:rPr>
              <a:t>وقتی خبرنگار روزنامه «الوطن العربی» از سعدون حمادی پس از ملاقاتش با جورج شولتز (وزیرخارجه آمریکا) علت این ملاقات را جویا شد، او پاسخ داد: این اولین بار نیست که ما پیام های تبریک به هم می دهیم، من قبلاً با ونس (وزیر خارجه قبلی آمریکا)</a:t>
            </a:r>
            <a:endParaRPr lang="en-US" sz="3200" dirty="0"/>
          </a:p>
        </p:txBody>
      </p:sp>
      <p:sp>
        <p:nvSpPr>
          <p:cNvPr id="4" name="Rectangle 3"/>
          <p:cNvSpPr/>
          <p:nvPr/>
        </p:nvSpPr>
        <p:spPr>
          <a:xfrm>
            <a:off x="2857488" y="8997"/>
            <a:ext cx="6072230" cy="2252924"/>
          </a:xfrm>
          <a:prstGeom prst="rect">
            <a:avLst/>
          </a:prstGeom>
        </p:spPr>
        <p:txBody>
          <a:bodyPr wrap="square">
            <a:spAutoFit/>
          </a:bodyPr>
          <a:lstStyle/>
          <a:p>
            <a:pPr algn="ctr" rtl="1">
              <a:lnSpc>
                <a:spcPct val="130000"/>
              </a:lnSpc>
            </a:pPr>
            <a:r>
              <a:rPr lang="fa-IR" sz="3600" dirty="0" smtClean="0">
                <a:latin typeface="Calibri" pitchFamily="34" charset="0"/>
                <a:ea typeface="Calibri" pitchFamily="34" charset="0"/>
                <a:cs typeface="B Titr" pitchFamily="2" charset="-78"/>
              </a:rPr>
              <a:t>ارتباط بسیار گسترده دیپلماتیک </a:t>
            </a:r>
          </a:p>
          <a:p>
            <a:pPr algn="ctr" rtl="1">
              <a:lnSpc>
                <a:spcPct val="130000"/>
              </a:lnSpc>
            </a:pPr>
            <a:r>
              <a:rPr lang="fa-IR" sz="3600" dirty="0" smtClean="0">
                <a:latin typeface="Calibri" pitchFamily="34" charset="0"/>
                <a:ea typeface="Calibri" pitchFamily="34" charset="0"/>
                <a:cs typeface="B Titr" pitchFamily="2" charset="-78"/>
              </a:rPr>
              <a:t>بین دو کشور </a:t>
            </a:r>
          </a:p>
          <a:p>
            <a:pPr algn="ctr" rtl="1">
              <a:lnSpc>
                <a:spcPct val="130000"/>
              </a:lnSpc>
            </a:pPr>
            <a:r>
              <a:rPr lang="fa-IR" sz="3600" dirty="0" smtClean="0">
                <a:latin typeface="Calibri" pitchFamily="34" charset="0"/>
                <a:ea typeface="Calibri" pitchFamily="34" charset="0"/>
                <a:cs typeface="B Titr" pitchFamily="2" charset="-78"/>
              </a:rPr>
              <a:t>که ظاهراً هیچ رابطه ای نداشتند</a:t>
            </a:r>
            <a:endParaRPr lang="en-US" sz="3600" dirty="0" smtClean="0">
              <a:latin typeface="Calibri" pitchFamily="34" charset="0"/>
              <a:ea typeface="Calibri" pitchFamily="34" charset="0"/>
              <a:cs typeface="B Titr" pitchFamily="2" charset="-78"/>
            </a:endParaRPr>
          </a:p>
        </p:txBody>
      </p:sp>
      <p:pic>
        <p:nvPicPr>
          <p:cNvPr id="18434" name="Picture 2" descr="C:\Users\basij\Desktop\عکس نقش آ»ریکا\13-سعدون حمادی\page-5815.jpg"/>
          <p:cNvPicPr>
            <a:picLocks noChangeAspect="1" noChangeArrowheads="1"/>
          </p:cNvPicPr>
          <p:nvPr/>
        </p:nvPicPr>
        <p:blipFill>
          <a:blip r:embed="rId2" cstate="print"/>
          <a:srcRect/>
          <a:stretch>
            <a:fillRect/>
          </a:stretch>
        </p:blipFill>
        <p:spPr bwMode="auto">
          <a:xfrm>
            <a:off x="142844" y="773652"/>
            <a:ext cx="2629753" cy="3462339"/>
          </a:xfrm>
          <a:prstGeom prst="rect">
            <a:avLst/>
          </a:prstGeom>
          <a:noFill/>
        </p:spPr>
      </p:pic>
      <p:sp>
        <p:nvSpPr>
          <p:cNvPr id="7" name="Rectangle 6"/>
          <p:cNvSpPr/>
          <p:nvPr/>
        </p:nvSpPr>
        <p:spPr>
          <a:xfrm>
            <a:off x="214282" y="4786322"/>
            <a:ext cx="8643966" cy="1569660"/>
          </a:xfrm>
          <a:prstGeom prst="rect">
            <a:avLst/>
          </a:prstGeom>
        </p:spPr>
        <p:txBody>
          <a:bodyPr wrap="square">
            <a:spAutoFit/>
          </a:bodyPr>
          <a:lstStyle/>
          <a:p>
            <a:pPr algn="justLow" rtl="1"/>
            <a:r>
              <a:rPr lang="fa-IR" sz="3200" dirty="0" smtClean="0">
                <a:latin typeface="Calibri" pitchFamily="34" charset="0"/>
                <a:ea typeface="Calibri" pitchFamily="34" charset="0"/>
                <a:cs typeface="B Mitra" pitchFamily="2" charset="-78"/>
              </a:rPr>
              <a:t>ملاقات کرده ام و درپاریس با کیسینجر و هیگ (وزیر جنگ امریکا) نشست هایی داشته ام و اغلب اوقات با شولتز ملاقات دارم. </a:t>
            </a:r>
          </a:p>
          <a:p>
            <a:pPr algn="justLow" rtl="1"/>
            <a:r>
              <a:rPr lang="fa-IR" sz="3200" dirty="0" smtClean="0">
                <a:latin typeface="Calibri" pitchFamily="34" charset="0"/>
                <a:cs typeface="B Mitra" pitchFamily="2" charset="-78"/>
              </a:rPr>
              <a:t>این در حالی بود که هنوز چند ماه از روی کار آمدن شولتز نگذشته بود. </a:t>
            </a:r>
            <a:endParaRPr lang="en-US" sz="3200" dirty="0"/>
          </a:p>
        </p:txBody>
      </p:sp>
      <p:sp>
        <p:nvSpPr>
          <p:cNvPr id="8" name="Rectangle 7"/>
          <p:cNvSpPr/>
          <p:nvPr/>
        </p:nvSpPr>
        <p:spPr>
          <a:xfrm>
            <a:off x="785786" y="4345552"/>
            <a:ext cx="1138453" cy="369332"/>
          </a:xfrm>
          <a:prstGeom prst="rect">
            <a:avLst/>
          </a:prstGeom>
        </p:spPr>
        <p:txBody>
          <a:bodyPr wrap="none">
            <a:spAutoFit/>
          </a:bodyPr>
          <a:lstStyle/>
          <a:p>
            <a:r>
              <a:rPr lang="fa-IR" dirty="0" smtClean="0">
                <a:latin typeface="Calibri" pitchFamily="34" charset="0"/>
                <a:ea typeface="Calibri" pitchFamily="34" charset="0"/>
                <a:cs typeface="B Mitra" pitchFamily="2" charset="-78"/>
              </a:rPr>
              <a:t>سعدون حمادی</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ECBD69C-31DC-4357-8742-A8DED39D19A3}" type="slidenum">
              <a:rPr lang="en-US" smtClean="0"/>
              <a:pPr/>
              <a:t>4</a:t>
            </a:fld>
            <a:endParaRPr lang="en-US"/>
          </a:p>
        </p:txBody>
      </p:sp>
      <p:sp>
        <p:nvSpPr>
          <p:cNvPr id="3" name="Rectangle 2"/>
          <p:cNvSpPr/>
          <p:nvPr/>
        </p:nvSpPr>
        <p:spPr>
          <a:xfrm>
            <a:off x="324220" y="214290"/>
            <a:ext cx="8501123" cy="1023357"/>
          </a:xfrm>
          <a:prstGeom prst="rect">
            <a:avLst/>
          </a:prstGeom>
        </p:spPr>
        <p:txBody>
          <a:bodyPr wrap="square">
            <a:spAutoFit/>
          </a:bodyPr>
          <a:lstStyle/>
          <a:p>
            <a:pPr algn="ctr" rtl="1">
              <a:lnSpc>
                <a:spcPct val="150000"/>
              </a:lnSpc>
            </a:pPr>
            <a:r>
              <a:rPr lang="fa-IR" sz="4400" dirty="0" smtClean="0">
                <a:solidFill>
                  <a:srgbClr val="FF0000"/>
                </a:solidFill>
                <a:cs typeface="B Titr" pitchFamily="2" charset="-78"/>
              </a:rPr>
              <a:t>روایت جنگ آمریکا با ایران از خاک عراق:</a:t>
            </a:r>
          </a:p>
        </p:txBody>
      </p:sp>
      <p:sp>
        <p:nvSpPr>
          <p:cNvPr id="4" name="Rectangle 1"/>
          <p:cNvSpPr>
            <a:spLocks noChangeArrowheads="1"/>
          </p:cNvSpPr>
          <p:nvPr/>
        </p:nvSpPr>
        <p:spPr bwMode="auto">
          <a:xfrm>
            <a:off x="357158" y="1319006"/>
            <a:ext cx="8286808" cy="496751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742950" indent="-742950" algn="justLow" rtl="1" eaLnBrk="0" fontAlgn="base" hangingPunct="0">
              <a:lnSpc>
                <a:spcPct val="120000"/>
              </a:lnSpc>
              <a:spcBef>
                <a:spcPct val="0"/>
              </a:spcBef>
              <a:spcAft>
                <a:spcPct val="0"/>
              </a:spcAft>
              <a:buAutoNum type="arabicPeriod"/>
            </a:pPr>
            <a:r>
              <a:rPr lang="fa-IR" sz="2400" dirty="0" smtClean="0">
                <a:latin typeface="Calibri" pitchFamily="34" charset="0"/>
                <a:cs typeface="B Mitra" pitchFamily="2" charset="-78"/>
              </a:rPr>
              <a:t>جرقه جنگ را چه کسی زد؟ </a:t>
            </a:r>
          </a:p>
          <a:p>
            <a:pPr marL="742950" indent="-742950" algn="justLow" rtl="1" eaLnBrk="0" fontAlgn="base" hangingPunct="0">
              <a:lnSpc>
                <a:spcPct val="120000"/>
              </a:lnSpc>
              <a:spcBef>
                <a:spcPct val="0"/>
              </a:spcBef>
              <a:spcAft>
                <a:spcPct val="0"/>
              </a:spcAft>
              <a:buAutoNum type="arabicPeriod"/>
            </a:pPr>
            <a:r>
              <a:rPr lang="fa-IR" sz="2400" dirty="0" smtClean="0">
                <a:latin typeface="Calibri" pitchFamily="34" charset="0"/>
                <a:cs typeface="B Mitra" pitchFamily="2" charset="-78"/>
              </a:rPr>
              <a:t>حمایت در حد کامله الوداد از کشوری که به ظاهر ارتباط دیپلماتیک نداشت.</a:t>
            </a:r>
          </a:p>
          <a:p>
            <a:pPr marL="742950" indent="-742950" algn="justLow" rtl="1" eaLnBrk="0" fontAlgn="base" hangingPunct="0">
              <a:lnSpc>
                <a:spcPct val="120000"/>
              </a:lnSpc>
              <a:spcBef>
                <a:spcPct val="0"/>
              </a:spcBef>
              <a:spcAft>
                <a:spcPct val="0"/>
              </a:spcAft>
              <a:buAutoNum type="arabicPeriod"/>
            </a:pPr>
            <a:r>
              <a:rPr lang="fa-IR" sz="2400" dirty="0" smtClean="0">
                <a:latin typeface="Calibri" pitchFamily="34" charset="0"/>
                <a:cs typeface="B Mitra" pitchFamily="2" charset="-78"/>
              </a:rPr>
              <a:t>علنی کردن روابط برای تقویت حداکثری صدام.</a:t>
            </a:r>
          </a:p>
          <a:p>
            <a:pPr marL="742950" indent="-742950" algn="justLow" rtl="1" eaLnBrk="0" fontAlgn="base" hangingPunct="0">
              <a:lnSpc>
                <a:spcPct val="120000"/>
              </a:lnSpc>
              <a:spcBef>
                <a:spcPct val="0"/>
              </a:spcBef>
              <a:spcAft>
                <a:spcPct val="0"/>
              </a:spcAft>
              <a:buAutoNum type="arabicPeriod"/>
            </a:pPr>
            <a:r>
              <a:rPr lang="fa-IR" sz="2400" dirty="0" smtClean="0">
                <a:latin typeface="Calibri" pitchFamily="34" charset="0"/>
                <a:cs typeface="B Mitra" pitchFamily="2" charset="-78"/>
              </a:rPr>
              <a:t>آمریکا نخ تسبیح همه دولت های شیطانی برای تجهیز همه جانبه عراق.</a:t>
            </a:r>
          </a:p>
          <a:p>
            <a:pPr marL="742950" indent="-742950" algn="justLow" rtl="1" eaLnBrk="0" fontAlgn="base" hangingPunct="0">
              <a:lnSpc>
                <a:spcPct val="120000"/>
              </a:lnSpc>
              <a:spcBef>
                <a:spcPct val="0"/>
              </a:spcBef>
              <a:spcAft>
                <a:spcPct val="0"/>
              </a:spcAft>
              <a:buAutoNum type="arabicPeriod"/>
            </a:pPr>
            <a:r>
              <a:rPr lang="fa-IR" sz="2400" dirty="0" smtClean="0">
                <a:latin typeface="Calibri" pitchFamily="34" charset="0"/>
                <a:cs typeface="B Mitra" pitchFamily="2" charset="-78"/>
              </a:rPr>
              <a:t>آمریکا بانی فشار حداکثری به ایران</a:t>
            </a:r>
            <a:r>
              <a:rPr kumimoji="0" lang="fa-IR" sz="2400" b="0" i="0" u="none" strike="noStrike" cap="none" normalizeH="0" dirty="0" smtClean="0">
                <a:ln>
                  <a:noFill/>
                </a:ln>
                <a:solidFill>
                  <a:schemeClr val="tx1"/>
                </a:solidFill>
                <a:effectLst/>
                <a:latin typeface="Calibri" pitchFamily="34" charset="0"/>
                <a:cs typeface="B Mitra" pitchFamily="2" charset="-78"/>
              </a:rPr>
              <a:t>. </a:t>
            </a:r>
          </a:p>
          <a:p>
            <a:pPr marL="742950" lvl="0" indent="-742950" algn="justLow" rtl="1" eaLnBrk="0" fontAlgn="base" hangingPunct="0">
              <a:lnSpc>
                <a:spcPct val="120000"/>
              </a:lnSpc>
              <a:spcBef>
                <a:spcPct val="0"/>
              </a:spcBef>
              <a:spcAft>
                <a:spcPct val="0"/>
              </a:spcAft>
              <a:buAutoNum type="arabicPeriod"/>
            </a:pPr>
            <a:r>
              <a:rPr lang="fa-IR" sz="2400" baseline="0" dirty="0" smtClean="0">
                <a:latin typeface="Calibri" pitchFamily="34" charset="0"/>
                <a:cs typeface="B Mitra" pitchFamily="2" charset="-78"/>
              </a:rPr>
              <a:t>سازمان</a:t>
            </a:r>
            <a:r>
              <a:rPr lang="fa-IR" sz="2400" dirty="0" smtClean="0">
                <a:latin typeface="Calibri" pitchFamily="34" charset="0"/>
                <a:cs typeface="B Mitra" pitchFamily="2" charset="-78"/>
              </a:rPr>
              <a:t> های اطلاعاتی آمریکا مستقیم در اختیار صدام. </a:t>
            </a:r>
          </a:p>
          <a:p>
            <a:pPr marL="742950" lvl="0" indent="-742950" algn="justLow" rtl="1" eaLnBrk="0" fontAlgn="base" hangingPunct="0">
              <a:lnSpc>
                <a:spcPct val="120000"/>
              </a:lnSpc>
              <a:spcBef>
                <a:spcPct val="0"/>
              </a:spcBef>
              <a:spcAft>
                <a:spcPct val="0"/>
              </a:spcAft>
              <a:buAutoNum type="arabicPeriod"/>
            </a:pPr>
            <a:r>
              <a:rPr kumimoji="0" lang="fa-IR" sz="2400" b="0" i="0" u="none" strike="noStrike" cap="none" normalizeH="0" baseline="0" dirty="0" smtClean="0">
                <a:ln>
                  <a:noFill/>
                </a:ln>
                <a:solidFill>
                  <a:schemeClr val="tx1"/>
                </a:solidFill>
                <a:effectLst/>
                <a:latin typeface="Calibri" pitchFamily="34" charset="0"/>
                <a:cs typeface="B Mitra" pitchFamily="2" charset="-78"/>
              </a:rPr>
              <a:t>بازگذاشتن</a:t>
            </a:r>
            <a:r>
              <a:rPr kumimoji="0" lang="fa-IR" sz="2400" b="0" i="0" u="none" strike="noStrike" cap="none" normalizeH="0" dirty="0" smtClean="0">
                <a:ln>
                  <a:noFill/>
                </a:ln>
                <a:solidFill>
                  <a:schemeClr val="tx1"/>
                </a:solidFill>
                <a:effectLst/>
                <a:latin typeface="Calibri" pitchFamily="34" charset="0"/>
                <a:cs typeface="B Mitra" pitchFamily="2" charset="-78"/>
              </a:rPr>
              <a:t> دست صدام برای ارتکاب هر جنایت جنگی. </a:t>
            </a:r>
          </a:p>
          <a:p>
            <a:pPr marL="742950" lvl="0" indent="-742950" algn="justLow" rtl="1" eaLnBrk="0" fontAlgn="base" hangingPunct="0">
              <a:lnSpc>
                <a:spcPct val="120000"/>
              </a:lnSpc>
              <a:spcBef>
                <a:spcPct val="0"/>
              </a:spcBef>
              <a:spcAft>
                <a:spcPct val="0"/>
              </a:spcAft>
              <a:buAutoNum type="arabicPeriod"/>
            </a:pPr>
            <a:r>
              <a:rPr lang="fa-IR" sz="2400" baseline="0" dirty="0" smtClean="0">
                <a:latin typeface="Calibri" pitchFamily="34" charset="0"/>
                <a:cs typeface="B Mitra" pitchFamily="2" charset="-78"/>
              </a:rPr>
              <a:t>آمریکا</a:t>
            </a:r>
            <a:r>
              <a:rPr lang="fa-IR" sz="2400" dirty="0" smtClean="0">
                <a:latin typeface="Calibri" pitchFamily="34" charset="0"/>
                <a:cs typeface="B Mitra" pitchFamily="2" charset="-78"/>
              </a:rPr>
              <a:t> هدایت مستقیم جنگ علیه ایران را به دست گرفت. </a:t>
            </a:r>
          </a:p>
          <a:p>
            <a:pPr marL="742950" lvl="0" indent="-742950" algn="justLow" rtl="1" eaLnBrk="0" fontAlgn="base" hangingPunct="0">
              <a:lnSpc>
                <a:spcPct val="120000"/>
              </a:lnSpc>
              <a:spcBef>
                <a:spcPct val="0"/>
              </a:spcBef>
              <a:spcAft>
                <a:spcPct val="0"/>
              </a:spcAft>
              <a:buAutoNum type="arabicPeriod"/>
            </a:pPr>
            <a:r>
              <a:rPr kumimoji="0" lang="fa-IR" sz="2400" b="0" i="0" u="none" strike="noStrike" cap="none" normalizeH="0" baseline="0" dirty="0" smtClean="0">
                <a:ln>
                  <a:noFill/>
                </a:ln>
                <a:solidFill>
                  <a:schemeClr val="tx1"/>
                </a:solidFill>
                <a:effectLst/>
                <a:latin typeface="Calibri" pitchFamily="34" charset="0"/>
                <a:cs typeface="B Mitra" pitchFamily="2" charset="-78"/>
              </a:rPr>
              <a:t>ورود</a:t>
            </a:r>
            <a:r>
              <a:rPr kumimoji="0" lang="fa-IR" sz="2400" b="0" i="0" u="none" strike="noStrike" cap="none" normalizeH="0" dirty="0" smtClean="0">
                <a:ln>
                  <a:noFill/>
                </a:ln>
                <a:solidFill>
                  <a:schemeClr val="tx1"/>
                </a:solidFill>
                <a:effectLst/>
                <a:latin typeface="Calibri" pitchFamily="34" charset="0"/>
                <a:cs typeface="B Mitra" pitchFamily="2" charset="-78"/>
              </a:rPr>
              <a:t> مستقیم آمریکا به جنگ با ایران. </a:t>
            </a:r>
            <a:endParaRPr kumimoji="0" lang="en-US" sz="2400" b="0" i="0" u="none" strike="noStrike" cap="none" normalizeH="0" dirty="0" smtClean="0">
              <a:ln>
                <a:noFill/>
              </a:ln>
              <a:solidFill>
                <a:schemeClr val="tx1"/>
              </a:solidFill>
              <a:effectLst/>
              <a:latin typeface="Calibri" pitchFamily="34" charset="0"/>
              <a:cs typeface="B Mitra" pitchFamily="2" charset="-78"/>
            </a:endParaRPr>
          </a:p>
          <a:p>
            <a:pPr marL="742950" lvl="0" indent="-742950" algn="justLow" rtl="1" eaLnBrk="0" fontAlgn="base" hangingPunct="0">
              <a:lnSpc>
                <a:spcPct val="120000"/>
              </a:lnSpc>
              <a:spcBef>
                <a:spcPct val="0"/>
              </a:spcBef>
              <a:spcAft>
                <a:spcPct val="0"/>
              </a:spcAft>
            </a:pPr>
            <a:r>
              <a:rPr lang="fa-IR" sz="2400" baseline="0" dirty="0" smtClean="0">
                <a:latin typeface="Calibri" pitchFamily="34" charset="0"/>
                <a:cs typeface="B Mitra" pitchFamily="2" charset="-78"/>
              </a:rPr>
              <a:t>10.       </a:t>
            </a:r>
            <a:r>
              <a:rPr lang="fa-IR" sz="2400" dirty="0" smtClean="0">
                <a:latin typeface="Calibri" pitchFamily="34" charset="0"/>
                <a:cs typeface="B Mitra" pitchFamily="2" charset="-78"/>
              </a:rPr>
              <a:t>استیصال دشمن و ورود به عرصه کشتار گسترده غیر نظامیان. </a:t>
            </a:r>
          </a:p>
          <a:p>
            <a:pPr marL="742950" lvl="0" indent="-742950" algn="justLow" rtl="1" eaLnBrk="0" fontAlgn="base" hangingPunct="0">
              <a:lnSpc>
                <a:spcPct val="120000"/>
              </a:lnSpc>
              <a:spcBef>
                <a:spcPct val="0"/>
              </a:spcBef>
              <a:spcAft>
                <a:spcPct val="0"/>
              </a:spcAft>
            </a:pPr>
            <a:r>
              <a:rPr lang="fa-IR" sz="2400" baseline="0" dirty="0" smtClean="0">
                <a:latin typeface="Calibri" pitchFamily="34" charset="0"/>
                <a:cs typeface="B Mitra" pitchFamily="2" charset="-78"/>
              </a:rPr>
              <a:t>11.      تداوم</a:t>
            </a:r>
            <a:r>
              <a:rPr lang="fa-IR" sz="2400" dirty="0" smtClean="0">
                <a:latin typeface="Calibri" pitchFamily="34" charset="0"/>
                <a:cs typeface="B Mitra" pitchFamily="2" charset="-78"/>
              </a:rPr>
              <a:t> به جنگ با ایران از خاک عراق بعد از صدام. </a:t>
            </a:r>
            <a:endParaRPr kumimoji="0" lang="fa-IR" sz="3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ECBD69C-31DC-4357-8742-A8DED39D19A3}" type="slidenum">
              <a:rPr lang="en-US" smtClean="0"/>
              <a:pPr/>
              <a:t>40</a:t>
            </a:fld>
            <a:endParaRPr lang="en-US"/>
          </a:p>
        </p:txBody>
      </p:sp>
      <p:sp>
        <p:nvSpPr>
          <p:cNvPr id="3" name="Rectangle 2"/>
          <p:cNvSpPr/>
          <p:nvPr/>
        </p:nvSpPr>
        <p:spPr>
          <a:xfrm>
            <a:off x="3571868" y="-71462"/>
            <a:ext cx="3357586" cy="3651769"/>
          </a:xfrm>
          <a:prstGeom prst="rect">
            <a:avLst/>
          </a:prstGeom>
        </p:spPr>
        <p:txBody>
          <a:bodyPr wrap="square">
            <a:spAutoFit/>
          </a:bodyPr>
          <a:lstStyle/>
          <a:p>
            <a:pPr algn="justLow" rtl="1">
              <a:lnSpc>
                <a:spcPct val="130000"/>
              </a:lnSpc>
            </a:pPr>
            <a:r>
              <a:rPr lang="fa-IR" sz="3600" dirty="0" smtClean="0">
                <a:latin typeface="Calibri" pitchFamily="34" charset="0"/>
                <a:ea typeface="Calibri" pitchFamily="34" charset="0"/>
                <a:cs typeface="B Titr" pitchFamily="2" charset="-78"/>
              </a:rPr>
              <a:t>درخواست علنی صدام برای برقراری ارتباط رسمی دیپلماتیک با </a:t>
            </a:r>
            <a:r>
              <a:rPr lang="fa-IR" sz="3600" dirty="0" smtClean="0">
                <a:solidFill>
                  <a:srgbClr val="FF0000"/>
                </a:solidFill>
                <a:latin typeface="Calibri" pitchFamily="34" charset="0"/>
                <a:ea typeface="Calibri" pitchFamily="34" charset="0"/>
                <a:cs typeface="B Titr" pitchFamily="2" charset="-78"/>
              </a:rPr>
              <a:t>آمریکا</a:t>
            </a:r>
            <a:endParaRPr lang="en-US" sz="3600" dirty="0">
              <a:solidFill>
                <a:srgbClr val="FF0000"/>
              </a:solidFill>
              <a:cs typeface="B Titr" pitchFamily="2" charset="-78"/>
            </a:endParaRPr>
          </a:p>
        </p:txBody>
      </p:sp>
      <p:sp>
        <p:nvSpPr>
          <p:cNvPr id="4" name="Rectangle 3"/>
          <p:cNvSpPr/>
          <p:nvPr/>
        </p:nvSpPr>
        <p:spPr>
          <a:xfrm>
            <a:off x="142844" y="3500438"/>
            <a:ext cx="8643966" cy="2062103"/>
          </a:xfrm>
          <a:prstGeom prst="rect">
            <a:avLst/>
          </a:prstGeom>
        </p:spPr>
        <p:txBody>
          <a:bodyPr wrap="square">
            <a:spAutoFit/>
          </a:bodyPr>
          <a:lstStyle/>
          <a:p>
            <a:pPr algn="justLow" rtl="1"/>
            <a:r>
              <a:rPr lang="fa-IR" sz="3200" dirty="0" smtClean="0">
                <a:latin typeface="Calibri" pitchFamily="34" charset="0"/>
                <a:ea typeface="Calibri" pitchFamily="34" charset="0"/>
                <a:cs typeface="B Mitra" pitchFamily="2" charset="-78"/>
              </a:rPr>
              <a:t>تیرماه 1361 بعد از شکست صدام در خرمشهر، صدام در مصاحبه با نشریه تایم آمریکا گفت: «مایلیم با آمریکا رابطه دوستانه داشته باشیم، ما چگونه می توانیم این روابط را برقرار کنیم»؛ بلافاصله ریگان پیام تبریک به مناسبت چهاردهمین سالگرد کودتای حزب بعث برای صدام فرستاد. </a:t>
            </a:r>
            <a:endParaRPr lang="en-US" sz="3200" dirty="0"/>
          </a:p>
        </p:txBody>
      </p:sp>
      <p:pic>
        <p:nvPicPr>
          <p:cNvPr id="16387" name="Picture 3" descr="C:\Users\basij\Desktop\عکس نقش آ»ریکا\01-ریگان\ریگان (4).jpg"/>
          <p:cNvPicPr>
            <a:picLocks noChangeAspect="1" noChangeArrowheads="1"/>
          </p:cNvPicPr>
          <p:nvPr/>
        </p:nvPicPr>
        <p:blipFill>
          <a:blip r:embed="rId2" cstate="print"/>
          <a:srcRect/>
          <a:stretch>
            <a:fillRect/>
          </a:stretch>
        </p:blipFill>
        <p:spPr bwMode="auto">
          <a:xfrm>
            <a:off x="-32" y="-24"/>
            <a:ext cx="3500462" cy="2726470"/>
          </a:xfrm>
          <a:prstGeom prst="rect">
            <a:avLst/>
          </a:prstGeom>
          <a:noFill/>
        </p:spPr>
      </p:pic>
      <p:pic>
        <p:nvPicPr>
          <p:cNvPr id="4098" name="Picture 2" descr="J:\جدید\photos_الرئيس_العراقى_الراحل_صدام_حسين_13318.jpg"/>
          <p:cNvPicPr>
            <a:picLocks noChangeAspect="1" noChangeArrowheads="1"/>
          </p:cNvPicPr>
          <p:nvPr/>
        </p:nvPicPr>
        <p:blipFill>
          <a:blip r:embed="rId3" cstate="print"/>
          <a:srcRect/>
          <a:stretch>
            <a:fillRect/>
          </a:stretch>
        </p:blipFill>
        <p:spPr bwMode="auto">
          <a:xfrm>
            <a:off x="7026596" y="0"/>
            <a:ext cx="2117404" cy="2786058"/>
          </a:xfrm>
          <a:prstGeom prst="rect">
            <a:avLst/>
          </a:prstGeom>
          <a:noFill/>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16DC3E8-027D-45BD-BFF7-948F93A10FED}" type="slidenum">
              <a:rPr lang="fa-IR" smtClean="0"/>
              <a:pPr/>
              <a:t>41</a:t>
            </a:fld>
            <a:endParaRPr lang="fa-IR"/>
          </a:p>
        </p:txBody>
      </p:sp>
      <p:pic>
        <p:nvPicPr>
          <p:cNvPr id="3" name="Picture 3" descr="C:\Users\basij\Desktop\عکس نقش آ»ریکا\05- صدام در ملاقات با مقامات آمریکایی\50668_rumsfeld_sadan_hussein_big.JPG"/>
          <p:cNvPicPr>
            <a:picLocks noChangeAspect="1" noChangeArrowheads="1"/>
          </p:cNvPicPr>
          <p:nvPr/>
        </p:nvPicPr>
        <p:blipFill>
          <a:blip r:embed="rId2" cstate="print"/>
          <a:srcRect/>
          <a:stretch>
            <a:fillRect/>
          </a:stretch>
        </p:blipFill>
        <p:spPr bwMode="auto">
          <a:xfrm>
            <a:off x="1000100" y="285728"/>
            <a:ext cx="7873066" cy="4929222"/>
          </a:xfrm>
          <a:prstGeom prst="roundRect">
            <a:avLst>
              <a:gd name="adj" fmla="val 6904"/>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4" name="Rectangle 3"/>
          <p:cNvSpPr/>
          <p:nvPr/>
        </p:nvSpPr>
        <p:spPr>
          <a:xfrm>
            <a:off x="142844" y="3500438"/>
            <a:ext cx="857256" cy="1815882"/>
          </a:xfrm>
          <a:prstGeom prst="rect">
            <a:avLst/>
          </a:prstGeom>
        </p:spPr>
        <p:txBody>
          <a:bodyPr wrap="square">
            <a:spAutoFit/>
          </a:bodyPr>
          <a:lstStyle/>
          <a:p>
            <a:pPr algn="justLow" rtl="1"/>
            <a:r>
              <a:rPr lang="fa-IR" sz="1400" dirty="0" smtClean="0">
                <a:latin typeface="Calibri" pitchFamily="34" charset="0"/>
                <a:ea typeface="Calibri" pitchFamily="34" charset="0"/>
                <a:cs typeface="B Mitra" pitchFamily="2" charset="-78"/>
              </a:rPr>
              <a:t>دیدار رسمی دونالد رامسفلد نماینده ویژه رئیس جمهور وقت آمریکا (ریگان) با صدام</a:t>
            </a:r>
            <a:endParaRPr lang="en-US" sz="1400" dirty="0"/>
          </a:p>
        </p:txBody>
      </p:sp>
      <p:sp>
        <p:nvSpPr>
          <p:cNvPr id="5" name="Rectangle 4"/>
          <p:cNvSpPr/>
          <p:nvPr/>
        </p:nvSpPr>
        <p:spPr>
          <a:xfrm>
            <a:off x="142844" y="5443381"/>
            <a:ext cx="8929750" cy="1200329"/>
          </a:xfrm>
          <a:prstGeom prst="rect">
            <a:avLst/>
          </a:prstGeom>
        </p:spPr>
        <p:txBody>
          <a:bodyPr wrap="square">
            <a:spAutoFit/>
          </a:bodyPr>
          <a:lstStyle/>
          <a:p>
            <a:pPr lvl="0" algn="justLow" rtl="1" eaLnBrk="0" fontAlgn="base" hangingPunct="0">
              <a:spcBef>
                <a:spcPct val="0"/>
              </a:spcBef>
              <a:spcAft>
                <a:spcPct val="0"/>
              </a:spcAft>
            </a:pPr>
            <a:r>
              <a:rPr lang="fa-IR" sz="2400" dirty="0" smtClean="0">
                <a:latin typeface="Calibri" pitchFamily="34" charset="0"/>
                <a:ea typeface="Calibri" pitchFamily="34" charset="0"/>
                <a:cs typeface="B Mitra" pitchFamily="2" charset="-78"/>
              </a:rPr>
              <a:t>در 17 دسامبر 1983 دونالد رامسفلد، فرستاده ویژه ریگان در خاور میانه وارد بغداد شد. وی نامه دست نوشته ای را برای صدام به همراه داشت: ریگان در این نامه از سر گیری روابط دیپلماتیک و گسترش ارتباط نظامی و تجاری با بغداد را پیشنهاد کرده بود. </a:t>
            </a:r>
            <a:endParaRPr lang="en-US" sz="1400" dirty="0" smtClean="0">
              <a:latin typeface="Arial" pitchFamily="34" charset="0"/>
              <a:cs typeface="Arial" pitchFamily="34"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6769" name="Rectangle 1"/>
          <p:cNvSpPr>
            <a:spLocks noChangeArrowheads="1"/>
          </p:cNvSpPr>
          <p:nvPr/>
        </p:nvSpPr>
        <p:spPr bwMode="auto">
          <a:xfrm>
            <a:off x="357158" y="3545049"/>
            <a:ext cx="8572560" cy="31700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fa-IR" sz="2000" b="0" i="0" u="none" strike="noStrike" cap="none" normalizeH="0" baseline="0" dirty="0" smtClean="0">
                <a:ln>
                  <a:noFill/>
                </a:ln>
                <a:solidFill>
                  <a:schemeClr val="tx1"/>
                </a:solidFill>
                <a:effectLst/>
                <a:latin typeface="Calibri" pitchFamily="34" charset="0"/>
                <a:ea typeface="Calibri" pitchFamily="34" charset="0"/>
                <a:cs typeface="B Mitra" pitchFamily="2" charset="-78"/>
              </a:rPr>
              <a:t>اوج تلاش های آمریکا تشکیل نشست دونالد رامسفلد نماینده ویژه ریگان رئیس جمهور آمریکا با طارق عزیز و شخص صدام در دسامبر 1983 [آذر 1362] بود ... رامسفلد درباره نگرانی عراقی ها از بابت ادامه ارسال سلاح ها و قطعات یدکی آمریکایی به ایران از طریق طرف های ثالث، به آنها گفت:«آمریکا تلاش بیشتری خواهد کرد تا با همکاری عراق فهرست کشورهای ثالث مورد نظر را تعیین و فروش سلاح های مریکایی از طریق آنها به ایران را به حداقل برساند» (ویلمسه، 1392: 76)</a:t>
            </a:r>
            <a:endParaRPr kumimoji="0" lang="en-US" sz="1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fa-IR" sz="2000" b="0" i="0" u="none" strike="noStrike" cap="none" normalizeH="0" baseline="0" dirty="0" smtClean="0">
                <a:ln>
                  <a:noFill/>
                </a:ln>
                <a:solidFill>
                  <a:schemeClr val="tx1"/>
                </a:solidFill>
                <a:effectLst/>
                <a:latin typeface="Calibri" pitchFamily="34" charset="0"/>
                <a:ea typeface="Calibri" pitchFamily="34" charset="0"/>
                <a:cs typeface="B Mitra" pitchFamily="2" charset="-78"/>
              </a:rPr>
              <a:t>دراینجا بود که دولت ایالات متحده، کلاه به دست به صدام می گفت: «ما به شما احترام می گذاریم، چگونه می توانیم به شما کمک کنیم؟ اجازه دهید به شما کمک کنیم». صدام مؤدبانه گوش داد و سپس به رامسفلد گفت: «آمریکا باید تلاش کند تا جریان تسلیحات به ایران را قطع کند». اما ایالات متحده کار بیشتری انجام داد و آن پرداخت وام های تضمین شده دولتی به عراق بود. از جمله ابزاری که برای این کمک پنهانی انتخاب شده بود بانک صادرت واردات بود که در واشنگتن به اکسیمبانک معروف است ... </a:t>
            </a:r>
            <a:endParaRPr kumimoji="0" lang="fa-IR"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3" name="Rectangle 2"/>
          <p:cNvSpPr/>
          <p:nvPr/>
        </p:nvSpPr>
        <p:spPr>
          <a:xfrm>
            <a:off x="-71470" y="191136"/>
            <a:ext cx="9144000" cy="523220"/>
          </a:xfrm>
          <a:prstGeom prst="rect">
            <a:avLst/>
          </a:prstGeom>
        </p:spPr>
        <p:txBody>
          <a:bodyPr wrap="square">
            <a:spAutoFit/>
          </a:bodyPr>
          <a:lstStyle/>
          <a:p>
            <a:pPr lvl="0" algn="ctr" rtl="1" fontAlgn="base">
              <a:spcBef>
                <a:spcPct val="0"/>
              </a:spcBef>
              <a:spcAft>
                <a:spcPct val="0"/>
              </a:spcAft>
            </a:pPr>
            <a:r>
              <a:rPr lang="fa-IR" sz="2800" b="1" dirty="0" smtClean="0">
                <a:latin typeface="Calibri" pitchFamily="34" charset="0"/>
                <a:ea typeface="Calibri" pitchFamily="34" charset="0"/>
                <a:cs typeface="B Titr" pitchFamily="2" charset="-78"/>
              </a:rPr>
              <a:t>حمایت رسمی مستقیم از صدام و دلگرم کردن او بعد از شکست بزرگ </a:t>
            </a:r>
            <a:endParaRPr lang="en-US" sz="1400" dirty="0" smtClean="0">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fld id="{0ECBD69C-31DC-4357-8742-A8DED39D19A3}" type="slidenum">
              <a:rPr lang="en-US" smtClean="0"/>
              <a:pPr/>
              <a:t>42</a:t>
            </a:fld>
            <a:endParaRPr lang="en-US"/>
          </a:p>
        </p:txBody>
      </p:sp>
      <p:pic>
        <p:nvPicPr>
          <p:cNvPr id="6146" name="Picture 2" descr="J:\عکس نقش آ»ریکا\06-دونالد رامسفلد\رامسفلد (5).jpg"/>
          <p:cNvPicPr>
            <a:picLocks noChangeAspect="1" noChangeArrowheads="1"/>
          </p:cNvPicPr>
          <p:nvPr/>
        </p:nvPicPr>
        <p:blipFill>
          <a:blip r:embed="rId2" cstate="print"/>
          <a:srcRect/>
          <a:stretch>
            <a:fillRect/>
          </a:stretch>
        </p:blipFill>
        <p:spPr bwMode="auto">
          <a:xfrm>
            <a:off x="571472" y="714356"/>
            <a:ext cx="3657600" cy="2743200"/>
          </a:xfrm>
          <a:prstGeom prst="rect">
            <a:avLst/>
          </a:prstGeom>
          <a:noFill/>
        </p:spPr>
      </p:pic>
      <p:pic>
        <p:nvPicPr>
          <p:cNvPr id="6148" name="Picture 4" descr="J:\عکس نقش آ»ریکا\04-طارق عزیز در ملاقات با رامسفلد و سایر مقامات آمریکایی\03 (4).jpg"/>
          <p:cNvPicPr>
            <a:picLocks noChangeAspect="1" noChangeArrowheads="1"/>
          </p:cNvPicPr>
          <p:nvPr/>
        </p:nvPicPr>
        <p:blipFill>
          <a:blip r:embed="rId3" cstate="print"/>
          <a:srcRect/>
          <a:stretch>
            <a:fillRect/>
          </a:stretch>
        </p:blipFill>
        <p:spPr bwMode="auto">
          <a:xfrm>
            <a:off x="4895188" y="747294"/>
            <a:ext cx="3876475" cy="2714618"/>
          </a:xfrm>
          <a:prstGeom prst="rect">
            <a:avLst/>
          </a:prstGeom>
          <a:noFill/>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ECBD69C-31DC-4357-8742-A8DED39D19A3}" type="slidenum">
              <a:rPr lang="en-US" smtClean="0"/>
              <a:pPr/>
              <a:t>43</a:t>
            </a:fld>
            <a:endParaRPr lang="en-US"/>
          </a:p>
        </p:txBody>
      </p:sp>
      <p:sp>
        <p:nvSpPr>
          <p:cNvPr id="3" name="Rectangle 2"/>
          <p:cNvSpPr/>
          <p:nvPr/>
        </p:nvSpPr>
        <p:spPr>
          <a:xfrm>
            <a:off x="214282" y="1571612"/>
            <a:ext cx="8643966" cy="2246769"/>
          </a:xfrm>
          <a:prstGeom prst="rect">
            <a:avLst/>
          </a:prstGeom>
        </p:spPr>
        <p:txBody>
          <a:bodyPr wrap="square">
            <a:spAutoFit/>
          </a:bodyPr>
          <a:lstStyle/>
          <a:p>
            <a:pPr algn="justLow" rtl="1"/>
            <a:r>
              <a:rPr lang="fa-IR" sz="2800" dirty="0" smtClean="0">
                <a:latin typeface="Calibri" pitchFamily="34" charset="0"/>
                <a:ea typeface="Calibri" pitchFamily="34" charset="0"/>
                <a:cs typeface="B Mitra" pitchFamily="2" charset="-78"/>
              </a:rPr>
              <a:t>از شهریور 1361 ملاقات های فشرده استفان سولارز نماینده حامی پروپاقرص اسرائیل در کنگره آمریکا با صدام آغاز شد؛ صدام در مذاکراتی که متن آن در بیانیه این عضو کمیته روابط خارجی کنگره آمریکا فاش شد، موجودیت اسرائیل و تضمین امنیت آن را به رسمیت شناخت. بلافاصله آریل شارون وزیر جنگ رژیم صهیونیستی اعلام کرد آنچه امروز از امنیت اسرائیل مهم تر است این امنیت عراق است.  </a:t>
            </a:r>
            <a:endParaRPr lang="en-US" sz="2800" dirty="0"/>
          </a:p>
        </p:txBody>
      </p:sp>
      <p:sp>
        <p:nvSpPr>
          <p:cNvPr id="4" name="Rectangle 3"/>
          <p:cNvSpPr/>
          <p:nvPr/>
        </p:nvSpPr>
        <p:spPr>
          <a:xfrm>
            <a:off x="214282" y="8997"/>
            <a:ext cx="8715436" cy="1491177"/>
          </a:xfrm>
          <a:prstGeom prst="rect">
            <a:avLst/>
          </a:prstGeom>
        </p:spPr>
        <p:txBody>
          <a:bodyPr wrap="square">
            <a:spAutoFit/>
          </a:bodyPr>
          <a:lstStyle/>
          <a:p>
            <a:pPr algn="ctr" rtl="1">
              <a:lnSpc>
                <a:spcPct val="130000"/>
              </a:lnSpc>
            </a:pPr>
            <a:r>
              <a:rPr lang="fa-IR" sz="3600" dirty="0" smtClean="0">
                <a:latin typeface="Calibri" pitchFamily="34" charset="0"/>
                <a:ea typeface="Calibri" pitchFamily="34" charset="0"/>
                <a:cs typeface="B Titr" pitchFamily="2" charset="-78"/>
              </a:rPr>
              <a:t>بیعت صدام با اسرائیل؛</a:t>
            </a:r>
          </a:p>
          <a:p>
            <a:pPr algn="ctr" rtl="1">
              <a:lnSpc>
                <a:spcPct val="130000"/>
              </a:lnSpc>
            </a:pPr>
            <a:r>
              <a:rPr lang="fa-IR" sz="3600" dirty="0" smtClean="0">
                <a:latin typeface="Calibri" pitchFamily="34" charset="0"/>
                <a:ea typeface="Calibri" pitchFamily="34" charset="0"/>
                <a:cs typeface="B Titr" pitchFamily="2" charset="-78"/>
              </a:rPr>
              <a:t>شرط برقراری روابط رسمی </a:t>
            </a:r>
            <a:r>
              <a:rPr lang="fa-IR" sz="3600" dirty="0" smtClean="0">
                <a:solidFill>
                  <a:srgbClr val="FF0000"/>
                </a:solidFill>
                <a:latin typeface="Calibri" pitchFamily="34" charset="0"/>
                <a:cs typeface="B Titr" pitchFamily="2" charset="-78"/>
              </a:rPr>
              <a:t>آمریکا </a:t>
            </a:r>
            <a:r>
              <a:rPr lang="fa-IR" sz="3600" dirty="0" smtClean="0">
                <a:latin typeface="Calibri" pitchFamily="34" charset="0"/>
                <a:ea typeface="Calibri" pitchFamily="34" charset="0"/>
                <a:cs typeface="B Titr" pitchFamily="2" charset="-78"/>
              </a:rPr>
              <a:t>با عراق</a:t>
            </a:r>
            <a:endParaRPr lang="en-US" sz="3600" dirty="0" smtClean="0">
              <a:latin typeface="Calibri" pitchFamily="34" charset="0"/>
              <a:ea typeface="Calibri" pitchFamily="34" charset="0"/>
              <a:cs typeface="B Titr" pitchFamily="2" charset="-78"/>
            </a:endParaRPr>
          </a:p>
        </p:txBody>
      </p:sp>
      <p:pic>
        <p:nvPicPr>
          <p:cNvPr id="17410" name="Picture 2" descr="J:\نقش آمریکا در جنگ\New folder\13920325000081_PhotoA.jpg"/>
          <p:cNvPicPr>
            <a:picLocks noChangeAspect="1" noChangeArrowheads="1"/>
          </p:cNvPicPr>
          <p:nvPr/>
        </p:nvPicPr>
        <p:blipFill>
          <a:blip r:embed="rId2" cstate="print"/>
          <a:srcRect/>
          <a:stretch>
            <a:fillRect/>
          </a:stretch>
        </p:blipFill>
        <p:spPr bwMode="auto">
          <a:xfrm>
            <a:off x="1230129" y="4143380"/>
            <a:ext cx="4286280" cy="2571768"/>
          </a:xfrm>
          <a:prstGeom prst="rect">
            <a:avLst/>
          </a:prstGeom>
          <a:noFill/>
        </p:spPr>
      </p:pic>
      <p:pic>
        <p:nvPicPr>
          <p:cNvPr id="7170" name="Picture 2" descr="J:\جدید\0bb69d6b4b53985a68b760baa7accd57.jpg"/>
          <p:cNvPicPr>
            <a:picLocks noChangeAspect="1" noChangeArrowheads="1"/>
          </p:cNvPicPr>
          <p:nvPr/>
        </p:nvPicPr>
        <p:blipFill>
          <a:blip r:embed="rId3" cstate="print"/>
          <a:srcRect/>
          <a:stretch>
            <a:fillRect/>
          </a:stretch>
        </p:blipFill>
        <p:spPr bwMode="auto">
          <a:xfrm>
            <a:off x="5558972" y="4137686"/>
            <a:ext cx="2270301" cy="2587087"/>
          </a:xfrm>
          <a:prstGeom prst="rect">
            <a:avLst/>
          </a:prstGeom>
          <a:noFill/>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ECBD69C-31DC-4357-8742-A8DED39D19A3}" type="slidenum">
              <a:rPr lang="en-US" smtClean="0"/>
              <a:pPr/>
              <a:t>44</a:t>
            </a:fld>
            <a:endParaRPr lang="en-US"/>
          </a:p>
        </p:txBody>
      </p:sp>
      <p:sp>
        <p:nvSpPr>
          <p:cNvPr id="4" name="Rectangle 3"/>
          <p:cNvSpPr/>
          <p:nvPr/>
        </p:nvSpPr>
        <p:spPr>
          <a:xfrm>
            <a:off x="5500726" y="1643050"/>
            <a:ext cx="3428992" cy="4524315"/>
          </a:xfrm>
          <a:prstGeom prst="rect">
            <a:avLst/>
          </a:prstGeom>
        </p:spPr>
        <p:txBody>
          <a:bodyPr wrap="square">
            <a:spAutoFit/>
          </a:bodyPr>
          <a:lstStyle/>
          <a:p>
            <a:pPr algn="justLow" rtl="1"/>
            <a:r>
              <a:rPr lang="fa-IR" sz="3200" dirty="0" smtClean="0">
                <a:latin typeface="Calibri" pitchFamily="34" charset="0"/>
                <a:ea typeface="Calibri" pitchFamily="34" charset="0"/>
                <a:cs typeface="B Mitra" pitchFamily="2" charset="-78"/>
              </a:rPr>
              <a:t>در تابستان 1362 ذخایر ارزی صدام به صفر رسید؛ تیمرمن می نویسد: «در این شرایط که نگرانی شدید طلبکاران کویتی و سعودی شدت یافته بود تنها کشوری که می توانست بداد صدام برسد آمریکا بود؛ به زودی بهترین منبع وام عراق شد».</a:t>
            </a:r>
            <a:endParaRPr lang="en-US" sz="3200" dirty="0"/>
          </a:p>
        </p:txBody>
      </p:sp>
      <p:sp>
        <p:nvSpPr>
          <p:cNvPr id="5" name="Rectangle 4"/>
          <p:cNvSpPr/>
          <p:nvPr/>
        </p:nvSpPr>
        <p:spPr>
          <a:xfrm>
            <a:off x="214282" y="729194"/>
            <a:ext cx="8715436" cy="770980"/>
          </a:xfrm>
          <a:prstGeom prst="rect">
            <a:avLst/>
          </a:prstGeom>
        </p:spPr>
        <p:txBody>
          <a:bodyPr wrap="square">
            <a:spAutoFit/>
          </a:bodyPr>
          <a:lstStyle/>
          <a:p>
            <a:pPr algn="ctr" rtl="1">
              <a:lnSpc>
                <a:spcPct val="130000"/>
              </a:lnSpc>
            </a:pPr>
            <a:r>
              <a:rPr lang="fa-IR" sz="3600" dirty="0" smtClean="0">
                <a:latin typeface="Calibri" pitchFamily="34" charset="0"/>
                <a:ea typeface="Calibri" pitchFamily="34" charset="0"/>
                <a:cs typeface="B Titr" pitchFamily="2" charset="-78"/>
              </a:rPr>
              <a:t>نجات صدام از سقوط قطعی</a:t>
            </a:r>
            <a:endParaRPr lang="en-US" sz="3600" dirty="0" smtClean="0">
              <a:latin typeface="Calibri" pitchFamily="34" charset="0"/>
              <a:ea typeface="Calibri" pitchFamily="34" charset="0"/>
              <a:cs typeface="B Titr" pitchFamily="2" charset="-78"/>
            </a:endParaRPr>
          </a:p>
        </p:txBody>
      </p:sp>
      <p:pic>
        <p:nvPicPr>
          <p:cNvPr id="19458" name="Picture 2" descr="J:\اقتصاد مقاومتی\ALYpVrXDQd.jpg"/>
          <p:cNvPicPr>
            <a:picLocks noChangeAspect="1" noChangeArrowheads="1"/>
          </p:cNvPicPr>
          <p:nvPr/>
        </p:nvPicPr>
        <p:blipFill>
          <a:blip r:embed="rId2" cstate="print">
            <a:lum bright="20000"/>
          </a:blip>
          <a:srcRect/>
          <a:stretch>
            <a:fillRect/>
          </a:stretch>
        </p:blipFill>
        <p:spPr bwMode="auto">
          <a:xfrm>
            <a:off x="123593" y="1868054"/>
            <a:ext cx="5354139" cy="3571901"/>
          </a:xfrm>
          <a:prstGeom prst="rect">
            <a:avLst/>
          </a:prstGeom>
          <a:noFill/>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ECBD69C-31DC-4357-8742-A8DED39D19A3}" type="slidenum">
              <a:rPr lang="en-US" smtClean="0"/>
              <a:pPr/>
              <a:t>45</a:t>
            </a:fld>
            <a:endParaRPr lang="en-US"/>
          </a:p>
        </p:txBody>
      </p:sp>
      <p:sp>
        <p:nvSpPr>
          <p:cNvPr id="3" name="Rectangle 2"/>
          <p:cNvSpPr/>
          <p:nvPr/>
        </p:nvSpPr>
        <p:spPr>
          <a:xfrm>
            <a:off x="285720" y="2216530"/>
            <a:ext cx="5786446" cy="3046988"/>
          </a:xfrm>
          <a:prstGeom prst="rect">
            <a:avLst/>
          </a:prstGeom>
        </p:spPr>
        <p:txBody>
          <a:bodyPr wrap="square">
            <a:spAutoFit/>
          </a:bodyPr>
          <a:lstStyle/>
          <a:p>
            <a:pPr algn="justLow" rtl="1"/>
            <a:r>
              <a:rPr lang="fa-IR" sz="3200" dirty="0" smtClean="0">
                <a:latin typeface="Calibri" pitchFamily="34" charset="0"/>
                <a:ea typeface="Calibri" pitchFamily="34" charset="0"/>
                <a:cs typeface="B Mitra" pitchFamily="2" charset="-78"/>
              </a:rPr>
              <a:t>بعد از عملیات آزاد سازی خرمشهر و به ویژه بعد از عملیات رمضان روابط سیاسی آمریکا با عراق به حدی می رسد که عین ظاهر قطع روابط سیاسی، تقریباً هر ماه یک بار و در پاره ای اوقات دو یا سه بار در ماه دیدارهای سیاسی در سطح معاون رئیس جمـهور، وزیـر خـارجه، مـعاونـین وزیر خـارجـه و</a:t>
            </a:r>
            <a:endParaRPr lang="en-US" sz="3200" dirty="0"/>
          </a:p>
        </p:txBody>
      </p:sp>
      <p:sp>
        <p:nvSpPr>
          <p:cNvPr id="4" name="Rectangle 3"/>
          <p:cNvSpPr/>
          <p:nvPr/>
        </p:nvSpPr>
        <p:spPr>
          <a:xfrm>
            <a:off x="142844" y="1099104"/>
            <a:ext cx="5929354" cy="972574"/>
          </a:xfrm>
          <a:prstGeom prst="rect">
            <a:avLst/>
          </a:prstGeom>
        </p:spPr>
        <p:txBody>
          <a:bodyPr wrap="square">
            <a:spAutoFit/>
          </a:bodyPr>
          <a:lstStyle/>
          <a:p>
            <a:pPr algn="ctr" rtl="1">
              <a:lnSpc>
                <a:spcPct val="130000"/>
              </a:lnSpc>
            </a:pPr>
            <a:r>
              <a:rPr lang="fa-IR" sz="4400" dirty="0" smtClean="0">
                <a:latin typeface="Calibri" pitchFamily="34" charset="0"/>
                <a:ea typeface="Calibri" pitchFamily="34" charset="0"/>
                <a:cs typeface="B Titr" pitchFamily="2" charset="-78"/>
              </a:rPr>
              <a:t>روابط رسمی </a:t>
            </a:r>
            <a:r>
              <a:rPr lang="fa-IR" sz="4400" dirty="0" smtClean="0">
                <a:solidFill>
                  <a:srgbClr val="FF0000"/>
                </a:solidFill>
                <a:latin typeface="Calibri" pitchFamily="34" charset="0"/>
                <a:cs typeface="B Titr" pitchFamily="2" charset="-78"/>
              </a:rPr>
              <a:t>آمریکا </a:t>
            </a:r>
            <a:r>
              <a:rPr lang="fa-IR" sz="4400" dirty="0" smtClean="0">
                <a:latin typeface="Calibri" pitchFamily="34" charset="0"/>
                <a:ea typeface="Calibri" pitchFamily="34" charset="0"/>
                <a:cs typeface="B Titr" pitchFamily="2" charset="-78"/>
              </a:rPr>
              <a:t>با عراق</a:t>
            </a:r>
            <a:endParaRPr lang="en-US" sz="4400" dirty="0" smtClean="0">
              <a:latin typeface="Calibri" pitchFamily="34" charset="0"/>
              <a:ea typeface="Calibri" pitchFamily="34" charset="0"/>
              <a:cs typeface="B Titr" pitchFamily="2" charset="-78"/>
            </a:endParaRPr>
          </a:p>
        </p:txBody>
      </p:sp>
      <p:pic>
        <p:nvPicPr>
          <p:cNvPr id="20482" name="Picture 2" descr="J:\نقش آمریکا در جنگ\New folder\000000000 dde)_57.jpg"/>
          <p:cNvPicPr>
            <a:picLocks noChangeAspect="1" noChangeArrowheads="1"/>
          </p:cNvPicPr>
          <p:nvPr/>
        </p:nvPicPr>
        <p:blipFill>
          <a:blip r:embed="rId2" cstate="print"/>
          <a:srcRect/>
          <a:stretch>
            <a:fillRect/>
          </a:stretch>
        </p:blipFill>
        <p:spPr bwMode="auto">
          <a:xfrm>
            <a:off x="6072198" y="571480"/>
            <a:ext cx="2928958" cy="3504986"/>
          </a:xfrm>
          <a:prstGeom prst="rect">
            <a:avLst/>
          </a:prstGeom>
          <a:noFill/>
        </p:spPr>
      </p:pic>
      <p:sp>
        <p:nvSpPr>
          <p:cNvPr id="7" name="Rectangle 6"/>
          <p:cNvSpPr/>
          <p:nvPr/>
        </p:nvSpPr>
        <p:spPr>
          <a:xfrm>
            <a:off x="285720" y="5216926"/>
            <a:ext cx="8643966" cy="1569660"/>
          </a:xfrm>
          <a:prstGeom prst="rect">
            <a:avLst/>
          </a:prstGeom>
        </p:spPr>
        <p:txBody>
          <a:bodyPr wrap="square">
            <a:spAutoFit/>
          </a:bodyPr>
          <a:lstStyle/>
          <a:p>
            <a:pPr algn="justLow" rtl="1"/>
            <a:r>
              <a:rPr lang="fa-IR" sz="3200" dirty="0" smtClean="0">
                <a:latin typeface="Calibri" pitchFamily="34" charset="0"/>
                <a:ea typeface="Calibri" pitchFamily="34" charset="0"/>
                <a:cs typeface="B Mitra" pitchFamily="2" charset="-78"/>
              </a:rPr>
              <a:t>نمایندگی سازمان ملل برگزار می شد. روابط اقتصادی و نظامی نیز بدون ممنوعیت ادامه می یابد تا جایی که ویلیام کوانت مشاور پیشین امنیت ملی آمریکا می گوید: «واشنگتن در جنگ طرف عراق را گرفته است». </a:t>
            </a:r>
            <a:endParaRPr lang="en-US" sz="3200" dirty="0"/>
          </a:p>
        </p:txBody>
      </p:sp>
      <p:sp>
        <p:nvSpPr>
          <p:cNvPr id="8" name="Rectangle 7"/>
          <p:cNvSpPr/>
          <p:nvPr/>
        </p:nvSpPr>
        <p:spPr>
          <a:xfrm>
            <a:off x="6423833" y="4211429"/>
            <a:ext cx="2363009" cy="646331"/>
          </a:xfrm>
          <a:prstGeom prst="rect">
            <a:avLst/>
          </a:prstGeom>
        </p:spPr>
        <p:txBody>
          <a:bodyPr wrap="square">
            <a:spAutoFit/>
          </a:bodyPr>
          <a:lstStyle/>
          <a:p>
            <a:pPr algn="ctr" rtl="1"/>
            <a:r>
              <a:rPr lang="fa-IR" dirty="0" smtClean="0">
                <a:latin typeface="Calibri" pitchFamily="34" charset="0"/>
                <a:ea typeface="Calibri" pitchFamily="34" charset="0"/>
                <a:cs typeface="B Mitra" pitchFamily="2" charset="-78"/>
              </a:rPr>
              <a:t>ویلیام کوانت مشاور پیشین امنیت ملی آمریکا</a:t>
            </a:r>
            <a:endParaRPr lang="en-US"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ECBD69C-31DC-4357-8742-A8DED39D19A3}" type="slidenum">
              <a:rPr lang="en-US" smtClean="0"/>
              <a:pPr/>
              <a:t>46</a:t>
            </a:fld>
            <a:endParaRPr lang="en-US"/>
          </a:p>
        </p:txBody>
      </p:sp>
      <p:sp>
        <p:nvSpPr>
          <p:cNvPr id="4" name="Rectangle 3"/>
          <p:cNvSpPr/>
          <p:nvPr/>
        </p:nvSpPr>
        <p:spPr>
          <a:xfrm>
            <a:off x="214282" y="3739598"/>
            <a:ext cx="8715436" cy="3046988"/>
          </a:xfrm>
          <a:prstGeom prst="rect">
            <a:avLst/>
          </a:prstGeom>
        </p:spPr>
        <p:txBody>
          <a:bodyPr wrap="square">
            <a:spAutoFit/>
          </a:bodyPr>
          <a:lstStyle/>
          <a:p>
            <a:pPr algn="justLow" rtl="1"/>
            <a:r>
              <a:rPr lang="fa-IR" sz="3200" dirty="0" smtClean="0">
                <a:latin typeface="Calibri" pitchFamily="34" charset="0"/>
                <a:ea typeface="Calibri" pitchFamily="34" charset="0"/>
                <a:cs typeface="B Mitra" pitchFamily="2" charset="-78"/>
              </a:rPr>
              <a:t>صدام میخاییل یوحنا، یهودی زاده غربگرا را به وزارت خارجه منصوب کرد. در اردیبهشت 1362 ملاقات این عنصر مرموز با جرج شولتز وزیر امور خارجه وقت امریکا نه تنها برقراری روابط مستقیم با آمریکا را هموار کرد بلکه موجب تحول اساسی در روابط عراق و فرانسه شد. سیر صعود معاهدات فرانسه و عراق بالا گرفت و هواپیماهای پیشرفته سوپراتاندارد فرانسوی به عراق تحویل شد. </a:t>
            </a:r>
            <a:endParaRPr lang="en-US" sz="3200" dirty="0"/>
          </a:p>
        </p:txBody>
      </p:sp>
      <p:sp>
        <p:nvSpPr>
          <p:cNvPr id="5" name="Rectangle 4"/>
          <p:cNvSpPr/>
          <p:nvPr/>
        </p:nvSpPr>
        <p:spPr>
          <a:xfrm>
            <a:off x="285720" y="2285992"/>
            <a:ext cx="8643998" cy="1491177"/>
          </a:xfrm>
          <a:prstGeom prst="rect">
            <a:avLst/>
          </a:prstGeom>
        </p:spPr>
        <p:txBody>
          <a:bodyPr wrap="square">
            <a:spAutoFit/>
          </a:bodyPr>
          <a:lstStyle/>
          <a:p>
            <a:pPr algn="ctr" rtl="1">
              <a:lnSpc>
                <a:spcPct val="130000"/>
              </a:lnSpc>
            </a:pPr>
            <a:r>
              <a:rPr lang="fa-IR" sz="3600" b="1" dirty="0" smtClean="0">
                <a:latin typeface="Calibri" pitchFamily="34" charset="0"/>
                <a:ea typeface="Calibri" pitchFamily="34" charset="0"/>
                <a:cs typeface="B Mitra" pitchFamily="2" charset="-78"/>
              </a:rPr>
              <a:t>زمینه سازی ایجاد روابط مستمر و حمایت بیشتر فرانسه از صدام برای ارتباط قوی تر با غرب </a:t>
            </a:r>
            <a:endParaRPr lang="en-US" sz="3600" b="1" dirty="0" smtClean="0"/>
          </a:p>
        </p:txBody>
      </p:sp>
      <p:pic>
        <p:nvPicPr>
          <p:cNvPr id="21506" name="Picture 2" descr="C:\Users\basij\Desktop\عکس نقش آ»ریکا\04-طارق عزیز در ملاقات با رامسفلد و سایر مقامات آمریکایی\03 (5).jpg"/>
          <p:cNvPicPr>
            <a:picLocks noChangeAspect="1" noChangeArrowheads="1"/>
          </p:cNvPicPr>
          <p:nvPr/>
        </p:nvPicPr>
        <p:blipFill>
          <a:blip r:embed="rId2" cstate="print"/>
          <a:srcRect/>
          <a:stretch>
            <a:fillRect/>
          </a:stretch>
        </p:blipFill>
        <p:spPr bwMode="auto">
          <a:xfrm>
            <a:off x="93181" y="83250"/>
            <a:ext cx="2214546" cy="2214546"/>
          </a:xfrm>
          <a:prstGeom prst="rect">
            <a:avLst/>
          </a:prstGeom>
          <a:noFill/>
        </p:spPr>
      </p:pic>
      <p:pic>
        <p:nvPicPr>
          <p:cNvPr id="21507" name="Picture 3" descr="J:\نقش آمریکا در جنگ\New folder\387abf06f1ec73b76839a77a8bcaa0ba.jpg"/>
          <p:cNvPicPr>
            <a:picLocks noChangeAspect="1" noChangeArrowheads="1"/>
          </p:cNvPicPr>
          <p:nvPr/>
        </p:nvPicPr>
        <p:blipFill>
          <a:blip r:embed="rId3" cstate="print"/>
          <a:srcRect/>
          <a:stretch>
            <a:fillRect/>
          </a:stretch>
        </p:blipFill>
        <p:spPr bwMode="auto">
          <a:xfrm>
            <a:off x="6818292" y="71414"/>
            <a:ext cx="2214546" cy="2251456"/>
          </a:xfrm>
          <a:prstGeom prst="rect">
            <a:avLst/>
          </a:prstGeom>
          <a:noFill/>
        </p:spPr>
      </p:pic>
      <p:sp>
        <p:nvSpPr>
          <p:cNvPr id="8" name="Rectangle 7"/>
          <p:cNvSpPr/>
          <p:nvPr/>
        </p:nvSpPr>
        <p:spPr>
          <a:xfrm>
            <a:off x="2310674" y="928670"/>
            <a:ext cx="4475904" cy="770980"/>
          </a:xfrm>
          <a:prstGeom prst="rect">
            <a:avLst/>
          </a:prstGeom>
        </p:spPr>
        <p:txBody>
          <a:bodyPr wrap="none">
            <a:spAutoFit/>
          </a:bodyPr>
          <a:lstStyle/>
          <a:p>
            <a:pPr algn="ctr" rtl="1">
              <a:lnSpc>
                <a:spcPct val="130000"/>
              </a:lnSpc>
            </a:pPr>
            <a:r>
              <a:rPr lang="fa-IR" sz="3600" dirty="0" smtClean="0">
                <a:latin typeface="Calibri" pitchFamily="34" charset="0"/>
                <a:ea typeface="Calibri" pitchFamily="34" charset="0"/>
                <a:cs typeface="B Titr" pitchFamily="2" charset="-78"/>
              </a:rPr>
              <a:t>ملاقات طارق عزیز با شولتز</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ECBD69C-31DC-4357-8742-A8DED39D19A3}" type="slidenum">
              <a:rPr lang="en-US" smtClean="0"/>
              <a:pPr/>
              <a:t>47</a:t>
            </a:fld>
            <a:endParaRPr lang="en-US"/>
          </a:p>
        </p:txBody>
      </p:sp>
      <p:pic>
        <p:nvPicPr>
          <p:cNvPr id="1027" name="Picture 3" descr="I:\images.jpg"/>
          <p:cNvPicPr>
            <a:picLocks noChangeAspect="1" noChangeArrowheads="1"/>
          </p:cNvPicPr>
          <p:nvPr/>
        </p:nvPicPr>
        <p:blipFill>
          <a:blip r:embed="rId2" cstate="print"/>
          <a:srcRect/>
          <a:stretch>
            <a:fillRect/>
          </a:stretch>
        </p:blipFill>
        <p:spPr bwMode="auto">
          <a:xfrm>
            <a:off x="4929190" y="1"/>
            <a:ext cx="4143404" cy="2959574"/>
          </a:xfrm>
          <a:prstGeom prst="rect">
            <a:avLst/>
          </a:prstGeom>
          <a:noFill/>
        </p:spPr>
      </p:pic>
      <p:pic>
        <p:nvPicPr>
          <p:cNvPr id="1028" name="Picture 4" descr="I:\188847_819.jpg"/>
          <p:cNvPicPr>
            <a:picLocks noChangeAspect="1" noChangeArrowheads="1"/>
          </p:cNvPicPr>
          <p:nvPr/>
        </p:nvPicPr>
        <p:blipFill>
          <a:blip r:embed="rId3" cstate="print"/>
          <a:srcRect/>
          <a:stretch>
            <a:fillRect/>
          </a:stretch>
        </p:blipFill>
        <p:spPr bwMode="auto">
          <a:xfrm>
            <a:off x="72927" y="0"/>
            <a:ext cx="4856263" cy="2928934"/>
          </a:xfrm>
          <a:prstGeom prst="rect">
            <a:avLst/>
          </a:prstGeom>
          <a:noFill/>
        </p:spPr>
      </p:pic>
      <p:pic>
        <p:nvPicPr>
          <p:cNvPr id="1029" name="Picture 5" descr="I:\13725420152996.jpg"/>
          <p:cNvPicPr>
            <a:picLocks noChangeAspect="1" noChangeArrowheads="1"/>
          </p:cNvPicPr>
          <p:nvPr/>
        </p:nvPicPr>
        <p:blipFill>
          <a:blip r:embed="rId4" cstate="print"/>
          <a:srcRect/>
          <a:stretch>
            <a:fillRect/>
          </a:stretch>
        </p:blipFill>
        <p:spPr bwMode="auto">
          <a:xfrm>
            <a:off x="1571604" y="2928934"/>
            <a:ext cx="5715040" cy="3825968"/>
          </a:xfrm>
          <a:prstGeom prst="rect">
            <a:avLst/>
          </a:prstGeom>
          <a:noFill/>
        </p:spPr>
      </p:pic>
      <p:sp>
        <p:nvSpPr>
          <p:cNvPr id="7" name="Rectangle 6"/>
          <p:cNvSpPr/>
          <p:nvPr/>
        </p:nvSpPr>
        <p:spPr>
          <a:xfrm>
            <a:off x="7576951" y="2988230"/>
            <a:ext cx="1138453" cy="369332"/>
          </a:xfrm>
          <a:prstGeom prst="rect">
            <a:avLst/>
          </a:prstGeom>
        </p:spPr>
        <p:txBody>
          <a:bodyPr wrap="none">
            <a:spAutoFit/>
          </a:bodyPr>
          <a:lstStyle/>
          <a:p>
            <a:r>
              <a:rPr lang="fa-IR" dirty="0" smtClean="0">
                <a:latin typeface="Calibri" pitchFamily="34" charset="0"/>
                <a:cs typeface="B Mitra" pitchFamily="2" charset="-78"/>
              </a:rPr>
              <a:t>موشک اگزوسه</a:t>
            </a:r>
            <a:endParaRPr lang="en-US" dirty="0"/>
          </a:p>
        </p:txBody>
      </p:sp>
      <p:sp>
        <p:nvSpPr>
          <p:cNvPr id="8" name="Rectangle 7"/>
          <p:cNvSpPr/>
          <p:nvPr/>
        </p:nvSpPr>
        <p:spPr>
          <a:xfrm>
            <a:off x="98124" y="5286388"/>
            <a:ext cx="1473480" cy="369332"/>
          </a:xfrm>
          <a:prstGeom prst="rect">
            <a:avLst/>
          </a:prstGeom>
        </p:spPr>
        <p:txBody>
          <a:bodyPr wrap="none">
            <a:spAutoFit/>
          </a:bodyPr>
          <a:lstStyle/>
          <a:p>
            <a:r>
              <a:rPr lang="fa-IR" dirty="0" smtClean="0">
                <a:latin typeface="Calibri" pitchFamily="34" charset="0"/>
                <a:cs typeface="B Mitra" pitchFamily="2" charset="-78"/>
              </a:rPr>
              <a:t>جنگنده سوپر اتاندارد</a:t>
            </a:r>
            <a:endParaRPr lang="en-US"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09" name="Rectangle 1"/>
          <p:cNvSpPr>
            <a:spLocks noChangeArrowheads="1"/>
          </p:cNvSpPr>
          <p:nvPr/>
        </p:nvSpPr>
        <p:spPr bwMode="auto">
          <a:xfrm>
            <a:off x="500034" y="1000108"/>
            <a:ext cx="8143900"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fa-IR" sz="2400" b="0" i="0" u="none" strike="noStrike" cap="none" normalizeH="0" baseline="0" dirty="0" smtClean="0">
                <a:ln>
                  <a:noFill/>
                </a:ln>
                <a:solidFill>
                  <a:schemeClr val="tx1"/>
                </a:solidFill>
                <a:effectLst/>
                <a:latin typeface="Calibri" pitchFamily="34" charset="0"/>
                <a:ea typeface="Calibri" pitchFamily="34" charset="0"/>
                <a:cs typeface="B Mitra" pitchFamily="2" charset="-78"/>
              </a:rPr>
              <a:t>روابط واشنگتن با عراق چه در خفا و چه در سطح رسمی گرم تر می شد.  صدام شهرت خود را به عنوان یک یاغی بین المللی حفظ کرده بود، اما کاخ سفید منافع خود را در وادی حمایت از او جستجو می کرد. طبیعی بود اظهار تمایل ایالات متحده سرانجام به از سرگیری کامل روابط دیپلماتیک منتهی می شود. در 26 نوامبر 1984، روزی که روابط آمریکا و عراق رسماً برقرار شد، رونالد ریگان، طارق عزیز، وزیر امور خارجه عراق را به نشانه دوستی در کاخ سفید پذیرفت ... در وزارت خارجه ایالات متحده، دفتری به منظور مدیریت سیاست ایالات متحده تأسیس شد. این در حالی بود که جنگ ایران و عراق در خلیج فارس ادامه داشت. (فریدمن، 1383 :60) </a:t>
            </a:r>
            <a:endParaRPr kumimoji="0" lang="fa-IR"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4" name="Rectangle 3"/>
          <p:cNvSpPr/>
          <p:nvPr/>
        </p:nvSpPr>
        <p:spPr>
          <a:xfrm>
            <a:off x="1142976" y="142852"/>
            <a:ext cx="6976590" cy="769441"/>
          </a:xfrm>
          <a:prstGeom prst="rect">
            <a:avLst/>
          </a:prstGeom>
        </p:spPr>
        <p:txBody>
          <a:bodyPr wrap="none">
            <a:spAutoFit/>
          </a:bodyPr>
          <a:lstStyle/>
          <a:p>
            <a:pPr lvl="0" algn="justLow" rtl="1" fontAlgn="base">
              <a:spcBef>
                <a:spcPct val="0"/>
              </a:spcBef>
              <a:spcAft>
                <a:spcPct val="0"/>
              </a:spcAft>
            </a:pPr>
            <a:r>
              <a:rPr lang="fa-IR" sz="4400" b="1" dirty="0" smtClean="0">
                <a:latin typeface="Calibri" pitchFamily="34" charset="0"/>
                <a:ea typeface="Calibri" pitchFamily="34" charset="0"/>
                <a:cs typeface="B Titr" pitchFamily="2" charset="-78"/>
              </a:rPr>
              <a:t>برقراری روابط دیپلماتیک با صدام </a:t>
            </a:r>
            <a:endParaRPr lang="en-US" sz="2400" dirty="0" smtClean="0">
              <a:latin typeface="Arial" pitchFamily="34" charset="0"/>
              <a:cs typeface="Arial" pitchFamily="34" charset="0"/>
            </a:endParaRPr>
          </a:p>
        </p:txBody>
      </p:sp>
      <p:sp>
        <p:nvSpPr>
          <p:cNvPr id="6" name="Slide Number Placeholder 5"/>
          <p:cNvSpPr>
            <a:spLocks noGrp="1"/>
          </p:cNvSpPr>
          <p:nvPr>
            <p:ph type="sldNum" sz="quarter" idx="12"/>
          </p:nvPr>
        </p:nvSpPr>
        <p:spPr/>
        <p:txBody>
          <a:bodyPr/>
          <a:lstStyle/>
          <a:p>
            <a:fld id="{0ECBD69C-31DC-4357-8742-A8DED39D19A3}" type="slidenum">
              <a:rPr lang="en-US" smtClean="0"/>
              <a:pPr/>
              <a:t>48</a:t>
            </a:fld>
            <a:endParaRPr lang="en-US"/>
          </a:p>
        </p:txBody>
      </p:sp>
      <p:pic>
        <p:nvPicPr>
          <p:cNvPr id="9" name="Picture 3" descr="J:\نقش آمریکا در جنگ\معاون دستیار وزیر امور خارجه برای شرق نزدیک.jpg"/>
          <p:cNvPicPr>
            <a:picLocks noChangeAspect="1" noChangeArrowheads="1"/>
          </p:cNvPicPr>
          <p:nvPr/>
        </p:nvPicPr>
        <p:blipFill>
          <a:blip r:embed="rId2" cstate="print"/>
          <a:srcRect/>
          <a:stretch>
            <a:fillRect/>
          </a:stretch>
        </p:blipFill>
        <p:spPr bwMode="auto">
          <a:xfrm>
            <a:off x="4214809" y="3643314"/>
            <a:ext cx="4808437" cy="2702293"/>
          </a:xfrm>
          <a:prstGeom prst="rect">
            <a:avLst/>
          </a:prstGeom>
          <a:noFill/>
        </p:spPr>
      </p:pic>
      <p:pic>
        <p:nvPicPr>
          <p:cNvPr id="10" name="Picture 4" descr="J:\نقش آمریکا در جنگ\دیدار صدام با سفیر آمزیکا.jpg"/>
          <p:cNvPicPr>
            <a:picLocks noChangeAspect="1" noChangeArrowheads="1"/>
          </p:cNvPicPr>
          <p:nvPr/>
        </p:nvPicPr>
        <p:blipFill>
          <a:blip r:embed="rId3" cstate="print"/>
          <a:srcRect/>
          <a:stretch>
            <a:fillRect/>
          </a:stretch>
        </p:blipFill>
        <p:spPr bwMode="auto">
          <a:xfrm>
            <a:off x="109906" y="3643314"/>
            <a:ext cx="4044145" cy="2696096"/>
          </a:xfrm>
          <a:prstGeom prst="rect">
            <a:avLst/>
          </a:prstGeom>
          <a:noFill/>
        </p:spPr>
      </p:pic>
      <p:sp>
        <p:nvSpPr>
          <p:cNvPr id="11" name="Rectangle 10"/>
          <p:cNvSpPr/>
          <p:nvPr/>
        </p:nvSpPr>
        <p:spPr>
          <a:xfrm>
            <a:off x="357158" y="6357958"/>
            <a:ext cx="3929090" cy="338554"/>
          </a:xfrm>
          <a:prstGeom prst="rect">
            <a:avLst/>
          </a:prstGeom>
        </p:spPr>
        <p:txBody>
          <a:bodyPr wrap="square">
            <a:spAutoFit/>
          </a:bodyPr>
          <a:lstStyle/>
          <a:p>
            <a:pPr algn="ctr" rtl="1"/>
            <a:r>
              <a:rPr lang="fa-IR" sz="1600" dirty="0" smtClean="0">
                <a:latin typeface="Calibri" pitchFamily="34" charset="0"/>
                <a:ea typeface="Calibri" pitchFamily="34" charset="0"/>
                <a:cs typeface="B Mitra" pitchFamily="2" charset="-78"/>
              </a:rPr>
              <a:t>دیدار صدام با سفیر آمریکا در عراق (گلاسپی) در سال 1990</a:t>
            </a:r>
            <a:endParaRPr lang="en-US" sz="1600" dirty="0"/>
          </a:p>
        </p:txBody>
      </p:sp>
      <p:sp>
        <p:nvSpPr>
          <p:cNvPr id="12" name="Rectangle 11"/>
          <p:cNvSpPr/>
          <p:nvPr/>
        </p:nvSpPr>
        <p:spPr>
          <a:xfrm>
            <a:off x="4214810" y="6357958"/>
            <a:ext cx="4714908" cy="307777"/>
          </a:xfrm>
          <a:prstGeom prst="rect">
            <a:avLst/>
          </a:prstGeom>
        </p:spPr>
        <p:txBody>
          <a:bodyPr wrap="square">
            <a:spAutoFit/>
          </a:bodyPr>
          <a:lstStyle/>
          <a:p>
            <a:pPr algn="ctr" rtl="1"/>
            <a:r>
              <a:rPr lang="fa-IR" sz="1400" dirty="0" smtClean="0">
                <a:latin typeface="Calibri" pitchFamily="34" charset="0"/>
                <a:ea typeface="Calibri" pitchFamily="34" charset="0"/>
                <a:cs typeface="B Mitra" pitchFamily="2" charset="-78"/>
              </a:rPr>
              <a:t> دیدار صدام با معاون دستیار وزیر امور خارجه آمریکا در خاورمیانه در سال آخر جنگ</a:t>
            </a:r>
            <a:endParaRPr lang="en-US" sz="1400" dirty="0" smtClean="0">
              <a:latin typeface="Calibri" pitchFamily="34" charset="0"/>
              <a:ea typeface="Calibri" pitchFamily="34" charset="0"/>
              <a:cs typeface="B Mitra" pitchFamily="2" charset="-78"/>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ECBD69C-31DC-4357-8742-A8DED39D19A3}" type="slidenum">
              <a:rPr lang="en-US" smtClean="0"/>
              <a:pPr/>
              <a:t>49</a:t>
            </a:fld>
            <a:endParaRPr lang="en-US"/>
          </a:p>
        </p:txBody>
      </p:sp>
      <p:pic>
        <p:nvPicPr>
          <p:cNvPr id="6" name="Picture 5" descr="J:\نقش آمریکا در جنگ\شهردار دیترویت Coleman Young صدام را در سال 1980 شهروند افتخاری معرفی کرد.jpg"/>
          <p:cNvPicPr>
            <a:picLocks noChangeAspect="1" noChangeArrowheads="1"/>
          </p:cNvPicPr>
          <p:nvPr/>
        </p:nvPicPr>
        <p:blipFill>
          <a:blip r:embed="rId2" cstate="print"/>
          <a:srcRect/>
          <a:stretch>
            <a:fillRect/>
          </a:stretch>
        </p:blipFill>
        <p:spPr bwMode="auto">
          <a:xfrm>
            <a:off x="285720" y="928670"/>
            <a:ext cx="5389967" cy="5000660"/>
          </a:xfrm>
          <a:prstGeom prst="rect">
            <a:avLst/>
          </a:prstGeom>
          <a:ln>
            <a:noFill/>
          </a:ln>
          <a:effectLst>
            <a:outerShdw blurRad="190500" algn="tl" rotWithShape="0">
              <a:srgbClr val="000000">
                <a:alpha val="70000"/>
              </a:srgbClr>
            </a:outerShdw>
          </a:effectLst>
        </p:spPr>
      </p:pic>
      <p:sp>
        <p:nvSpPr>
          <p:cNvPr id="7" name="Rectangle 6"/>
          <p:cNvSpPr/>
          <p:nvPr/>
        </p:nvSpPr>
        <p:spPr>
          <a:xfrm>
            <a:off x="571472" y="5857892"/>
            <a:ext cx="7572428" cy="954107"/>
          </a:xfrm>
          <a:prstGeom prst="rect">
            <a:avLst/>
          </a:prstGeom>
        </p:spPr>
        <p:txBody>
          <a:bodyPr wrap="square">
            <a:spAutoFit/>
          </a:bodyPr>
          <a:lstStyle/>
          <a:p>
            <a:pPr algn="justLow" rtl="1"/>
            <a:r>
              <a:rPr lang="fa-IR" sz="2800" dirty="0" smtClean="0">
                <a:cs typeface="B Mitra" pitchFamily="2" charset="-78"/>
              </a:rPr>
              <a:t>شهردار دیترویت </a:t>
            </a:r>
            <a:r>
              <a:rPr lang="en-US" sz="2800" dirty="0" smtClean="0">
                <a:cs typeface="B Mitra" pitchFamily="2" charset="-78"/>
              </a:rPr>
              <a:t>Coleman Young </a:t>
            </a:r>
            <a:r>
              <a:rPr lang="fa-IR" sz="2800" dirty="0" smtClean="0">
                <a:cs typeface="B Mitra" pitchFamily="2" charset="-78"/>
              </a:rPr>
              <a:t> (کلمن یانگ) صدام را در سال 1980 شهروند افتخاری دیترویت آمریکا معرفی کرد</a:t>
            </a:r>
            <a:endParaRPr lang="en-US" sz="2800" dirty="0">
              <a:cs typeface="B Mitra" pitchFamily="2" charset="-78"/>
            </a:endParaRPr>
          </a:p>
        </p:txBody>
      </p:sp>
      <p:sp>
        <p:nvSpPr>
          <p:cNvPr id="8" name="Rectangle 7"/>
          <p:cNvSpPr/>
          <p:nvPr/>
        </p:nvSpPr>
        <p:spPr>
          <a:xfrm>
            <a:off x="1983021" y="142852"/>
            <a:ext cx="5081840" cy="770980"/>
          </a:xfrm>
          <a:prstGeom prst="rect">
            <a:avLst/>
          </a:prstGeom>
        </p:spPr>
        <p:txBody>
          <a:bodyPr wrap="none">
            <a:spAutoFit/>
          </a:bodyPr>
          <a:lstStyle/>
          <a:p>
            <a:pPr algn="ctr" rtl="1">
              <a:lnSpc>
                <a:spcPct val="130000"/>
              </a:lnSpc>
            </a:pPr>
            <a:r>
              <a:rPr lang="fa-IR" sz="3600" dirty="0" smtClean="0">
                <a:latin typeface="Calibri" pitchFamily="34" charset="0"/>
                <a:ea typeface="Calibri" pitchFamily="34" charset="0"/>
                <a:cs typeface="B Titr" pitchFamily="2" charset="-78"/>
              </a:rPr>
              <a:t>صدام شهروند افتخاری </a:t>
            </a:r>
            <a:r>
              <a:rPr lang="fa-IR" sz="3600" dirty="0" smtClean="0">
                <a:solidFill>
                  <a:srgbClr val="FF0000"/>
                </a:solidFill>
                <a:latin typeface="Calibri" pitchFamily="34" charset="0"/>
                <a:ea typeface="Calibri" pitchFamily="34" charset="0"/>
                <a:cs typeface="B Titr" pitchFamily="2" charset="-78"/>
              </a:rPr>
              <a:t>آمریکا</a:t>
            </a:r>
          </a:p>
        </p:txBody>
      </p:sp>
      <p:sp>
        <p:nvSpPr>
          <p:cNvPr id="9" name="Rectangle 8"/>
          <p:cNvSpPr/>
          <p:nvPr/>
        </p:nvSpPr>
        <p:spPr>
          <a:xfrm>
            <a:off x="5786446" y="1028059"/>
            <a:ext cx="3071834" cy="4401205"/>
          </a:xfrm>
          <a:prstGeom prst="rect">
            <a:avLst/>
          </a:prstGeom>
        </p:spPr>
        <p:txBody>
          <a:bodyPr wrap="square">
            <a:spAutoFit/>
          </a:bodyPr>
          <a:lstStyle/>
          <a:p>
            <a:pPr algn="justLow" rtl="1"/>
            <a:r>
              <a:rPr lang="fa-IR" sz="4000" dirty="0" smtClean="0">
                <a:cs typeface="B Mitra" pitchFamily="2" charset="-78"/>
              </a:rPr>
              <a:t>روابط صمیمانه صدام و آمریکا به جایی رسید که صدام طی مراسم رسمی به عنوان شهروند افتخاری دیترویت آمریکا معرفی شد. </a:t>
            </a:r>
            <a:endParaRPr lang="en-US" sz="4000" dirty="0">
              <a:cs typeface="B Mitra" pitchFamily="2" charset="-78"/>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ECBD69C-31DC-4357-8742-A8DED39D19A3}" type="slidenum">
              <a:rPr lang="en-US" smtClean="0"/>
              <a:pPr/>
              <a:t>5</a:t>
            </a:fld>
            <a:endParaRPr lang="en-US"/>
          </a:p>
        </p:txBody>
      </p:sp>
      <p:sp>
        <p:nvSpPr>
          <p:cNvPr id="3" name="Rectangle 2"/>
          <p:cNvSpPr/>
          <p:nvPr/>
        </p:nvSpPr>
        <p:spPr>
          <a:xfrm>
            <a:off x="-33" y="1495372"/>
            <a:ext cx="8072495" cy="2862322"/>
          </a:xfrm>
          <a:prstGeom prst="rect">
            <a:avLst/>
          </a:prstGeom>
        </p:spPr>
        <p:txBody>
          <a:bodyPr wrap="square">
            <a:spAutoFit/>
          </a:bodyPr>
          <a:lstStyle/>
          <a:p>
            <a:pPr algn="ctr" rtl="1">
              <a:lnSpc>
                <a:spcPct val="150000"/>
              </a:lnSpc>
            </a:pPr>
            <a:r>
              <a:rPr lang="fa-IR" sz="6000" dirty="0" smtClean="0">
                <a:solidFill>
                  <a:srgbClr val="00B050"/>
                </a:solidFill>
                <a:cs typeface="B Titr" pitchFamily="2" charset="-78"/>
              </a:rPr>
              <a:t>مرحله اول:</a:t>
            </a:r>
          </a:p>
          <a:p>
            <a:pPr algn="ctr" rtl="1">
              <a:lnSpc>
                <a:spcPct val="150000"/>
              </a:lnSpc>
            </a:pPr>
            <a:r>
              <a:rPr lang="fa-IR" sz="6000" dirty="0" smtClean="0">
                <a:solidFill>
                  <a:srgbClr val="FF0000"/>
                </a:solidFill>
                <a:cs typeface="B Titr" pitchFamily="2" charset="-78"/>
              </a:rPr>
              <a:t>جرقّه جنگ را چه کسی زد؟</a:t>
            </a:r>
            <a:endParaRPr lang="en-US" sz="6000" dirty="0" smtClean="0">
              <a:solidFill>
                <a:srgbClr val="FF0000"/>
              </a:solidFill>
              <a:cs typeface="B Titr" pitchFamily="2" charset="-78"/>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ECBD69C-31DC-4357-8742-A8DED39D19A3}" type="slidenum">
              <a:rPr lang="en-US" smtClean="0"/>
              <a:pPr/>
              <a:t>50</a:t>
            </a:fld>
            <a:endParaRPr lang="en-US"/>
          </a:p>
        </p:txBody>
      </p:sp>
      <p:sp>
        <p:nvSpPr>
          <p:cNvPr id="4" name="Rectangle 3"/>
          <p:cNvSpPr/>
          <p:nvPr/>
        </p:nvSpPr>
        <p:spPr>
          <a:xfrm>
            <a:off x="142844" y="5263234"/>
            <a:ext cx="8858312" cy="523220"/>
          </a:xfrm>
          <a:prstGeom prst="rect">
            <a:avLst/>
          </a:prstGeom>
        </p:spPr>
        <p:txBody>
          <a:bodyPr wrap="square">
            <a:spAutoFit/>
          </a:bodyPr>
          <a:lstStyle/>
          <a:p>
            <a:pPr algn="ctr" rtl="1"/>
            <a:r>
              <a:rPr lang="fa-IR" sz="2800" dirty="0" smtClean="0">
                <a:latin typeface="Calibri" pitchFamily="34" charset="0"/>
                <a:ea typeface="Calibri" pitchFamily="34" charset="0"/>
                <a:cs typeface="B Mitra" pitchFamily="2" charset="-78"/>
              </a:rPr>
              <a:t>ملاقات ریگان رئیس جمهور وقت آمریکا و طارق عزیز وزیر امورخارجه رژیم بعث</a:t>
            </a:r>
            <a:endParaRPr lang="en-US" sz="2800" dirty="0"/>
          </a:p>
        </p:txBody>
      </p:sp>
      <p:pic>
        <p:nvPicPr>
          <p:cNvPr id="5122" name="Picture 2" descr="J:\جدید\Ronald_Reagan_and_Tareq_Aziz_November_26,_1984.gif"/>
          <p:cNvPicPr>
            <a:picLocks noChangeAspect="1" noChangeArrowheads="1"/>
          </p:cNvPicPr>
          <p:nvPr/>
        </p:nvPicPr>
        <p:blipFill>
          <a:blip r:embed="rId2" cstate="print"/>
          <a:srcRect/>
          <a:stretch>
            <a:fillRect/>
          </a:stretch>
        </p:blipFill>
        <p:spPr bwMode="auto">
          <a:xfrm>
            <a:off x="41843" y="52164"/>
            <a:ext cx="9048814" cy="4071966"/>
          </a:xfrm>
          <a:prstGeom prst="rect">
            <a:avLst/>
          </a:prstGeom>
          <a:noFill/>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41" name="Rectangle 1"/>
          <p:cNvSpPr>
            <a:spLocks noChangeArrowheads="1"/>
          </p:cNvSpPr>
          <p:nvPr/>
        </p:nvSpPr>
        <p:spPr bwMode="auto">
          <a:xfrm>
            <a:off x="714348" y="1643050"/>
            <a:ext cx="7715272" cy="35394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fa-IR" sz="3200" b="0" i="0" u="none" strike="noStrike" cap="none" normalizeH="0" baseline="0" dirty="0" smtClean="0">
                <a:ln>
                  <a:noFill/>
                </a:ln>
                <a:solidFill>
                  <a:schemeClr val="tx1"/>
                </a:solidFill>
                <a:effectLst/>
                <a:latin typeface="Calibri" pitchFamily="34" charset="0"/>
                <a:ea typeface="Calibri" pitchFamily="34" charset="0"/>
                <a:cs typeface="B Mitra" pitchFamily="2" charset="-78"/>
              </a:rPr>
              <a:t>روابط دو طرف هنوز فراز و نشیب های فراوانی داشت، اما نه از این بابت که آمریکا بطور علنی عراق را به دلیل کاربرد سلاح شیمیایی محکوم کرد؛ زیرا سرانجام ثابت شد که حتی جنگ شیمیایی عراق نیز مانعی برای برقراری روابط دوباره رسمی دیپلماتیک این کشور با آمریکا نیست و این روابط در 26 نوامبر 1984 [5 آبان 1363] با دیدار طارق عزیز و ریگان در کاخ سفید برقرار شد. (ویلمسه، 1392: 78-77)</a:t>
            </a:r>
            <a:endParaRPr kumimoji="0" lang="fa-IR" sz="4400" b="0" i="0" u="none" strike="noStrike" cap="none" normalizeH="0" baseline="0" dirty="0" smtClean="0">
              <a:ln>
                <a:noFill/>
              </a:ln>
              <a:solidFill>
                <a:schemeClr val="tx1"/>
              </a:solidFill>
              <a:effectLst/>
              <a:latin typeface="Arial" pitchFamily="34" charset="0"/>
              <a:cs typeface="Arial" pitchFamily="34" charset="0"/>
            </a:endParaRPr>
          </a:p>
        </p:txBody>
      </p:sp>
      <p:sp>
        <p:nvSpPr>
          <p:cNvPr id="3" name="Rectangle 2"/>
          <p:cNvSpPr/>
          <p:nvPr/>
        </p:nvSpPr>
        <p:spPr>
          <a:xfrm>
            <a:off x="785786" y="214290"/>
            <a:ext cx="7572396" cy="1335750"/>
          </a:xfrm>
          <a:prstGeom prst="rect">
            <a:avLst/>
          </a:prstGeom>
        </p:spPr>
        <p:txBody>
          <a:bodyPr wrap="square">
            <a:spAutoFit/>
          </a:bodyPr>
          <a:lstStyle/>
          <a:p>
            <a:pPr lvl="0" algn="ctr" rtl="1" fontAlgn="base">
              <a:lnSpc>
                <a:spcPct val="130000"/>
              </a:lnSpc>
              <a:spcBef>
                <a:spcPct val="0"/>
              </a:spcBef>
              <a:spcAft>
                <a:spcPct val="0"/>
              </a:spcAft>
            </a:pPr>
            <a:r>
              <a:rPr lang="fa-IR" sz="3200" b="1" dirty="0" smtClean="0">
                <a:latin typeface="Calibri" pitchFamily="34" charset="0"/>
                <a:ea typeface="Calibri" pitchFamily="34" charset="0"/>
                <a:cs typeface="B Titr" pitchFamily="2" charset="-78"/>
              </a:rPr>
              <a:t>برقراری روابط با عراق بعد از کاربرد گسترده سلاح شیمیایی و نقض گستاخانه حقوق بشر</a:t>
            </a:r>
            <a:endParaRPr lang="en-US" sz="1600" dirty="0" smtClean="0">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fld id="{0ECBD69C-31DC-4357-8742-A8DED39D19A3}" type="slidenum">
              <a:rPr lang="en-US" smtClean="0"/>
              <a:pPr/>
              <a:t>51</a:t>
            </a:fld>
            <a:endParaRPr lang="en-US"/>
          </a:p>
        </p:txBody>
      </p:sp>
      <p:pic>
        <p:nvPicPr>
          <p:cNvPr id="1026" name="Picture 2" descr="J:\عکس نقش آ»ریکا\آرم س م ر32\1.bmp"/>
          <p:cNvPicPr>
            <a:picLocks noChangeAspect="1" noChangeArrowheads="1"/>
          </p:cNvPicPr>
          <p:nvPr/>
        </p:nvPicPr>
        <p:blipFill>
          <a:blip r:embed="rId3" cstate="print"/>
          <a:srcRect l="78047" t="69697" r="1752" b="8213"/>
          <a:stretch>
            <a:fillRect/>
          </a:stretch>
        </p:blipFill>
        <p:spPr bwMode="auto">
          <a:xfrm>
            <a:off x="6429388" y="5120199"/>
            <a:ext cx="1614358" cy="1612217"/>
          </a:xfrm>
          <a:prstGeom prst="rect">
            <a:avLst/>
          </a:prstGeom>
          <a:noFill/>
        </p:spPr>
      </p:pic>
      <p:pic>
        <p:nvPicPr>
          <p:cNvPr id="1027" name="Picture 3" descr="J:\نقش آمریکا در جنگ\دیوید کلی متخصص سلاح های بیولوژیکی انگلیس در سال 1985عراق از ایالات متحده 8 گونه از سیاه زخم (سلاح های بیولوژیک)، خریداری کرده است.jpg"/>
          <p:cNvPicPr>
            <a:picLocks noChangeAspect="1" noChangeArrowheads="1"/>
          </p:cNvPicPr>
          <p:nvPr/>
        </p:nvPicPr>
        <p:blipFill>
          <a:blip r:embed="rId4" cstate="print"/>
          <a:srcRect/>
          <a:stretch>
            <a:fillRect/>
          </a:stretch>
        </p:blipFill>
        <p:spPr bwMode="auto">
          <a:xfrm>
            <a:off x="90656" y="4572008"/>
            <a:ext cx="3195643" cy="2143140"/>
          </a:xfrm>
          <a:prstGeom prst="rect">
            <a:avLst/>
          </a:prstGeom>
          <a:noFill/>
        </p:spPr>
      </p:pic>
      <p:sp>
        <p:nvSpPr>
          <p:cNvPr id="7" name="Rectangle 6"/>
          <p:cNvSpPr/>
          <p:nvPr/>
        </p:nvSpPr>
        <p:spPr>
          <a:xfrm>
            <a:off x="3286148" y="5286388"/>
            <a:ext cx="2643174" cy="954107"/>
          </a:xfrm>
          <a:prstGeom prst="rect">
            <a:avLst/>
          </a:prstGeom>
        </p:spPr>
        <p:txBody>
          <a:bodyPr wrap="square">
            <a:spAutoFit/>
          </a:bodyPr>
          <a:lstStyle/>
          <a:p>
            <a:pPr rtl="1"/>
            <a:r>
              <a:rPr lang="fa-IR" sz="1400" dirty="0" smtClean="0">
                <a:cs typeface="B Mitra" pitchFamily="2" charset="-78"/>
              </a:rPr>
              <a:t>دیوید کلی متخصص سلاح های بیولوژیکی انگلیس: در سال 1985عراق از ایالات متحده 8 گونه از عناصر عامل سیاه زخم (برای سلاح های بیولوژیک)، خریداری کرده است</a:t>
            </a:r>
            <a:endParaRPr lang="en-US" sz="1400" dirty="0">
              <a:cs typeface="B Mitra" pitchFamily="2" charset="-78"/>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ECBD69C-31DC-4357-8742-A8DED39D19A3}" type="slidenum">
              <a:rPr lang="en-US" smtClean="0"/>
              <a:pPr/>
              <a:t>52</a:t>
            </a:fld>
            <a:endParaRPr lang="en-US"/>
          </a:p>
        </p:txBody>
      </p:sp>
      <p:sp>
        <p:nvSpPr>
          <p:cNvPr id="3" name="Rectangle 2"/>
          <p:cNvSpPr/>
          <p:nvPr/>
        </p:nvSpPr>
        <p:spPr>
          <a:xfrm>
            <a:off x="142844" y="785794"/>
            <a:ext cx="7929618" cy="5216813"/>
          </a:xfrm>
          <a:prstGeom prst="rect">
            <a:avLst/>
          </a:prstGeom>
        </p:spPr>
        <p:txBody>
          <a:bodyPr wrap="square">
            <a:spAutoFit/>
          </a:bodyPr>
          <a:lstStyle/>
          <a:p>
            <a:pPr algn="ctr" rtl="1">
              <a:lnSpc>
                <a:spcPct val="150000"/>
              </a:lnSpc>
            </a:pPr>
            <a:r>
              <a:rPr lang="fa-IR" sz="6000" dirty="0" smtClean="0">
                <a:solidFill>
                  <a:srgbClr val="00B050"/>
                </a:solidFill>
                <a:cs typeface="B Titr" pitchFamily="2" charset="-78"/>
              </a:rPr>
              <a:t>مرحله چهارم:</a:t>
            </a:r>
          </a:p>
          <a:p>
            <a:pPr algn="ctr" rtl="1">
              <a:lnSpc>
                <a:spcPct val="150000"/>
              </a:lnSpc>
            </a:pPr>
            <a:r>
              <a:rPr lang="fa-IR" sz="5400" dirty="0" smtClean="0">
                <a:solidFill>
                  <a:srgbClr val="FF0000"/>
                </a:solidFill>
                <a:cs typeface="B Titr" pitchFamily="2" charset="-78"/>
              </a:rPr>
              <a:t>آمریکا نخ تسبیح همه دولت های شیطانی برای تجهیز همه جانبه صدام.</a:t>
            </a:r>
            <a:endParaRPr lang="en-US" sz="5400" dirty="0" smtClean="0">
              <a:solidFill>
                <a:srgbClr val="FF0000"/>
              </a:solidFill>
              <a:cs typeface="B Titr" pitchFamily="2" charset="-78"/>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9057" name="Rectangle 1"/>
          <p:cNvSpPr>
            <a:spLocks noChangeArrowheads="1"/>
          </p:cNvSpPr>
          <p:nvPr/>
        </p:nvSpPr>
        <p:spPr bwMode="auto">
          <a:xfrm>
            <a:off x="500034" y="1857364"/>
            <a:ext cx="8143900" cy="41549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fa-IR" sz="2400" b="0" i="0" u="none" strike="noStrike" cap="none" normalizeH="0" baseline="0" dirty="0" smtClean="0">
                <a:ln>
                  <a:noFill/>
                </a:ln>
                <a:solidFill>
                  <a:schemeClr val="tx1"/>
                </a:solidFill>
                <a:effectLst/>
                <a:latin typeface="Calibri" pitchFamily="34" charset="0"/>
                <a:ea typeface="Calibri" pitchFamily="34" charset="0"/>
                <a:cs typeface="B Mitra" pitchFamily="2" charset="-78"/>
              </a:rPr>
              <a:t>در ابتدای تهاجم عراق، آمريكا به عنوان تماشاچي و خوشحال از تجاوز، موفقيت هاي ابتدايي صدام را تعقيب مي كرد. اما ازسال1982 كه ايران سرزمين هاي اشغالي را باز پس گرفت، شرايط تغييركرد. درفوريه همان سال عراق ازفهرست كشورهاي حامي تروريسم خارج شد. براي جلوگيري از شكست عراق و سقوط صدام حسين، دولت ريگان و سپس جرج بوش تصميم گرفتند به كمك صدام  بشتابند. تصميم رسمي توسط راهنماي شوراي امنيت ملي آمریكا در26 نوامبر 1983 گرفته شد. در بخشي از سند سري كه در اختيار عموم قرار گرفته آمده است: «آمريكا براي آنكه عراق شكست نخورد، تمام توان و امكانات لازم و قانوني خود را به كار خواهد گرفت» آمريكا كمك هاي گسترده خود به ر‍‍ژيم بغداد را چنين توجيه كرد: «هر شكست مهم عراق، در واقع يك شكست استراتژيك غرب است» (روزنامه لوموند،چاپ پاريس، همكاري هاي سري نظامي آمريكا و صدام در گذشته نوشته اريك لسر</a:t>
            </a:r>
            <a:r>
              <a:rPr kumimoji="0" lang="en-US" sz="2400" b="0" i="0" u="none" strike="noStrike" cap="none" normalizeH="0" baseline="0" dirty="0" err="1" smtClean="0">
                <a:ln>
                  <a:noFill/>
                </a:ln>
                <a:solidFill>
                  <a:schemeClr val="tx1"/>
                </a:solidFill>
                <a:effectLst/>
                <a:latin typeface="Calibri" pitchFamily="34" charset="0"/>
                <a:ea typeface="Calibri" pitchFamily="34" charset="0"/>
                <a:cs typeface="B Mitra" pitchFamily="2" charset="-78"/>
              </a:rPr>
              <a:t>ericleser</a:t>
            </a:r>
            <a:r>
              <a:rPr kumimoji="0" lang="fa-IR" sz="2400" b="0" i="0" u="none" strike="noStrike" cap="none" normalizeH="0" baseline="0" dirty="0" smtClean="0">
                <a:ln>
                  <a:noFill/>
                </a:ln>
                <a:solidFill>
                  <a:schemeClr val="tx1"/>
                </a:solidFill>
                <a:effectLst/>
                <a:latin typeface="Calibri" pitchFamily="34" charset="0"/>
                <a:ea typeface="Calibri" pitchFamily="34" charset="0"/>
                <a:cs typeface="B Mitra" pitchFamily="2" charset="-78"/>
              </a:rPr>
              <a:t>  ترجمه دكتر كاظم رنجبر، مارس2003، ص4)</a:t>
            </a:r>
            <a:endParaRPr kumimoji="0" lang="fa-IR" sz="3600" b="0" i="0" u="none" strike="noStrike" cap="none" normalizeH="0" baseline="0" dirty="0" smtClean="0">
              <a:ln>
                <a:noFill/>
              </a:ln>
              <a:solidFill>
                <a:schemeClr val="tx1"/>
              </a:solidFill>
              <a:effectLst/>
              <a:latin typeface="Arial" pitchFamily="34" charset="0"/>
              <a:cs typeface="Arial" pitchFamily="34" charset="0"/>
            </a:endParaRPr>
          </a:p>
        </p:txBody>
      </p:sp>
      <p:sp>
        <p:nvSpPr>
          <p:cNvPr id="3" name="Rectangle 2"/>
          <p:cNvSpPr/>
          <p:nvPr/>
        </p:nvSpPr>
        <p:spPr>
          <a:xfrm>
            <a:off x="578658" y="642918"/>
            <a:ext cx="7983275" cy="646331"/>
          </a:xfrm>
          <a:prstGeom prst="rect">
            <a:avLst/>
          </a:prstGeom>
        </p:spPr>
        <p:txBody>
          <a:bodyPr wrap="none">
            <a:spAutoFit/>
          </a:bodyPr>
          <a:lstStyle/>
          <a:p>
            <a:pPr lvl="0" algn="justLow" rtl="1" fontAlgn="base">
              <a:spcBef>
                <a:spcPct val="0"/>
              </a:spcBef>
              <a:spcAft>
                <a:spcPct val="0"/>
              </a:spcAft>
            </a:pPr>
            <a:r>
              <a:rPr lang="fa-IR" sz="3600" b="1" dirty="0" smtClean="0">
                <a:latin typeface="Calibri" pitchFamily="34" charset="0"/>
                <a:ea typeface="Calibri" pitchFamily="34" charset="0"/>
                <a:cs typeface="B Titr" pitchFamily="2" charset="-78"/>
              </a:rPr>
              <a:t>روند افزايشي مداخله </a:t>
            </a:r>
            <a:r>
              <a:rPr lang="fa-IR" sz="3600" b="1" dirty="0" smtClean="0">
                <a:solidFill>
                  <a:srgbClr val="FF0000"/>
                </a:solidFill>
                <a:latin typeface="Calibri" pitchFamily="34" charset="0"/>
                <a:ea typeface="Calibri" pitchFamily="34" charset="0"/>
                <a:cs typeface="B Titr" pitchFamily="2" charset="-78"/>
              </a:rPr>
              <a:t>آمريكا</a:t>
            </a:r>
            <a:r>
              <a:rPr lang="fa-IR" sz="3600" b="1" dirty="0" smtClean="0">
                <a:latin typeface="Calibri" pitchFamily="34" charset="0"/>
                <a:ea typeface="Calibri" pitchFamily="34" charset="0"/>
                <a:cs typeface="B Titr" pitchFamily="2" charset="-78"/>
              </a:rPr>
              <a:t> در حمایت از صدام</a:t>
            </a:r>
            <a:endParaRPr lang="en-US" sz="2000" dirty="0" smtClean="0">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fld id="{0ECBD69C-31DC-4357-8742-A8DED39D19A3}" type="slidenum">
              <a:rPr lang="en-US" smtClean="0"/>
              <a:pPr/>
              <a:t>53</a:t>
            </a:fld>
            <a:endParaRPr lang="en-US"/>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3" name="Rectangle 1"/>
          <p:cNvSpPr>
            <a:spLocks noChangeArrowheads="1"/>
          </p:cNvSpPr>
          <p:nvPr/>
        </p:nvSpPr>
        <p:spPr bwMode="auto">
          <a:xfrm>
            <a:off x="571472" y="2714620"/>
            <a:ext cx="7858180" cy="35394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fa-IR" sz="3200" b="0" i="0" u="none" strike="noStrike" cap="none" normalizeH="0" baseline="0" dirty="0" smtClean="0">
                <a:ln>
                  <a:noFill/>
                </a:ln>
                <a:solidFill>
                  <a:schemeClr val="tx1"/>
                </a:solidFill>
                <a:effectLst/>
                <a:latin typeface="Calibri" pitchFamily="34" charset="0"/>
                <a:ea typeface="Calibri" pitchFamily="34" charset="0"/>
                <a:cs typeface="B Mitra" pitchFamily="2" charset="-78"/>
              </a:rPr>
              <a:t>بر اساس عملیات استانچ تجهیز نظامی عراق در اولویت سیاست خارجی ریگان قرار گرفت در یک سند طبقه بندی شده شورای امنیت ملی آمریکا مورخ 1983 آمده است که ایالات متحده باید [سایر کشورها را به تسلیح نظامی و تأمین مالی عراق در جنگ تشویق کنند] در نتیجه چنین سیاستی دولت ریگان عملاً و بطور پنهانی به اردن کویت و مصر اجازه داد تا اسلحه های آمریکایی شامل قطعات نظامی و هلی کوپترهای از نوع هیوز را به عراق ارسال دارند. </a:t>
            </a:r>
            <a:endParaRPr kumimoji="0" lang="fa-IR" sz="44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Rectangle 4"/>
          <p:cNvSpPr/>
          <p:nvPr/>
        </p:nvSpPr>
        <p:spPr>
          <a:xfrm>
            <a:off x="714348" y="-142900"/>
            <a:ext cx="7715304" cy="2954655"/>
          </a:xfrm>
          <a:prstGeom prst="rect">
            <a:avLst/>
          </a:prstGeom>
        </p:spPr>
        <p:txBody>
          <a:bodyPr wrap="square">
            <a:spAutoFit/>
          </a:bodyPr>
          <a:lstStyle/>
          <a:p>
            <a:pPr lvl="0" algn="ctr" rtl="1" fontAlgn="base">
              <a:lnSpc>
                <a:spcPct val="150000"/>
              </a:lnSpc>
              <a:spcBef>
                <a:spcPct val="0"/>
              </a:spcBef>
              <a:spcAft>
                <a:spcPct val="0"/>
              </a:spcAft>
            </a:pPr>
            <a:r>
              <a:rPr lang="fa-IR" sz="6000" b="1"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Calibri" pitchFamily="34" charset="0"/>
                <a:ea typeface="Calibri" pitchFamily="34" charset="0"/>
                <a:cs typeface="B Titr" pitchFamily="2" charset="-78"/>
              </a:rPr>
              <a:t>عملیات استانچ؛</a:t>
            </a:r>
          </a:p>
          <a:p>
            <a:pPr lvl="0" algn="ctr" rtl="1" fontAlgn="base">
              <a:lnSpc>
                <a:spcPct val="150000"/>
              </a:lnSpc>
              <a:spcBef>
                <a:spcPct val="0"/>
              </a:spcBef>
              <a:spcAft>
                <a:spcPct val="0"/>
              </a:spcAft>
            </a:pPr>
            <a:r>
              <a:rPr lang="fa-IR" sz="3200" b="1" dirty="0" smtClean="0">
                <a:latin typeface="Calibri" pitchFamily="34" charset="0"/>
                <a:ea typeface="Calibri" pitchFamily="34" charset="0"/>
                <a:cs typeface="B Titr" pitchFamily="2" charset="-78"/>
              </a:rPr>
              <a:t>تجهیز نظامی عراق و تشویق سایر کشورها به تجهیز گسترده صدام از سوی </a:t>
            </a:r>
            <a:r>
              <a:rPr lang="fa-IR" sz="3200" b="1" dirty="0" smtClean="0">
                <a:solidFill>
                  <a:srgbClr val="FF0000"/>
                </a:solidFill>
                <a:latin typeface="Calibri" pitchFamily="34" charset="0"/>
                <a:ea typeface="Calibri" pitchFamily="34" charset="0"/>
                <a:cs typeface="B Titr" pitchFamily="2" charset="-78"/>
              </a:rPr>
              <a:t>آمریکا</a:t>
            </a:r>
            <a:endParaRPr lang="en-US" sz="1600" dirty="0" smtClean="0">
              <a:solidFill>
                <a:srgbClr val="FF0000"/>
              </a:solidFill>
              <a:latin typeface="Arial" pitchFamily="34" charset="0"/>
              <a:cs typeface="Arial" pitchFamily="34" charset="0"/>
            </a:endParaRPr>
          </a:p>
        </p:txBody>
      </p:sp>
      <p:sp>
        <p:nvSpPr>
          <p:cNvPr id="6" name="Slide Number Placeholder 5"/>
          <p:cNvSpPr>
            <a:spLocks noGrp="1"/>
          </p:cNvSpPr>
          <p:nvPr>
            <p:ph type="sldNum" sz="quarter" idx="12"/>
          </p:nvPr>
        </p:nvSpPr>
        <p:spPr/>
        <p:txBody>
          <a:bodyPr/>
          <a:lstStyle/>
          <a:p>
            <a:fld id="{0ECBD69C-31DC-4357-8742-A8DED39D19A3}" type="slidenum">
              <a:rPr lang="en-US" smtClean="0"/>
              <a:pPr/>
              <a:t>54</a:t>
            </a:fld>
            <a:endParaRPr lang="en-US"/>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4961" name="Rectangle 1"/>
          <p:cNvSpPr>
            <a:spLocks noChangeArrowheads="1"/>
          </p:cNvSpPr>
          <p:nvPr/>
        </p:nvSpPr>
        <p:spPr bwMode="auto">
          <a:xfrm>
            <a:off x="357158" y="1071546"/>
            <a:ext cx="8358214"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fa-IR" sz="2400" b="0" i="0" u="none" strike="noStrike" cap="none" normalizeH="0" baseline="0" dirty="0" smtClean="0">
                <a:ln>
                  <a:noFill/>
                </a:ln>
                <a:solidFill>
                  <a:schemeClr val="tx1"/>
                </a:solidFill>
                <a:effectLst/>
                <a:latin typeface="Calibri" pitchFamily="34" charset="0"/>
                <a:ea typeface="Calibri" pitchFamily="34" charset="0"/>
                <a:cs typeface="B Mitra" pitchFamily="2" charset="-78"/>
              </a:rPr>
              <a:t>به نظر مارتین ویلمسه «عراق گیت»  که نام آن یاداور ماجرای واتر گیت است، موضوع دیگری بود که در اوایل دهه 1990 میلادی [دهه 1370] برملا گردید و در آن مشخص شد که چگونه واشنگتن، لندن و رم به بغداد اطمینان دادند که سلاح کافی در اختیارش قرار خواهند داد، منوط به اینکه کاری به محل تأمین آن نداشته باشد و گاهی این سلاح ها حتی با کمک مستقیم سازمان اطلاعات آمریکا «سیا» به عراق واگذار شده بود. علاوه بر آن اعتبارات مالی عظیمی نیز در اختیار عراق قرار داده شده بود که بخشی از آن را می بایست به خرید فنآوری نظامی از غرب اختصاص می داد. </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fa-IR" sz="2400" b="0" i="0" u="none" strike="noStrike" cap="none" normalizeH="0" baseline="0" dirty="0" smtClean="0">
                <a:ln>
                  <a:noFill/>
                </a:ln>
                <a:solidFill>
                  <a:schemeClr val="tx1"/>
                </a:solidFill>
                <a:effectLst/>
                <a:latin typeface="Calibri" pitchFamily="34" charset="0"/>
                <a:ea typeface="Calibri" pitchFamily="34" charset="0"/>
                <a:cs typeface="B Mitra" pitchFamily="2" charset="-78"/>
              </a:rPr>
              <a:t>ماجرای عراق گیت هیچ گاه به طور کامل افشا نشد و مدارک منتشر شده در این باره نیز نسبتاً ضعیف است. اما این موضوع هم یکی دیگر از رسوایی های دولت آمریکاست که افراد بسیاری مایل به ادامه تحقیقات درباره آن نبودند (ویلمسه، 1392: 96).</a:t>
            </a:r>
            <a:endParaRPr kumimoji="0" lang="fa-IR" sz="3600" b="0" i="0" u="none" strike="noStrike" cap="none" normalizeH="0" baseline="0" dirty="0" smtClean="0">
              <a:ln>
                <a:noFill/>
              </a:ln>
              <a:solidFill>
                <a:schemeClr val="tx1"/>
              </a:solidFill>
              <a:effectLst/>
              <a:latin typeface="Arial" pitchFamily="34" charset="0"/>
              <a:cs typeface="Arial" pitchFamily="34" charset="0"/>
            </a:endParaRPr>
          </a:p>
        </p:txBody>
      </p:sp>
      <p:sp>
        <p:nvSpPr>
          <p:cNvPr id="3" name="Rectangle 2"/>
          <p:cNvSpPr/>
          <p:nvPr/>
        </p:nvSpPr>
        <p:spPr>
          <a:xfrm>
            <a:off x="142844" y="357166"/>
            <a:ext cx="8858312" cy="584775"/>
          </a:xfrm>
          <a:prstGeom prst="rect">
            <a:avLst/>
          </a:prstGeom>
        </p:spPr>
        <p:txBody>
          <a:bodyPr wrap="square">
            <a:spAutoFit/>
          </a:bodyPr>
          <a:lstStyle/>
          <a:p>
            <a:pPr lvl="0" algn="ctr" rtl="1" fontAlgn="base">
              <a:spcBef>
                <a:spcPct val="0"/>
              </a:spcBef>
              <a:spcAft>
                <a:spcPct val="0"/>
              </a:spcAft>
            </a:pPr>
            <a:r>
              <a:rPr lang="fa-IR" sz="3200" b="1" dirty="0" smtClean="0">
                <a:latin typeface="Calibri" pitchFamily="34" charset="0"/>
                <a:ea typeface="Calibri" pitchFamily="34" charset="0"/>
                <a:cs typeface="B Titr" pitchFamily="2" charset="-78"/>
              </a:rPr>
              <a:t>عراق گیت تأمین سلاح صدام توسط واسطه ها از سوی </a:t>
            </a:r>
            <a:r>
              <a:rPr lang="fa-IR" sz="3200" b="1" dirty="0" smtClean="0">
                <a:solidFill>
                  <a:srgbClr val="FF0000"/>
                </a:solidFill>
                <a:latin typeface="Calibri" pitchFamily="34" charset="0"/>
                <a:ea typeface="Calibri" pitchFamily="34" charset="0"/>
                <a:cs typeface="B Titr" pitchFamily="2" charset="-78"/>
              </a:rPr>
              <a:t>آمریکا</a:t>
            </a:r>
            <a:endParaRPr lang="en-US" sz="1600" dirty="0" smtClean="0">
              <a:solidFill>
                <a:srgbClr val="FF0000"/>
              </a:solidFill>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fld id="{0ECBD69C-31DC-4357-8742-A8DED39D19A3}" type="slidenum">
              <a:rPr lang="en-US" smtClean="0"/>
              <a:pPr/>
              <a:t>55</a:t>
            </a:fld>
            <a:endParaRPr lang="en-US"/>
          </a:p>
        </p:txBody>
      </p:sp>
      <p:pic>
        <p:nvPicPr>
          <p:cNvPr id="1026" name="Picture 2" descr="I:\جدید\7446778.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457199" y="4643446"/>
            <a:ext cx="3178129" cy="2143116"/>
          </a:xfrm>
          <a:prstGeom prst="rect">
            <a:avLst/>
          </a:prstGeom>
          <a:noFill/>
        </p:spPr>
      </p:pic>
      <p:pic>
        <p:nvPicPr>
          <p:cNvPr id="1027" name="Picture 3" descr="I:\جدید\Tank_T72_Desert%20crop.jpg"/>
          <p:cNvPicPr>
            <a:picLocks noChangeAspect="1" noChangeArrowheads="1"/>
          </p:cNvPicPr>
          <p:nvPr/>
        </p:nvPicPr>
        <p:blipFill>
          <a:blip r:embed="rId3" cstate="print">
            <a:clrChange>
              <a:clrFrom>
                <a:srgbClr val="FFFFFF"/>
              </a:clrFrom>
              <a:clrTo>
                <a:srgbClr val="FFFFFF">
                  <a:alpha val="0"/>
                </a:srgbClr>
              </a:clrTo>
            </a:clrChange>
          </a:blip>
          <a:srcRect b="9798"/>
          <a:stretch>
            <a:fillRect/>
          </a:stretch>
        </p:blipFill>
        <p:spPr bwMode="auto">
          <a:xfrm>
            <a:off x="3428992" y="4742382"/>
            <a:ext cx="3714744" cy="1972766"/>
          </a:xfrm>
          <a:prstGeom prst="rect">
            <a:avLst/>
          </a:prstGeom>
          <a:noFill/>
        </p:spPr>
      </p:pic>
      <p:pic>
        <p:nvPicPr>
          <p:cNvPr id="1028" name="Picture 4" descr="I:\جدید\rusarms_0261.jpg"/>
          <p:cNvPicPr>
            <a:picLocks noChangeAspect="1" noChangeArrowheads="1"/>
          </p:cNvPicPr>
          <p:nvPr/>
        </p:nvPicPr>
        <p:blipFill>
          <a:blip r:embed="rId4" cstate="print">
            <a:clrChange>
              <a:clrFrom>
                <a:srgbClr val="A8BDD8"/>
              </a:clrFrom>
              <a:clrTo>
                <a:srgbClr val="A8BDD8">
                  <a:alpha val="0"/>
                </a:srgbClr>
              </a:clrTo>
            </a:clrChange>
          </a:blip>
          <a:srcRect/>
          <a:stretch>
            <a:fillRect/>
          </a:stretch>
        </p:blipFill>
        <p:spPr bwMode="auto">
          <a:xfrm>
            <a:off x="7000924" y="4714884"/>
            <a:ext cx="2071670" cy="200889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81" name="Rectangle 1"/>
          <p:cNvSpPr>
            <a:spLocks noChangeArrowheads="1"/>
          </p:cNvSpPr>
          <p:nvPr/>
        </p:nvSpPr>
        <p:spPr bwMode="auto">
          <a:xfrm>
            <a:off x="428628" y="3000934"/>
            <a:ext cx="8286776"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fa-IR" sz="2400" b="0" i="0" u="none" strike="noStrike" cap="none" normalizeH="0" baseline="0" dirty="0" smtClean="0">
                <a:ln>
                  <a:noFill/>
                </a:ln>
                <a:solidFill>
                  <a:schemeClr val="tx1"/>
                </a:solidFill>
                <a:effectLst/>
                <a:latin typeface="Calibri" pitchFamily="34" charset="0"/>
                <a:ea typeface="Calibri" pitchFamily="34" charset="0"/>
                <a:cs typeface="B Mitra" pitchFamily="2" charset="-78"/>
              </a:rPr>
              <a:t>آمريكا با وجود آگاهي به ديكتاتوري صدام و نقض حقوق بشر از جانب آن، اما نگراني عمده اش ايران بود نه عراق. آمريكا ترس داشت كه ايران باعث آشوب در خاورميانه شود و مراكز نفتي حياتي اين منطقه را با تهديد مواجه سازد. از اين رو از عراق حمايت مالي، اطلاعاتي، اقتصادي، نظامي و تجهيزاتي كرد. و بارها چشمان خود را در مقابل غارت و جنايات صدام بست. به اعتقاد آمريكايي ها موج حملات انساني ايران اين تهديد را به وجود آورده است كه ارتش عراق شكست بخورد، از اين رو واشنگتن تصميم گرفت تا مخفيانه وارد عمل شود. ليست خريدهاي عراق از آمريكا شامل اطلاعات كامپيوتري شده براي وزارت كشورصدام، هلي كوپتر، دوربين هاي تلويزيوني، تجهيزات تجزيه موادشميايي براي كميسيون انرژي اتمي عراق بوده است (هفته نامه نيوزويك، نگاهي به پيوندهاي آمريكا و صدام در طول 20ساله گذشته، صدام؛ ماري كه آمريكادرآستين خود پرورانده است،20 دسامبر 2003 در (خالوزاده ،1383 :493)</a:t>
            </a:r>
            <a:endParaRPr kumimoji="0" lang="fa-IR" sz="3600" b="0" i="0" u="none" strike="noStrike" cap="none" normalizeH="0" baseline="0" dirty="0" smtClean="0">
              <a:ln>
                <a:noFill/>
              </a:ln>
              <a:solidFill>
                <a:schemeClr val="tx1"/>
              </a:solidFill>
              <a:effectLst/>
              <a:latin typeface="Arial" pitchFamily="34" charset="0"/>
              <a:cs typeface="Arial" pitchFamily="34" charset="0"/>
            </a:endParaRPr>
          </a:p>
        </p:txBody>
      </p:sp>
      <p:sp>
        <p:nvSpPr>
          <p:cNvPr id="3" name="Rectangle 2"/>
          <p:cNvSpPr/>
          <p:nvPr/>
        </p:nvSpPr>
        <p:spPr>
          <a:xfrm>
            <a:off x="214282" y="71414"/>
            <a:ext cx="8715436" cy="1754326"/>
          </a:xfrm>
          <a:prstGeom prst="rect">
            <a:avLst/>
          </a:prstGeom>
        </p:spPr>
        <p:txBody>
          <a:bodyPr wrap="square">
            <a:spAutoFit/>
          </a:bodyPr>
          <a:lstStyle/>
          <a:p>
            <a:pPr lvl="0" algn="ctr" rtl="1" fontAlgn="base">
              <a:lnSpc>
                <a:spcPct val="150000"/>
              </a:lnSpc>
              <a:spcBef>
                <a:spcPct val="0"/>
              </a:spcBef>
              <a:spcAft>
                <a:spcPct val="0"/>
              </a:spcAft>
            </a:pPr>
            <a:r>
              <a:rPr lang="fa-IR" sz="3200" b="1" dirty="0" smtClean="0">
                <a:latin typeface="Calibri" pitchFamily="34" charset="0"/>
                <a:ea typeface="Calibri" pitchFamily="34" charset="0"/>
                <a:cs typeface="B Titr" pitchFamily="2" charset="-78"/>
              </a:rPr>
              <a:t>حمایت صریح </a:t>
            </a:r>
            <a:r>
              <a:rPr lang="fa-IR" sz="3200" b="1" dirty="0" smtClean="0">
                <a:solidFill>
                  <a:srgbClr val="FF0000"/>
                </a:solidFill>
                <a:latin typeface="Calibri" pitchFamily="34" charset="0"/>
                <a:ea typeface="Calibri" pitchFamily="34" charset="0"/>
                <a:cs typeface="B Titr" pitchFamily="2" charset="-78"/>
              </a:rPr>
              <a:t>آمریکا</a:t>
            </a:r>
            <a:r>
              <a:rPr lang="fa-IR" sz="3200" b="1" dirty="0" smtClean="0">
                <a:latin typeface="Calibri" pitchFamily="34" charset="0"/>
                <a:ea typeface="Calibri" pitchFamily="34" charset="0"/>
                <a:cs typeface="B Titr" pitchFamily="2" charset="-78"/>
              </a:rPr>
              <a:t> از کشور ناقض حقوق بشر</a:t>
            </a:r>
            <a:endParaRPr lang="en-US" sz="1600" dirty="0" smtClean="0">
              <a:latin typeface="Arial" pitchFamily="34" charset="0"/>
              <a:cs typeface="Arial" pitchFamily="34" charset="0"/>
            </a:endParaRPr>
          </a:p>
          <a:p>
            <a:pPr lvl="0" algn="ctr" rtl="1" eaLnBrk="0" fontAlgn="base" hangingPunct="0">
              <a:lnSpc>
                <a:spcPct val="150000"/>
              </a:lnSpc>
              <a:spcBef>
                <a:spcPct val="0"/>
              </a:spcBef>
              <a:spcAft>
                <a:spcPct val="0"/>
              </a:spcAft>
            </a:pPr>
            <a:r>
              <a:rPr lang="fa-IR" sz="4000" b="1" dirty="0" smtClean="0">
                <a:latin typeface="Calibri" pitchFamily="34" charset="0"/>
                <a:ea typeface="Calibri" pitchFamily="34" charset="0"/>
                <a:cs typeface="B Titr" pitchFamily="2" charset="-78"/>
              </a:rPr>
              <a:t>عراق ماری که </a:t>
            </a:r>
            <a:r>
              <a:rPr lang="fa-IR" sz="4000" b="1" dirty="0" smtClean="0">
                <a:solidFill>
                  <a:srgbClr val="FF0000"/>
                </a:solidFill>
                <a:latin typeface="Calibri" pitchFamily="34" charset="0"/>
                <a:ea typeface="Calibri" pitchFamily="34" charset="0"/>
                <a:cs typeface="B Titr" pitchFamily="2" charset="-78"/>
              </a:rPr>
              <a:t>آمریکا</a:t>
            </a:r>
            <a:r>
              <a:rPr lang="fa-IR" sz="4000" b="1" dirty="0" smtClean="0">
                <a:latin typeface="Calibri" pitchFamily="34" charset="0"/>
                <a:ea typeface="Calibri" pitchFamily="34" charset="0"/>
                <a:cs typeface="B Titr" pitchFamily="2" charset="-78"/>
              </a:rPr>
              <a:t> در آستین خود پروراند </a:t>
            </a:r>
            <a:endParaRPr lang="en-US" sz="2000" dirty="0" smtClean="0">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fld id="{0ECBD69C-31DC-4357-8742-A8DED39D19A3}" type="slidenum">
              <a:rPr lang="en-US" smtClean="0"/>
              <a:pPr/>
              <a:t>56</a:t>
            </a:fld>
            <a:endParaRPr lang="en-US"/>
          </a:p>
        </p:txBody>
      </p:sp>
      <p:pic>
        <p:nvPicPr>
          <p:cNvPr id="2050" name="Picture 2" descr="I:\جدید\1824346.jpg"/>
          <p:cNvPicPr>
            <a:picLocks noChangeAspect="1" noChangeArrowheads="1"/>
          </p:cNvPicPr>
          <p:nvPr/>
        </p:nvPicPr>
        <p:blipFill>
          <a:blip r:embed="rId2" cstate="print"/>
          <a:srcRect l="2945" t="1857" r="1940" b="67530"/>
          <a:stretch>
            <a:fillRect/>
          </a:stretch>
        </p:blipFill>
        <p:spPr bwMode="auto">
          <a:xfrm>
            <a:off x="2214546" y="1751964"/>
            <a:ext cx="4357718" cy="1248408"/>
          </a:xfrm>
          <a:prstGeom prst="rect">
            <a:avLst/>
          </a:prstGeom>
          <a:noFill/>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28596" y="1285860"/>
            <a:ext cx="8358246" cy="4832092"/>
          </a:xfrm>
          <a:prstGeom prst="rect">
            <a:avLst/>
          </a:prstGeom>
        </p:spPr>
        <p:txBody>
          <a:bodyPr wrap="square">
            <a:spAutoFit/>
          </a:bodyPr>
          <a:lstStyle/>
          <a:p>
            <a:pPr algn="justLow" rtl="1"/>
            <a:r>
              <a:rPr lang="fa-IR" sz="2800" dirty="0" smtClean="0">
                <a:cs typeface="B Mitra" pitchFamily="2" charset="-78"/>
              </a:rPr>
              <a:t>طی 15 سال قبل از تهاجم صدام به کویت سوداگران غرب و دولت های شان به عراق کمک کردند تا مخوف ترین و دهشت بارترین زرادخانه در خاورمیانه را ایجاد کند، زرادخانه ای که ابعاد آن در منطقه بی سابقه بود. آنها به عراق، تانک، جنگنده مافوق صوت، سلاح شیمیایی، موشک های دور برد و مواد مورد نیاز برای تولید سلاح هسته ای فروختند. شرکت ها، بانکداران و حامیانشان در دستگاه های دولتی گروه قدرتمند ذینفوذی به وجود آوردند که وجه مشترک همه آنها ایجاد غول خونخواری در خاورمیانه بود . هر گروه به سهم خود به ساختن ماشین مرگ آفرین صدام کمک کرد و برای حفظ ارتباط با عراق، به اعمال نفوذ در دستگاه های دولتی پرداخت. این سوداگران مرگ درعین حال که درگیر رقابتی بسیار شدید با یکدیگر بودند، وقتی پای دفاع از عراق به میان می آمد همه اختلاف ها را کنار گذاشته و بایکدیگر همصدا می شدند. (تیمرمن، 1376: 14-15) </a:t>
            </a:r>
            <a:endParaRPr lang="en-US" sz="2800" dirty="0">
              <a:cs typeface="B Mitra" pitchFamily="2" charset="-78"/>
            </a:endParaRPr>
          </a:p>
        </p:txBody>
      </p:sp>
      <p:sp>
        <p:nvSpPr>
          <p:cNvPr id="5" name="Rectangle 4"/>
          <p:cNvSpPr/>
          <p:nvPr/>
        </p:nvSpPr>
        <p:spPr>
          <a:xfrm>
            <a:off x="461382" y="-24"/>
            <a:ext cx="8182584" cy="1384995"/>
          </a:xfrm>
          <a:prstGeom prst="rect">
            <a:avLst/>
          </a:prstGeom>
        </p:spPr>
        <p:txBody>
          <a:bodyPr wrap="square">
            <a:spAutoFit/>
          </a:bodyPr>
          <a:lstStyle/>
          <a:p>
            <a:pPr algn="ctr" rtl="1">
              <a:lnSpc>
                <a:spcPct val="150000"/>
              </a:lnSpc>
            </a:pPr>
            <a:r>
              <a:rPr lang="fa-IR" sz="2800" b="1" dirty="0" smtClean="0">
                <a:cs typeface="B Titr" pitchFamily="2" charset="-78"/>
              </a:rPr>
              <a:t>اعترافات تحلیلگر و استراتژیست آمریکایی در خصوص تلاش </a:t>
            </a:r>
            <a:r>
              <a:rPr lang="fa-IR" sz="2800" b="1" dirty="0" smtClean="0">
                <a:solidFill>
                  <a:srgbClr val="FF0000"/>
                </a:solidFill>
                <a:cs typeface="B Titr" pitchFamily="2" charset="-78"/>
              </a:rPr>
              <a:t>آمریکا</a:t>
            </a:r>
            <a:r>
              <a:rPr lang="fa-IR" sz="2800" b="1" dirty="0" smtClean="0">
                <a:cs typeface="B Titr" pitchFamily="2" charset="-78"/>
              </a:rPr>
              <a:t> برای تجهیز زرادخانه عراق بر علیه ایران </a:t>
            </a:r>
            <a:endParaRPr lang="en-US" sz="2800" dirty="0" smtClean="0">
              <a:cs typeface="B Titr" pitchFamily="2" charset="-78"/>
            </a:endParaRPr>
          </a:p>
        </p:txBody>
      </p:sp>
      <p:sp>
        <p:nvSpPr>
          <p:cNvPr id="6" name="Slide Number Placeholder 5"/>
          <p:cNvSpPr>
            <a:spLocks noGrp="1"/>
          </p:cNvSpPr>
          <p:nvPr>
            <p:ph type="sldNum" sz="quarter" idx="12"/>
          </p:nvPr>
        </p:nvSpPr>
        <p:spPr/>
        <p:txBody>
          <a:bodyPr/>
          <a:lstStyle/>
          <a:p>
            <a:fld id="{0ECBD69C-31DC-4357-8742-A8DED39D19A3}" type="slidenum">
              <a:rPr lang="en-US" smtClean="0"/>
              <a:pPr/>
              <a:t>57</a:t>
            </a:fld>
            <a:endParaRPr lang="en-US"/>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ECBD69C-31DC-4357-8742-A8DED39D19A3}" type="slidenum">
              <a:rPr lang="en-US" smtClean="0"/>
              <a:pPr/>
              <a:t>58</a:t>
            </a:fld>
            <a:endParaRPr lang="en-US"/>
          </a:p>
        </p:txBody>
      </p:sp>
      <p:pic>
        <p:nvPicPr>
          <p:cNvPr id="3074" name="Picture 2" descr="I:\جدید\n00172180-b.jpg"/>
          <p:cNvPicPr>
            <a:picLocks noChangeAspect="1" noChangeArrowheads="1"/>
          </p:cNvPicPr>
          <p:nvPr/>
        </p:nvPicPr>
        <p:blipFill>
          <a:blip r:embed="rId2" cstate="print"/>
          <a:srcRect/>
          <a:stretch>
            <a:fillRect/>
          </a:stretch>
        </p:blipFill>
        <p:spPr bwMode="auto">
          <a:xfrm>
            <a:off x="133354" y="4429132"/>
            <a:ext cx="3344715" cy="2295518"/>
          </a:xfrm>
          <a:prstGeom prst="rect">
            <a:avLst/>
          </a:prstGeom>
          <a:noFill/>
        </p:spPr>
      </p:pic>
      <p:pic>
        <p:nvPicPr>
          <p:cNvPr id="3075" name="Picture 3" descr="I:\جدید\imشششages.jpg"/>
          <p:cNvPicPr>
            <a:picLocks noChangeAspect="1" noChangeArrowheads="1"/>
          </p:cNvPicPr>
          <p:nvPr/>
        </p:nvPicPr>
        <p:blipFill>
          <a:blip r:embed="rId3" cstate="print"/>
          <a:srcRect/>
          <a:stretch>
            <a:fillRect/>
          </a:stretch>
        </p:blipFill>
        <p:spPr bwMode="auto">
          <a:xfrm>
            <a:off x="4210833" y="154427"/>
            <a:ext cx="2861497" cy="2000264"/>
          </a:xfrm>
          <a:prstGeom prst="rect">
            <a:avLst/>
          </a:prstGeom>
          <a:noFill/>
        </p:spPr>
      </p:pic>
      <p:pic>
        <p:nvPicPr>
          <p:cNvPr id="3076" name="Picture 4" descr="I:\جدید\alalam_634982800276980893_25f_4x3.jpg"/>
          <p:cNvPicPr>
            <a:picLocks noChangeAspect="1" noChangeArrowheads="1"/>
          </p:cNvPicPr>
          <p:nvPr/>
        </p:nvPicPr>
        <p:blipFill>
          <a:blip r:embed="rId4" cstate="print"/>
          <a:srcRect/>
          <a:stretch>
            <a:fillRect/>
          </a:stretch>
        </p:blipFill>
        <p:spPr bwMode="auto">
          <a:xfrm>
            <a:off x="142844" y="2228117"/>
            <a:ext cx="3714776" cy="2143140"/>
          </a:xfrm>
          <a:prstGeom prst="rect">
            <a:avLst/>
          </a:prstGeom>
          <a:noFill/>
        </p:spPr>
      </p:pic>
      <p:pic>
        <p:nvPicPr>
          <p:cNvPr id="3077" name="Picture 5" descr="I:\جدید\13920505121805803891353.jpg"/>
          <p:cNvPicPr>
            <a:picLocks noChangeAspect="1" noChangeArrowheads="1"/>
          </p:cNvPicPr>
          <p:nvPr/>
        </p:nvPicPr>
        <p:blipFill>
          <a:blip r:embed="rId5" cstate="print"/>
          <a:srcRect/>
          <a:stretch>
            <a:fillRect/>
          </a:stretch>
        </p:blipFill>
        <p:spPr bwMode="auto">
          <a:xfrm>
            <a:off x="3894332" y="2212566"/>
            <a:ext cx="3092245" cy="2164571"/>
          </a:xfrm>
          <a:prstGeom prst="rect">
            <a:avLst/>
          </a:prstGeom>
          <a:noFill/>
        </p:spPr>
      </p:pic>
      <p:pic>
        <p:nvPicPr>
          <p:cNvPr id="3078" name="Picture 6" descr="I:\جدید\cobra.jpg3.jpg"/>
          <p:cNvPicPr>
            <a:picLocks noChangeAspect="1" noChangeArrowheads="1"/>
          </p:cNvPicPr>
          <p:nvPr/>
        </p:nvPicPr>
        <p:blipFill>
          <a:blip r:embed="rId6" cstate="print"/>
          <a:srcRect/>
          <a:stretch>
            <a:fillRect/>
          </a:stretch>
        </p:blipFill>
        <p:spPr bwMode="auto">
          <a:xfrm>
            <a:off x="142844" y="141662"/>
            <a:ext cx="4000528" cy="2033602"/>
          </a:xfrm>
          <a:prstGeom prst="rect">
            <a:avLst/>
          </a:prstGeom>
          <a:noFill/>
        </p:spPr>
      </p:pic>
      <p:pic>
        <p:nvPicPr>
          <p:cNvPr id="3079" name="Picture 7" descr="I:\جدید\59424_249.jpg"/>
          <p:cNvPicPr>
            <a:picLocks noChangeAspect="1" noChangeArrowheads="1"/>
          </p:cNvPicPr>
          <p:nvPr/>
        </p:nvPicPr>
        <p:blipFill>
          <a:blip r:embed="rId7" cstate="print"/>
          <a:srcRect/>
          <a:stretch>
            <a:fillRect/>
          </a:stretch>
        </p:blipFill>
        <p:spPr bwMode="auto">
          <a:xfrm>
            <a:off x="3527564" y="4444678"/>
            <a:ext cx="4714900" cy="2278190"/>
          </a:xfrm>
          <a:prstGeom prst="rect">
            <a:avLst/>
          </a:prstGeom>
          <a:noFill/>
        </p:spPr>
      </p:pic>
      <p:pic>
        <p:nvPicPr>
          <p:cNvPr id="3080" name="Picture 8" descr="I:\جدید\jebhee%20aragh%20(10)[1].jpg"/>
          <p:cNvPicPr>
            <a:picLocks noChangeAspect="1" noChangeArrowheads="1"/>
          </p:cNvPicPr>
          <p:nvPr/>
        </p:nvPicPr>
        <p:blipFill>
          <a:blip r:embed="rId8" cstate="print"/>
          <a:srcRect/>
          <a:stretch>
            <a:fillRect/>
          </a:stretch>
        </p:blipFill>
        <p:spPr bwMode="auto">
          <a:xfrm>
            <a:off x="7128124" y="142852"/>
            <a:ext cx="1909745" cy="2000264"/>
          </a:xfrm>
          <a:prstGeom prst="rect">
            <a:avLst/>
          </a:prstGeom>
          <a:noFill/>
        </p:spPr>
      </p:pic>
      <p:sp>
        <p:nvSpPr>
          <p:cNvPr id="10" name="Rectangle 9"/>
          <p:cNvSpPr/>
          <p:nvPr/>
        </p:nvSpPr>
        <p:spPr>
          <a:xfrm>
            <a:off x="7000892" y="2071678"/>
            <a:ext cx="2071702" cy="1438855"/>
          </a:xfrm>
          <a:prstGeom prst="rect">
            <a:avLst/>
          </a:prstGeom>
        </p:spPr>
        <p:txBody>
          <a:bodyPr wrap="square">
            <a:spAutoFit/>
          </a:bodyPr>
          <a:lstStyle/>
          <a:p>
            <a:pPr algn="justLow" rtl="1">
              <a:lnSpc>
                <a:spcPct val="150000"/>
              </a:lnSpc>
            </a:pPr>
            <a:r>
              <a:rPr lang="fa-IR" sz="2000" b="1" dirty="0" smtClean="0">
                <a:cs typeface="B Titr" pitchFamily="2" charset="-78"/>
              </a:rPr>
              <a:t>تلاش </a:t>
            </a:r>
            <a:r>
              <a:rPr lang="fa-IR" sz="2000" b="1" dirty="0" smtClean="0">
                <a:solidFill>
                  <a:srgbClr val="FF0000"/>
                </a:solidFill>
                <a:cs typeface="B Titr" pitchFamily="2" charset="-78"/>
              </a:rPr>
              <a:t>آمریکا</a:t>
            </a:r>
            <a:r>
              <a:rPr lang="fa-IR" sz="2000" b="1" dirty="0" smtClean="0">
                <a:cs typeface="B Titr" pitchFamily="2" charset="-78"/>
              </a:rPr>
              <a:t> برای تجهیز زرادخانه عراق بر علیه ایران </a:t>
            </a:r>
            <a:endParaRPr lang="en-US" sz="2000" dirty="0"/>
          </a:p>
        </p:txBody>
      </p:sp>
      <p:pic>
        <p:nvPicPr>
          <p:cNvPr id="3081" name="Picture 9" descr="I:\جدید\6826908002.jpg"/>
          <p:cNvPicPr>
            <a:picLocks noChangeAspect="1" noChangeArrowheads="1"/>
          </p:cNvPicPr>
          <p:nvPr/>
        </p:nvPicPr>
        <p:blipFill>
          <a:blip r:embed="rId9" cstate="print"/>
          <a:srcRect/>
          <a:stretch>
            <a:fillRect/>
          </a:stretch>
        </p:blipFill>
        <p:spPr bwMode="auto">
          <a:xfrm>
            <a:off x="7000892" y="3571876"/>
            <a:ext cx="2030344" cy="1285884"/>
          </a:xfrm>
          <a:prstGeom prst="rect">
            <a:avLst/>
          </a:prstGeom>
          <a:noFill/>
        </p:spPr>
      </p:pic>
      <p:pic>
        <p:nvPicPr>
          <p:cNvPr id="3082" name="Picture 10" descr="I:\جدید\12_8902111005_L600.jpg"/>
          <p:cNvPicPr>
            <a:picLocks noChangeAspect="1" noChangeArrowheads="1"/>
          </p:cNvPicPr>
          <p:nvPr/>
        </p:nvPicPr>
        <p:blipFill>
          <a:blip r:embed="rId10" cstate="print">
            <a:clrChange>
              <a:clrFrom>
                <a:srgbClr val="E2DBD1"/>
              </a:clrFrom>
              <a:clrTo>
                <a:srgbClr val="E2DBD1">
                  <a:alpha val="0"/>
                </a:srgbClr>
              </a:clrTo>
            </a:clrChange>
          </a:blip>
          <a:srcRect l="19688" t="5383" r="29166" b="11184"/>
          <a:stretch>
            <a:fillRect/>
          </a:stretch>
        </p:blipFill>
        <p:spPr bwMode="auto">
          <a:xfrm flipH="1">
            <a:off x="8215338" y="5072074"/>
            <a:ext cx="837189" cy="1571636"/>
          </a:xfrm>
          <a:prstGeom prst="rect">
            <a:avLst/>
          </a:prstGeom>
          <a:noFill/>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500694" y="1000108"/>
            <a:ext cx="3429024" cy="3785652"/>
          </a:xfrm>
          <a:prstGeom prst="rect">
            <a:avLst/>
          </a:prstGeom>
          <a:noFill/>
        </p:spPr>
        <p:txBody>
          <a:bodyPr wrap="square" rtlCol="0">
            <a:spAutoFit/>
          </a:bodyPr>
          <a:lstStyle/>
          <a:p>
            <a:pPr algn="just" rtl="1"/>
            <a:r>
              <a:rPr lang="fa-IR" sz="2400" dirty="0" smtClean="0">
                <a:cs typeface="B Nazanin" pitchFamily="2" charset="-78"/>
              </a:rPr>
              <a:t>سایر اتباع آمریکایی، تاجران اسلحه ای چون سارکیس سوغانلین از کارگزاران سیا در میامی بودند، وی در طول دهه 80 میلادی ده ها میلیارد دلار جنگ افزار نظامی برای عراق تهیه کرد و سپس لیست معاملات خود را به واشنگتن ارسال نمود(فریدمن، 1383: 69) وی در سال 1984 واسطه فروش 45 فروند بالگرد مدل بل به عراق شد. </a:t>
            </a:r>
            <a:endParaRPr lang="en-US" sz="2400" dirty="0">
              <a:cs typeface="B Nazanin" pitchFamily="2" charset="-78"/>
            </a:endParaRPr>
          </a:p>
        </p:txBody>
      </p:sp>
      <p:sp>
        <p:nvSpPr>
          <p:cNvPr id="3" name="Rectangle 2"/>
          <p:cNvSpPr/>
          <p:nvPr/>
        </p:nvSpPr>
        <p:spPr>
          <a:xfrm>
            <a:off x="714348" y="214290"/>
            <a:ext cx="8001056" cy="646331"/>
          </a:xfrm>
          <a:prstGeom prst="rect">
            <a:avLst/>
          </a:prstGeom>
        </p:spPr>
        <p:txBody>
          <a:bodyPr wrap="square">
            <a:spAutoFit/>
          </a:bodyPr>
          <a:lstStyle/>
          <a:p>
            <a:pPr algn="ctr" rtl="1"/>
            <a:r>
              <a:rPr lang="fa-IR" sz="3600" b="1" dirty="0" smtClean="0">
                <a:cs typeface="0 Titr Bold" pitchFamily="2" charset="-78"/>
              </a:rPr>
              <a:t>ده ها میلیارد دلار کمک تسلیحاتی </a:t>
            </a:r>
            <a:r>
              <a:rPr lang="fa-IR" sz="3600" b="1" dirty="0" smtClean="0">
                <a:solidFill>
                  <a:srgbClr val="FF0000"/>
                </a:solidFill>
                <a:cs typeface="0 Titr Bold" pitchFamily="2" charset="-78"/>
              </a:rPr>
              <a:t>امریکا</a:t>
            </a:r>
            <a:r>
              <a:rPr lang="fa-IR" sz="3600" b="1" dirty="0" smtClean="0">
                <a:cs typeface="0 Titr Bold" pitchFamily="2" charset="-78"/>
              </a:rPr>
              <a:t> به صدام</a:t>
            </a:r>
            <a:endParaRPr lang="en-US" sz="3600" dirty="0" smtClean="0">
              <a:cs typeface="0 Titr Bold" pitchFamily="2" charset="-78"/>
            </a:endParaRPr>
          </a:p>
        </p:txBody>
      </p:sp>
      <p:sp>
        <p:nvSpPr>
          <p:cNvPr id="5" name="Slide Number Placeholder 4"/>
          <p:cNvSpPr>
            <a:spLocks noGrp="1"/>
          </p:cNvSpPr>
          <p:nvPr>
            <p:ph type="sldNum" sz="quarter" idx="12"/>
          </p:nvPr>
        </p:nvSpPr>
        <p:spPr/>
        <p:txBody>
          <a:bodyPr/>
          <a:lstStyle/>
          <a:p>
            <a:fld id="{0ECBD69C-31DC-4357-8742-A8DED39D19A3}" type="slidenum">
              <a:rPr lang="en-US" smtClean="0"/>
              <a:pPr/>
              <a:t>59</a:t>
            </a:fld>
            <a:endParaRPr lang="en-US"/>
          </a:p>
        </p:txBody>
      </p:sp>
      <p:pic>
        <p:nvPicPr>
          <p:cNvPr id="24578" name="Picture 2" descr="J:\نقش آمریکا در جنگ\New folder\page-6176.jpg"/>
          <p:cNvPicPr>
            <a:picLocks noChangeAspect="1" noChangeArrowheads="1"/>
          </p:cNvPicPr>
          <p:nvPr/>
        </p:nvPicPr>
        <p:blipFill>
          <a:blip r:embed="rId2" cstate="print"/>
          <a:srcRect/>
          <a:stretch>
            <a:fillRect/>
          </a:stretch>
        </p:blipFill>
        <p:spPr bwMode="auto">
          <a:xfrm>
            <a:off x="428596" y="868920"/>
            <a:ext cx="4929222" cy="3917402"/>
          </a:xfrm>
          <a:prstGeom prst="rect">
            <a:avLst/>
          </a:prstGeom>
          <a:noFill/>
        </p:spPr>
      </p:pic>
      <p:sp>
        <p:nvSpPr>
          <p:cNvPr id="7" name="Rectangle 6"/>
          <p:cNvSpPr/>
          <p:nvPr/>
        </p:nvSpPr>
        <p:spPr>
          <a:xfrm>
            <a:off x="227861" y="4784909"/>
            <a:ext cx="8715420" cy="2215991"/>
          </a:xfrm>
          <a:prstGeom prst="rect">
            <a:avLst/>
          </a:prstGeom>
        </p:spPr>
        <p:txBody>
          <a:bodyPr wrap="square">
            <a:spAutoFit/>
          </a:bodyPr>
          <a:lstStyle/>
          <a:p>
            <a:pPr algn="just" rtl="1"/>
            <a:r>
              <a:rPr lang="fa-IR" sz="2400" dirty="0" smtClean="0">
                <a:cs typeface="B Nazanin" pitchFamily="2" charset="-78"/>
              </a:rPr>
              <a:t>سوغانلین با جت اختصاصی خود عاملان سیا را به بغداد برد تا آنان بتوانند برخی از تجهیزات مربوط به انتقال تصاویر ماهواره های آمریکایی به عراق را نصب کنند. همچنین وی در اواسط دهه 1980 میلادی تعدادی از افسران ارتش آمریکا را به عراق برد تا با استراتژیست های عراقی متخصص در میدان نبرد ملاقات و مشورت کنند. به هر حال </a:t>
            </a:r>
            <a:r>
              <a:rPr lang="fa-IR" sz="2400" b="1" dirty="0" smtClean="0">
                <a:cs typeface="B Nazanin" pitchFamily="2" charset="-78"/>
              </a:rPr>
              <a:t>سوغانلین با عدنان خیر الله روابط شخصی و نزدیکی داشت</a:t>
            </a:r>
            <a:r>
              <a:rPr lang="fa-IR" sz="2400" dirty="0" smtClean="0">
                <a:cs typeface="B Nazanin" pitchFamily="2" charset="-78"/>
              </a:rPr>
              <a:t> (فریدمن، 1383: 70).</a:t>
            </a:r>
            <a:endParaRPr lang="en-US" sz="2400" dirty="0" smtClean="0">
              <a:cs typeface="B Nazanin" pitchFamily="2" charset="-78"/>
            </a:endParaRPr>
          </a:p>
          <a:p>
            <a:pPr algn="just"/>
            <a:endParaRPr lang="en-US" dirty="0">
              <a:cs typeface="B Nazanin" pitchFamily="2" charset="-78"/>
            </a:endParaRPr>
          </a:p>
        </p:txBody>
      </p:sp>
      <p:sp>
        <p:nvSpPr>
          <p:cNvPr id="8" name="Rectangle 7"/>
          <p:cNvSpPr/>
          <p:nvPr/>
        </p:nvSpPr>
        <p:spPr>
          <a:xfrm>
            <a:off x="428596" y="1071546"/>
            <a:ext cx="2357454" cy="369332"/>
          </a:xfrm>
          <a:prstGeom prst="rect">
            <a:avLst/>
          </a:prstGeom>
        </p:spPr>
        <p:txBody>
          <a:bodyPr wrap="square">
            <a:spAutoFit/>
          </a:bodyPr>
          <a:lstStyle/>
          <a:p>
            <a:pPr algn="ctr" rtl="1"/>
            <a:r>
              <a:rPr lang="fa-IR" dirty="0" smtClean="0">
                <a:cs typeface="B Nazanin" pitchFamily="2" charset="-78"/>
              </a:rPr>
              <a:t>عدنان خیر الله وزیر دفاع صدام </a:t>
            </a:r>
            <a:endParaRPr lang="en-US" dirty="0">
              <a:cs typeface="B Nazanin" pitchFamily="2" charset="-78"/>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3" descr="J:\نقش آمریکا در جنگ\index.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rot="506809">
            <a:off x="333402" y="4285146"/>
            <a:ext cx="2126290" cy="2655218"/>
          </a:xfrm>
          <a:prstGeom prst="rect">
            <a:avLst/>
          </a:prstGeom>
          <a:noFill/>
        </p:spPr>
      </p:pic>
      <p:sp>
        <p:nvSpPr>
          <p:cNvPr id="2" name="Title 1"/>
          <p:cNvSpPr>
            <a:spLocks noGrp="1"/>
          </p:cNvSpPr>
          <p:nvPr>
            <p:ph type="title"/>
          </p:nvPr>
        </p:nvSpPr>
        <p:spPr>
          <a:xfrm>
            <a:off x="285720" y="142852"/>
            <a:ext cx="8643998" cy="3071826"/>
          </a:xfrm>
        </p:spPr>
        <p:txBody>
          <a:bodyPr>
            <a:noAutofit/>
          </a:bodyPr>
          <a:lstStyle/>
          <a:p>
            <a:pPr algn="ctr" rtl="1">
              <a:lnSpc>
                <a:spcPct val="150000"/>
              </a:lnSpc>
            </a:pPr>
            <a:r>
              <a:rPr lang="fa-IR" sz="6000" b="1" dirty="0" smtClean="0">
                <a:ln w="17780" cmpd="sng">
                  <a:solidFill>
                    <a:srgbClr val="FFFFFF"/>
                  </a:solidFill>
                  <a:prstDash val="solid"/>
                  <a:miter lim="800000"/>
                </a:ln>
                <a:solidFill>
                  <a:srgbClr val="002060"/>
                </a:solidFill>
                <a:effectLst>
                  <a:outerShdw blurRad="38100" dist="38100" dir="2700000" algn="tl">
                    <a:srgbClr val="000000">
                      <a:alpha val="43137"/>
                    </a:srgbClr>
                  </a:outerShdw>
                </a:effectLst>
                <a:cs typeface="B Titr" pitchFamily="2" charset="-78"/>
              </a:rPr>
              <a:t>از ادعـای بـی طـرفی تــا </a:t>
            </a:r>
            <a:br>
              <a:rPr lang="fa-IR" sz="6000" b="1" dirty="0" smtClean="0">
                <a:ln w="17780" cmpd="sng">
                  <a:solidFill>
                    <a:srgbClr val="FFFFFF"/>
                  </a:solidFill>
                  <a:prstDash val="solid"/>
                  <a:miter lim="800000"/>
                </a:ln>
                <a:solidFill>
                  <a:srgbClr val="002060"/>
                </a:solidFill>
                <a:effectLst>
                  <a:outerShdw blurRad="38100" dist="38100" dir="2700000" algn="tl">
                    <a:srgbClr val="000000">
                      <a:alpha val="43137"/>
                    </a:srgbClr>
                  </a:outerShdw>
                </a:effectLst>
                <a:cs typeface="B Titr" pitchFamily="2" charset="-78"/>
              </a:rPr>
            </a:br>
            <a:r>
              <a:rPr lang="fa-IR" sz="6600" b="1" dirty="0" smtClean="0">
                <a:ln w="17780" cmpd="sng">
                  <a:solidFill>
                    <a:srgbClr val="FFFFFF"/>
                  </a:solidFill>
                  <a:prstDash val="solid"/>
                  <a:miter lim="800000"/>
                </a:ln>
                <a:solidFill>
                  <a:srgbClr val="FF0000"/>
                </a:solidFill>
                <a:effectLst>
                  <a:outerShdw blurRad="38100" dist="38100" dir="2700000" algn="tl">
                    <a:srgbClr val="000000">
                      <a:alpha val="43137"/>
                    </a:srgbClr>
                  </a:outerShdw>
                </a:effectLst>
                <a:cs typeface="B Titr" pitchFamily="2" charset="-78"/>
              </a:rPr>
              <a:t>مداخله مستقیم نظامی</a:t>
            </a:r>
            <a:endParaRPr lang="en-US" sz="6000" b="1" dirty="0">
              <a:ln w="17780" cmpd="sng">
                <a:solidFill>
                  <a:srgbClr val="FFFFFF"/>
                </a:solidFill>
                <a:prstDash val="solid"/>
                <a:miter lim="800000"/>
              </a:ln>
              <a:solidFill>
                <a:srgbClr val="FF0000"/>
              </a:solidFill>
              <a:effectLst>
                <a:outerShdw blurRad="38100" dist="38100" dir="2700000" algn="tl">
                  <a:srgbClr val="000000">
                    <a:alpha val="43137"/>
                  </a:srgbClr>
                </a:outerShdw>
              </a:effectLst>
              <a:cs typeface="B Titr" pitchFamily="2" charset="-78"/>
            </a:endParaRPr>
          </a:p>
        </p:txBody>
      </p:sp>
      <p:sp>
        <p:nvSpPr>
          <p:cNvPr id="204801" name="Rectangle 1"/>
          <p:cNvSpPr>
            <a:spLocks noChangeArrowheads="1"/>
          </p:cNvSpPr>
          <p:nvPr/>
        </p:nvSpPr>
        <p:spPr bwMode="auto">
          <a:xfrm>
            <a:off x="71406" y="3620760"/>
            <a:ext cx="8929718" cy="263149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50000"/>
              </a:lnSpc>
              <a:spcBef>
                <a:spcPct val="0"/>
              </a:spcBef>
              <a:spcAft>
                <a:spcPct val="0"/>
              </a:spcAft>
              <a:buClrTx/>
              <a:buSzTx/>
              <a:buFontTx/>
              <a:buNone/>
              <a:tabLst/>
            </a:pPr>
            <a:r>
              <a:rPr kumimoji="0" lang="fa-IR" sz="3200" b="1" i="0" u="none" strike="noStrike" cap="none" normalizeH="0" baseline="0" dirty="0" smtClean="0">
                <a:ln>
                  <a:noFill/>
                </a:ln>
                <a:solidFill>
                  <a:schemeClr val="tx1"/>
                </a:solidFill>
                <a:effectLst/>
                <a:latin typeface="Calibri" pitchFamily="34" charset="0"/>
                <a:ea typeface="Calibri" pitchFamily="34" charset="0"/>
                <a:cs typeface="B Mitra" pitchFamily="2" charset="-78"/>
              </a:rPr>
              <a:t>در جنگ تحمیلی اغلب کشورهای جهان و همه کشورهای قدرتمند از صدام وحمایت می کردند،</a:t>
            </a:r>
          </a:p>
          <a:p>
            <a:pPr marL="0" marR="0" lvl="0" indent="0" algn="ctr" defTabSz="914400" rtl="1" eaLnBrk="1" fontAlgn="base" latinLnBrk="0" hangingPunct="1">
              <a:lnSpc>
                <a:spcPct val="150000"/>
              </a:lnSpc>
              <a:spcBef>
                <a:spcPct val="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1" eaLnBrk="0" fontAlgn="base" latinLnBrk="0" hangingPunct="0">
              <a:lnSpc>
                <a:spcPct val="150000"/>
              </a:lnSpc>
              <a:spcBef>
                <a:spcPct val="0"/>
              </a:spcBef>
              <a:spcAft>
                <a:spcPct val="0"/>
              </a:spcAft>
              <a:buClrTx/>
              <a:buSzTx/>
              <a:buFontTx/>
              <a:buNone/>
              <a:tabLst/>
            </a:pPr>
            <a:r>
              <a:rPr kumimoji="0" lang="fa-IR" sz="3200" b="1" i="0" u="none" strike="noStrike" cap="none" normalizeH="0" baseline="0" dirty="0" smtClean="0">
                <a:ln>
                  <a:noFill/>
                </a:ln>
                <a:solidFill>
                  <a:schemeClr val="tx1"/>
                </a:solidFill>
                <a:effectLst/>
                <a:latin typeface="Calibri" pitchFamily="34" charset="0"/>
                <a:ea typeface="Calibri" pitchFamily="34" charset="0"/>
                <a:cs typeface="B Titr" pitchFamily="2" charset="-78"/>
              </a:rPr>
              <a:t>اما در این میان نقش </a:t>
            </a:r>
            <a:r>
              <a:rPr kumimoji="0" lang="fa-IR" sz="3200" b="1" i="0" u="none" strike="noStrike" cap="none" normalizeH="0" baseline="0" dirty="0" smtClean="0">
                <a:ln>
                  <a:noFill/>
                </a:ln>
                <a:solidFill>
                  <a:srgbClr val="FF0000"/>
                </a:solidFill>
                <a:effectLst>
                  <a:outerShdw blurRad="38100" dist="38100" dir="2700000" algn="tl">
                    <a:srgbClr val="000000">
                      <a:alpha val="43137"/>
                    </a:srgbClr>
                  </a:outerShdw>
                </a:effectLst>
                <a:latin typeface="Calibri" pitchFamily="34" charset="0"/>
                <a:ea typeface="Calibri" pitchFamily="34" charset="0"/>
                <a:cs typeface="B Titr" pitchFamily="2" charset="-78"/>
              </a:rPr>
              <a:t>ایالات متحده آمریکا </a:t>
            </a:r>
            <a:r>
              <a:rPr kumimoji="0" lang="fa-IR" sz="3200" b="1" i="0" u="none" strike="noStrike" cap="none" normalizeH="0" baseline="0" dirty="0" smtClean="0">
                <a:ln>
                  <a:noFill/>
                </a:ln>
                <a:solidFill>
                  <a:schemeClr val="tx1"/>
                </a:solidFill>
                <a:effectLst/>
                <a:latin typeface="Calibri" pitchFamily="34" charset="0"/>
                <a:ea typeface="Calibri" pitchFamily="34" charset="0"/>
                <a:cs typeface="B Titr" pitchFamily="2" charset="-78"/>
              </a:rPr>
              <a:t>بسیار </a:t>
            </a:r>
            <a:r>
              <a:rPr kumimoji="0" lang="fa-IR" sz="3200" b="1" i="0" u="none" strike="noStrike" cap="none" normalizeH="0" baseline="0" dirty="0" smtClean="0">
                <a:ln>
                  <a:noFill/>
                </a:ln>
                <a:solidFill>
                  <a:srgbClr val="FF0000"/>
                </a:solidFill>
                <a:effectLst>
                  <a:outerShdw blurRad="38100" dist="38100" dir="2700000" algn="tl">
                    <a:srgbClr val="000000">
                      <a:alpha val="43137"/>
                    </a:srgbClr>
                  </a:outerShdw>
                </a:effectLst>
                <a:latin typeface="Calibri" pitchFamily="34" charset="0"/>
                <a:ea typeface="Calibri" pitchFamily="34" charset="0"/>
                <a:cs typeface="B Titr" pitchFamily="2" charset="-78"/>
              </a:rPr>
              <a:t>مزورانه</a:t>
            </a:r>
            <a:r>
              <a:rPr kumimoji="0" lang="fa-IR" sz="3200" b="1" i="0" u="none" strike="noStrike" cap="none" normalizeH="0" baseline="0" dirty="0" smtClean="0">
                <a:ln>
                  <a:noFill/>
                </a:ln>
                <a:solidFill>
                  <a:schemeClr val="tx1"/>
                </a:solidFill>
                <a:effectLst>
                  <a:outerShdw blurRad="38100" dist="38100" dir="2700000" algn="tl">
                    <a:srgbClr val="000000">
                      <a:alpha val="43137"/>
                    </a:srgbClr>
                  </a:outerShdw>
                </a:effectLst>
                <a:latin typeface="Calibri" pitchFamily="34" charset="0"/>
                <a:ea typeface="Calibri" pitchFamily="34" charset="0"/>
                <a:cs typeface="B Titr" pitchFamily="2" charset="-78"/>
              </a:rPr>
              <a:t> </a:t>
            </a:r>
            <a:r>
              <a:rPr kumimoji="0" lang="fa-IR" sz="3200" b="1" i="0" u="none" strike="noStrike" cap="none" normalizeH="0" baseline="0" dirty="0" smtClean="0">
                <a:ln>
                  <a:noFill/>
                </a:ln>
                <a:solidFill>
                  <a:schemeClr val="tx1"/>
                </a:solidFill>
                <a:effectLst/>
                <a:latin typeface="Calibri" pitchFamily="34" charset="0"/>
                <a:ea typeface="Calibri" pitchFamily="34" charset="0"/>
                <a:cs typeface="B Titr" pitchFamily="2" charset="-78"/>
              </a:rPr>
              <a:t>بود</a:t>
            </a:r>
            <a:endParaRPr kumimoji="0" lang="fa-IR" sz="4400" b="1" i="0" u="none" strike="noStrike" cap="none" normalizeH="0" baseline="0" dirty="0" smtClean="0">
              <a:ln>
                <a:noFill/>
              </a:ln>
              <a:solidFill>
                <a:schemeClr val="tx1"/>
              </a:solidFill>
              <a:effectLst/>
              <a:latin typeface="Arial" pitchFamily="34" charset="0"/>
              <a:cs typeface="B Titr" pitchFamily="2" charset="-78"/>
            </a:endParaRPr>
          </a:p>
        </p:txBody>
      </p:sp>
      <p:sp>
        <p:nvSpPr>
          <p:cNvPr id="5" name="Slide Number Placeholder 4"/>
          <p:cNvSpPr>
            <a:spLocks noGrp="1"/>
          </p:cNvSpPr>
          <p:nvPr>
            <p:ph type="sldNum" sz="quarter" idx="12"/>
          </p:nvPr>
        </p:nvSpPr>
        <p:spPr/>
        <p:txBody>
          <a:bodyPr/>
          <a:lstStyle/>
          <a:p>
            <a:fld id="{0ECBD69C-31DC-4357-8742-A8DED39D19A3}" type="slidenum">
              <a:rPr lang="en-US" smtClean="0"/>
              <a:pPr/>
              <a:t>6</a:t>
            </a:fld>
            <a:endParaRPr lang="en-US"/>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ECBD69C-31DC-4357-8742-A8DED39D19A3}" type="slidenum">
              <a:rPr lang="en-US" smtClean="0"/>
              <a:pPr/>
              <a:t>60</a:t>
            </a:fld>
            <a:endParaRPr lang="en-US"/>
          </a:p>
        </p:txBody>
      </p:sp>
      <p:pic>
        <p:nvPicPr>
          <p:cNvPr id="3074" name="Picture 2" descr="J:\جدید\index.jpg"/>
          <p:cNvPicPr>
            <a:picLocks noChangeAspect="1" noChangeArrowheads="1"/>
          </p:cNvPicPr>
          <p:nvPr/>
        </p:nvPicPr>
        <p:blipFill>
          <a:blip r:embed="rId2" cstate="print"/>
          <a:srcRect/>
          <a:stretch>
            <a:fillRect/>
          </a:stretch>
        </p:blipFill>
        <p:spPr bwMode="auto">
          <a:xfrm>
            <a:off x="214282" y="2357430"/>
            <a:ext cx="5932000" cy="4214842"/>
          </a:xfrm>
          <a:prstGeom prst="rect">
            <a:avLst/>
          </a:prstGeom>
          <a:noFill/>
        </p:spPr>
      </p:pic>
      <p:pic>
        <p:nvPicPr>
          <p:cNvPr id="3075" name="Picture 3" descr="J:\جدید\IRQ_Al_Fao_01.jpg"/>
          <p:cNvPicPr>
            <a:picLocks noChangeAspect="1" noChangeArrowheads="1"/>
          </p:cNvPicPr>
          <p:nvPr/>
        </p:nvPicPr>
        <p:blipFill>
          <a:blip r:embed="rId3" cstate="print"/>
          <a:srcRect/>
          <a:stretch>
            <a:fillRect/>
          </a:stretch>
        </p:blipFill>
        <p:spPr bwMode="auto">
          <a:xfrm>
            <a:off x="3220758" y="142852"/>
            <a:ext cx="5851836" cy="3143272"/>
          </a:xfrm>
          <a:prstGeom prst="rect">
            <a:avLst/>
          </a:prstGeom>
          <a:noFill/>
        </p:spPr>
      </p:pic>
      <p:sp>
        <p:nvSpPr>
          <p:cNvPr id="5" name="Rectangle 4"/>
          <p:cNvSpPr/>
          <p:nvPr/>
        </p:nvSpPr>
        <p:spPr>
          <a:xfrm>
            <a:off x="214282" y="174476"/>
            <a:ext cx="2824734" cy="1754326"/>
          </a:xfrm>
          <a:prstGeom prst="rect">
            <a:avLst/>
          </a:prstGeom>
        </p:spPr>
        <p:txBody>
          <a:bodyPr wrap="square">
            <a:spAutoFit/>
          </a:bodyPr>
          <a:lstStyle/>
          <a:p>
            <a:pPr algn="justLow" rtl="1">
              <a:lnSpc>
                <a:spcPct val="150000"/>
              </a:lnSpc>
            </a:pPr>
            <a:r>
              <a:rPr lang="fa-IR" b="1" dirty="0" smtClean="0">
                <a:cs typeface="B Titr" pitchFamily="2" charset="-78"/>
              </a:rPr>
              <a:t>اعترافات تحلیلگر و استراتژیست آمریکایی در خصوص تلاش </a:t>
            </a:r>
            <a:r>
              <a:rPr lang="fa-IR" b="1" dirty="0" smtClean="0">
                <a:solidFill>
                  <a:srgbClr val="FF0000"/>
                </a:solidFill>
                <a:cs typeface="B Titr" pitchFamily="2" charset="-78"/>
              </a:rPr>
              <a:t>آمریکا</a:t>
            </a:r>
            <a:r>
              <a:rPr lang="fa-IR" b="1" dirty="0" smtClean="0">
                <a:cs typeface="B Titr" pitchFamily="2" charset="-78"/>
              </a:rPr>
              <a:t> برای تجهیز زرادخانه عراق بر علیه ایران </a:t>
            </a:r>
            <a:endParaRPr lang="en-US" dirty="0" smtClean="0">
              <a:cs typeface="B Titr" pitchFamily="2" charset="-78"/>
            </a:endParaRPr>
          </a:p>
        </p:txBody>
      </p:sp>
      <p:pic>
        <p:nvPicPr>
          <p:cNvPr id="4098" name="Picture 2" descr="I:\جدید\rusarms_0261.jpg"/>
          <p:cNvPicPr>
            <a:picLocks noChangeAspect="1" noChangeArrowheads="1"/>
          </p:cNvPicPr>
          <p:nvPr/>
        </p:nvPicPr>
        <p:blipFill>
          <a:blip r:embed="rId4" cstate="print"/>
          <a:srcRect/>
          <a:stretch>
            <a:fillRect/>
          </a:stretch>
        </p:blipFill>
        <p:spPr bwMode="auto">
          <a:xfrm>
            <a:off x="6286512" y="3429000"/>
            <a:ext cx="2578466" cy="2500330"/>
          </a:xfrm>
          <a:prstGeom prst="rect">
            <a:avLst/>
          </a:prstGeom>
          <a:noFill/>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7793" name="Rectangle 1"/>
          <p:cNvSpPr>
            <a:spLocks noChangeArrowheads="1"/>
          </p:cNvSpPr>
          <p:nvPr/>
        </p:nvSpPr>
        <p:spPr bwMode="auto">
          <a:xfrm>
            <a:off x="3214678" y="1779711"/>
            <a:ext cx="5715040" cy="489364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fa-IR" sz="2400" b="0" i="0" u="none" strike="noStrike" cap="none" normalizeH="0" baseline="0" dirty="0" smtClean="0">
                <a:ln>
                  <a:noFill/>
                </a:ln>
                <a:solidFill>
                  <a:schemeClr val="tx1"/>
                </a:solidFill>
                <a:effectLst/>
                <a:latin typeface="Calibri" pitchFamily="34" charset="0"/>
                <a:ea typeface="Calibri" pitchFamily="34" charset="0"/>
                <a:cs typeface="B Mitra" pitchFamily="2" charset="-78"/>
              </a:rPr>
              <a:t>در بهار 1984 اکسیمبانک تحت فشار قرار گرفت تا برای پروژه خط لوله جدید عقبه عراق 500 میلیون دلار وام تضمینی را پشتوانه آن مالیات دهندگان آمریکایی بودند، به عراق پرداخت کند. قرار بود این خط لوله یک میلیون بشکه نفت خام را روزانه از شمال غرب عراق به بندر عقبه در اردن منتقل کند و بدین ترتیب نفت را از منطقه جنگی خلیج فارس دور کرده و به دریای سرخ برساند. از آنجا که این خط لوله از جنگ و تنگه هرمز که ایران تهدید به بستن آن می کرد، دور بود، ایجاد اختلاف در فروش نفت از سوی تهران را دشوار تر می ساخت و این امر برای صدام بسیار حیاتی بود (فریدمن، 1383: 59-58)</a:t>
            </a:r>
          </a:p>
          <a:p>
            <a:pPr marL="0" marR="0" lvl="0" indent="0" algn="justLow" defTabSz="914400" rtl="1" eaLnBrk="0" fontAlgn="base" latinLnBrk="0" hangingPunct="0">
              <a:lnSpc>
                <a:spcPct val="100000"/>
              </a:lnSpc>
              <a:spcBef>
                <a:spcPct val="0"/>
              </a:spcBef>
              <a:spcAft>
                <a:spcPct val="0"/>
              </a:spcAft>
              <a:buClrTx/>
              <a:buSzTx/>
              <a:buFontTx/>
              <a:buNone/>
              <a:tabLst/>
            </a:pPr>
            <a:r>
              <a:rPr lang="fa-IR" sz="2400" dirty="0" smtClean="0">
                <a:latin typeface="Calibri" pitchFamily="34" charset="0"/>
                <a:cs typeface="B Mitra" pitchFamily="2" charset="-78"/>
              </a:rPr>
              <a:t>چند میلیارد دلار اعتبار ساخت این خط لوله توسط آمریکا تأمین شد و آمریکا به صدام تضمین داد که اسرائیل به این خط لوله که از 20 کیلومتری مرز فلسطین اشغالی عبور می کند هیچ تعرضی نکند. </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3" name="Rectangle 2"/>
          <p:cNvSpPr/>
          <p:nvPr/>
        </p:nvSpPr>
        <p:spPr>
          <a:xfrm>
            <a:off x="142844" y="214290"/>
            <a:ext cx="8858312" cy="1477328"/>
          </a:xfrm>
          <a:prstGeom prst="rect">
            <a:avLst/>
          </a:prstGeom>
        </p:spPr>
        <p:txBody>
          <a:bodyPr wrap="square">
            <a:spAutoFit/>
          </a:bodyPr>
          <a:lstStyle/>
          <a:p>
            <a:pPr lvl="0" algn="ctr" rtl="1" fontAlgn="base">
              <a:lnSpc>
                <a:spcPct val="150000"/>
              </a:lnSpc>
              <a:spcBef>
                <a:spcPct val="0"/>
              </a:spcBef>
              <a:spcAft>
                <a:spcPct val="0"/>
              </a:spcAft>
            </a:pPr>
            <a:r>
              <a:rPr lang="fa-IR" sz="2800" b="1" dirty="0" smtClean="0">
                <a:latin typeface="Calibri" pitchFamily="34" charset="0"/>
                <a:ea typeface="Calibri" pitchFamily="34" charset="0"/>
                <a:cs typeface="B Titr" pitchFamily="2" charset="-78"/>
              </a:rPr>
              <a:t>حمایت های </a:t>
            </a:r>
            <a:r>
              <a:rPr lang="fa-IR" sz="2800" b="1" dirty="0" smtClean="0">
                <a:solidFill>
                  <a:srgbClr val="FF0000"/>
                </a:solidFill>
                <a:latin typeface="Calibri" pitchFamily="34" charset="0"/>
                <a:ea typeface="Calibri" pitchFamily="34" charset="0"/>
                <a:cs typeface="B Titr" pitchFamily="2" charset="-78"/>
              </a:rPr>
              <a:t>آمریکا</a:t>
            </a:r>
            <a:r>
              <a:rPr lang="fa-IR" sz="2800" b="1" dirty="0" smtClean="0">
                <a:latin typeface="Calibri" pitchFamily="34" charset="0"/>
                <a:ea typeface="Calibri" pitchFamily="34" charset="0"/>
                <a:cs typeface="B Titr" pitchFamily="2" charset="-78"/>
              </a:rPr>
              <a:t> برای حفظ قدرت اقتصادی صدام؛</a:t>
            </a:r>
          </a:p>
          <a:p>
            <a:pPr lvl="0" algn="ctr" rtl="1" fontAlgn="base">
              <a:lnSpc>
                <a:spcPct val="150000"/>
              </a:lnSpc>
              <a:spcBef>
                <a:spcPct val="0"/>
              </a:spcBef>
              <a:spcAft>
                <a:spcPct val="0"/>
              </a:spcAft>
            </a:pPr>
            <a:r>
              <a:rPr lang="fa-IR" sz="3200" b="1" dirty="0" smtClean="0">
                <a:latin typeface="Calibri" pitchFamily="34" charset="0"/>
                <a:ea typeface="Calibri" pitchFamily="34" charset="0"/>
                <a:cs typeface="B Titr" pitchFamily="2" charset="-78"/>
              </a:rPr>
              <a:t>احداث خط لوله نفت عقبه با پول </a:t>
            </a:r>
            <a:r>
              <a:rPr lang="fa-IR" sz="3200" b="1" dirty="0" smtClean="0">
                <a:solidFill>
                  <a:srgbClr val="FF0000"/>
                </a:solidFill>
                <a:latin typeface="Calibri" pitchFamily="34" charset="0"/>
                <a:ea typeface="Calibri" pitchFamily="34" charset="0"/>
                <a:cs typeface="B Titr" pitchFamily="2" charset="-78"/>
              </a:rPr>
              <a:t>آمریکا</a:t>
            </a:r>
            <a:r>
              <a:rPr lang="fa-IR" sz="3200" b="1" dirty="0" smtClean="0">
                <a:latin typeface="Calibri" pitchFamily="34" charset="0"/>
                <a:ea typeface="Calibri" pitchFamily="34" charset="0"/>
                <a:cs typeface="B Mitra" pitchFamily="2" charset="-78"/>
              </a:rPr>
              <a:t> </a:t>
            </a:r>
            <a:r>
              <a:rPr lang="fa-IR" sz="3200" b="1" dirty="0" smtClean="0">
                <a:latin typeface="Calibri" pitchFamily="34" charset="0"/>
                <a:ea typeface="Calibri" pitchFamily="34" charset="0"/>
                <a:cs typeface="B Titr" pitchFamily="2" charset="-78"/>
              </a:rPr>
              <a:t>زیر سایه اسرائیل </a:t>
            </a:r>
            <a:endParaRPr lang="en-US" sz="1600" dirty="0" smtClean="0">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fld id="{0ECBD69C-31DC-4357-8742-A8DED39D19A3}" type="slidenum">
              <a:rPr lang="en-US" smtClean="0"/>
              <a:pPr/>
              <a:t>61</a:t>
            </a:fld>
            <a:endParaRPr lang="en-US"/>
          </a:p>
        </p:txBody>
      </p:sp>
      <p:pic>
        <p:nvPicPr>
          <p:cNvPr id="5122" name="Picture 2" descr="I:\جدید\81370223-6048821.jpg"/>
          <p:cNvPicPr>
            <a:picLocks noChangeAspect="1" noChangeArrowheads="1"/>
          </p:cNvPicPr>
          <p:nvPr/>
        </p:nvPicPr>
        <p:blipFill>
          <a:blip r:embed="rId2" cstate="print"/>
          <a:srcRect/>
          <a:stretch>
            <a:fillRect/>
          </a:stretch>
        </p:blipFill>
        <p:spPr bwMode="auto">
          <a:xfrm>
            <a:off x="214282" y="1928802"/>
            <a:ext cx="3000396" cy="4467969"/>
          </a:xfrm>
          <a:prstGeom prst="rect">
            <a:avLst/>
          </a:prstGeom>
          <a:noFill/>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ECBD69C-31DC-4357-8742-A8DED39D19A3}" type="slidenum">
              <a:rPr lang="en-US" smtClean="0"/>
              <a:pPr/>
              <a:t>62</a:t>
            </a:fld>
            <a:endParaRPr lang="en-US"/>
          </a:p>
        </p:txBody>
      </p:sp>
      <p:sp>
        <p:nvSpPr>
          <p:cNvPr id="4" name="Rectangle 3"/>
          <p:cNvSpPr/>
          <p:nvPr/>
        </p:nvSpPr>
        <p:spPr>
          <a:xfrm>
            <a:off x="6858016" y="305772"/>
            <a:ext cx="2000264" cy="5909310"/>
          </a:xfrm>
          <a:prstGeom prst="rect">
            <a:avLst/>
          </a:prstGeom>
        </p:spPr>
        <p:txBody>
          <a:bodyPr wrap="square">
            <a:spAutoFit/>
          </a:bodyPr>
          <a:lstStyle/>
          <a:p>
            <a:pPr lvl="0" algn="justLow" rtl="1" fontAlgn="base">
              <a:lnSpc>
                <a:spcPct val="150000"/>
              </a:lnSpc>
              <a:spcBef>
                <a:spcPct val="0"/>
              </a:spcBef>
              <a:spcAft>
                <a:spcPct val="0"/>
              </a:spcAft>
            </a:pPr>
            <a:r>
              <a:rPr lang="fa-IR" sz="2800" b="1" dirty="0" smtClean="0">
                <a:latin typeface="Calibri" pitchFamily="34" charset="0"/>
                <a:ea typeface="Calibri" pitchFamily="34" charset="0"/>
                <a:cs typeface="B Titr" pitchFamily="2" charset="-78"/>
              </a:rPr>
              <a:t>حمایت های </a:t>
            </a:r>
            <a:r>
              <a:rPr lang="fa-IR" sz="2800" b="1" dirty="0" smtClean="0">
                <a:solidFill>
                  <a:srgbClr val="FF0000"/>
                </a:solidFill>
                <a:latin typeface="Calibri" pitchFamily="34" charset="0"/>
                <a:ea typeface="Calibri" pitchFamily="34" charset="0"/>
                <a:cs typeface="B Titr" pitchFamily="2" charset="-78"/>
              </a:rPr>
              <a:t>آمریکا</a:t>
            </a:r>
            <a:r>
              <a:rPr lang="fa-IR" sz="2800" b="1" dirty="0" smtClean="0">
                <a:latin typeface="Calibri" pitchFamily="34" charset="0"/>
                <a:ea typeface="Calibri" pitchFamily="34" charset="0"/>
                <a:cs typeface="B Titr" pitchFamily="2" charset="-78"/>
              </a:rPr>
              <a:t> برای حفظ قدرت اقتصادی صدام؛ احداث خط لوله نفت عقبه با پول </a:t>
            </a:r>
            <a:r>
              <a:rPr lang="fa-IR" sz="2800" b="1" dirty="0" smtClean="0">
                <a:solidFill>
                  <a:srgbClr val="FF0000"/>
                </a:solidFill>
                <a:latin typeface="Calibri" pitchFamily="34" charset="0"/>
                <a:ea typeface="Calibri" pitchFamily="34" charset="0"/>
                <a:cs typeface="B Titr" pitchFamily="2" charset="-78"/>
              </a:rPr>
              <a:t>آمریکا</a:t>
            </a:r>
            <a:r>
              <a:rPr lang="fa-IR" sz="2800" b="1" dirty="0" smtClean="0">
                <a:latin typeface="Calibri" pitchFamily="34" charset="0"/>
                <a:ea typeface="Calibri" pitchFamily="34" charset="0"/>
                <a:cs typeface="B Mitra" pitchFamily="2" charset="-78"/>
              </a:rPr>
              <a:t> </a:t>
            </a:r>
            <a:r>
              <a:rPr lang="fa-IR" sz="2800" b="1" dirty="0" smtClean="0">
                <a:latin typeface="Calibri" pitchFamily="34" charset="0"/>
                <a:ea typeface="Calibri" pitchFamily="34" charset="0"/>
                <a:cs typeface="B Titr" pitchFamily="2" charset="-78"/>
              </a:rPr>
              <a:t>زیر سایه اسرائیل </a:t>
            </a:r>
            <a:endParaRPr lang="en-US" sz="1400" dirty="0" smtClean="0">
              <a:latin typeface="Arial" pitchFamily="34" charset="0"/>
              <a:cs typeface="Arial" pitchFamily="34" charset="0"/>
            </a:endParaRPr>
          </a:p>
        </p:txBody>
      </p:sp>
      <p:pic>
        <p:nvPicPr>
          <p:cNvPr id="8194" name="Picture 2" descr="I:\886_38i0q7.jpg"/>
          <p:cNvPicPr>
            <a:picLocks noChangeAspect="1" noChangeArrowheads="1"/>
          </p:cNvPicPr>
          <p:nvPr/>
        </p:nvPicPr>
        <p:blipFill>
          <a:blip r:embed="rId2" cstate="print"/>
          <a:srcRect l="16773" t="22857" r="26992" b="28571"/>
          <a:stretch>
            <a:fillRect/>
          </a:stretch>
        </p:blipFill>
        <p:spPr bwMode="auto">
          <a:xfrm>
            <a:off x="357158" y="571480"/>
            <a:ext cx="6408408" cy="4357718"/>
          </a:xfrm>
          <a:prstGeom prst="rect">
            <a:avLst/>
          </a:prstGeom>
          <a:noFill/>
        </p:spPr>
      </p:pic>
      <p:sp>
        <p:nvSpPr>
          <p:cNvPr id="7" name="Rectangle 6"/>
          <p:cNvSpPr/>
          <p:nvPr/>
        </p:nvSpPr>
        <p:spPr>
          <a:xfrm>
            <a:off x="1214414" y="5143512"/>
            <a:ext cx="4153701" cy="369332"/>
          </a:xfrm>
          <a:prstGeom prst="rect">
            <a:avLst/>
          </a:prstGeom>
        </p:spPr>
        <p:txBody>
          <a:bodyPr wrap="none">
            <a:spAutoFit/>
          </a:bodyPr>
          <a:lstStyle/>
          <a:p>
            <a:r>
              <a:rPr lang="fa-IR" b="1" dirty="0" smtClean="0">
                <a:latin typeface="Calibri" pitchFamily="34" charset="0"/>
                <a:ea typeface="Calibri" pitchFamily="34" charset="0"/>
                <a:cs typeface="B Titr" pitchFamily="2" charset="-78"/>
              </a:rPr>
              <a:t>خط لوله نفت عقبه در امتداد مرز فلسطین اشغالی</a:t>
            </a:r>
            <a:endParaRPr lang="en-US" dirty="0"/>
          </a:p>
        </p:txBody>
      </p:sp>
      <p:cxnSp>
        <p:nvCxnSpPr>
          <p:cNvPr id="9" name="Straight Arrow Connector 8"/>
          <p:cNvCxnSpPr>
            <a:stCxn id="7" idx="0"/>
          </p:cNvCxnSpPr>
          <p:nvPr/>
        </p:nvCxnSpPr>
        <p:spPr>
          <a:xfrm rot="16200000" flipV="1">
            <a:off x="1645617" y="3497863"/>
            <a:ext cx="1285884" cy="2005413"/>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1" name="Rectangle 1"/>
          <p:cNvSpPr>
            <a:spLocks noChangeArrowheads="1"/>
          </p:cNvSpPr>
          <p:nvPr/>
        </p:nvSpPr>
        <p:spPr bwMode="auto">
          <a:xfrm>
            <a:off x="4071966" y="968763"/>
            <a:ext cx="4643438" cy="403187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fa-IR" sz="3200" b="0" i="0" u="none" strike="noStrike" cap="none" normalizeH="0" baseline="0" dirty="0" smtClean="0">
                <a:ln>
                  <a:noFill/>
                </a:ln>
                <a:solidFill>
                  <a:schemeClr val="tx1"/>
                </a:solidFill>
                <a:effectLst/>
                <a:latin typeface="Calibri" pitchFamily="34" charset="0"/>
                <a:ea typeface="Calibri" pitchFamily="34" charset="0"/>
                <a:cs typeface="B Mitra" pitchFamily="2" charset="-78"/>
              </a:rPr>
              <a:t>ایالات متحده در سال های 1980 ارتش عراق را به طور همه جانبه ای مسلح کرد. در سال 1983 دونالد رامسفلد موافقت نامه همکاری نظامی با صدام حسین را امضاء کرد. برای جلوگیری از شکست عراق در جنگ علیه ایران، آمریکا سلاح شیمیایی و بیولوژیـکی   در اخـتـیــارش گـــذارد  و  در بــرابـر</a:t>
            </a:r>
            <a:endParaRPr kumimoji="0" lang="fa-IR" sz="4400" b="0" i="0" u="none" strike="noStrike" cap="none" normalizeH="0" baseline="0" dirty="0" smtClean="0">
              <a:ln>
                <a:noFill/>
              </a:ln>
              <a:solidFill>
                <a:schemeClr val="tx1"/>
              </a:solidFill>
              <a:effectLst/>
              <a:latin typeface="Arial" pitchFamily="34" charset="0"/>
              <a:cs typeface="Arial" pitchFamily="34" charset="0"/>
            </a:endParaRPr>
          </a:p>
        </p:txBody>
      </p:sp>
      <p:sp>
        <p:nvSpPr>
          <p:cNvPr id="4" name="Rectangle 3"/>
          <p:cNvSpPr/>
          <p:nvPr/>
        </p:nvSpPr>
        <p:spPr>
          <a:xfrm>
            <a:off x="428596" y="220784"/>
            <a:ext cx="8041948" cy="707886"/>
          </a:xfrm>
          <a:prstGeom prst="rect">
            <a:avLst/>
          </a:prstGeom>
        </p:spPr>
        <p:txBody>
          <a:bodyPr wrap="square">
            <a:spAutoFit/>
          </a:bodyPr>
          <a:lstStyle/>
          <a:p>
            <a:pPr lvl="0" algn="justLow" rtl="1" fontAlgn="base">
              <a:spcBef>
                <a:spcPct val="0"/>
              </a:spcBef>
              <a:spcAft>
                <a:spcPct val="0"/>
              </a:spcAft>
            </a:pPr>
            <a:r>
              <a:rPr lang="fa-IR" sz="4000" b="1" dirty="0" smtClean="0">
                <a:latin typeface="Calibri" pitchFamily="34" charset="0"/>
                <a:ea typeface="Calibri" pitchFamily="34" charset="0"/>
                <a:cs typeface="B Titr" pitchFamily="2" charset="-78"/>
              </a:rPr>
              <a:t>تسلیح همه جانبه ارتش عراق توسط </a:t>
            </a:r>
            <a:r>
              <a:rPr lang="fa-IR" sz="4000" b="1" dirty="0" smtClean="0">
                <a:solidFill>
                  <a:srgbClr val="FF0000"/>
                </a:solidFill>
                <a:latin typeface="Calibri" pitchFamily="34" charset="0"/>
                <a:ea typeface="Calibri" pitchFamily="34" charset="0"/>
                <a:cs typeface="B Titr" pitchFamily="2" charset="-78"/>
              </a:rPr>
              <a:t>آمریکا</a:t>
            </a:r>
            <a:endParaRPr lang="en-US" sz="2000" dirty="0" smtClean="0">
              <a:solidFill>
                <a:srgbClr val="FF0000"/>
              </a:solidFill>
              <a:latin typeface="Arial" pitchFamily="34" charset="0"/>
              <a:cs typeface="Arial" pitchFamily="34" charset="0"/>
            </a:endParaRPr>
          </a:p>
        </p:txBody>
      </p:sp>
      <p:sp>
        <p:nvSpPr>
          <p:cNvPr id="6" name="Slide Number Placeholder 5"/>
          <p:cNvSpPr>
            <a:spLocks noGrp="1"/>
          </p:cNvSpPr>
          <p:nvPr>
            <p:ph type="sldNum" sz="quarter" idx="12"/>
          </p:nvPr>
        </p:nvSpPr>
        <p:spPr/>
        <p:txBody>
          <a:bodyPr/>
          <a:lstStyle/>
          <a:p>
            <a:fld id="{0ECBD69C-31DC-4357-8742-A8DED39D19A3}" type="slidenum">
              <a:rPr lang="en-US" smtClean="0"/>
              <a:pPr/>
              <a:t>63</a:t>
            </a:fld>
            <a:endParaRPr lang="en-US"/>
          </a:p>
        </p:txBody>
      </p:sp>
      <p:pic>
        <p:nvPicPr>
          <p:cNvPr id="26626" name="Picture 2" descr="C:\Users\basij\Desktop\عکس نقش آ»ریکا\06-دونالد رامسفلد\رامسفلد (5).jpg"/>
          <p:cNvPicPr>
            <a:picLocks noChangeAspect="1" noChangeArrowheads="1"/>
          </p:cNvPicPr>
          <p:nvPr/>
        </p:nvPicPr>
        <p:blipFill>
          <a:blip r:embed="rId2" cstate="print"/>
          <a:srcRect/>
          <a:stretch>
            <a:fillRect/>
          </a:stretch>
        </p:blipFill>
        <p:spPr bwMode="auto">
          <a:xfrm>
            <a:off x="166656" y="1214422"/>
            <a:ext cx="3905278" cy="3286148"/>
          </a:xfrm>
          <a:prstGeom prst="rect">
            <a:avLst/>
          </a:prstGeom>
          <a:noFill/>
        </p:spPr>
      </p:pic>
      <p:sp>
        <p:nvSpPr>
          <p:cNvPr id="7" name="Rectangle 6"/>
          <p:cNvSpPr/>
          <p:nvPr/>
        </p:nvSpPr>
        <p:spPr>
          <a:xfrm>
            <a:off x="260582" y="4994988"/>
            <a:ext cx="8501090" cy="1077218"/>
          </a:xfrm>
          <a:prstGeom prst="rect">
            <a:avLst/>
          </a:prstGeom>
        </p:spPr>
        <p:txBody>
          <a:bodyPr wrap="square">
            <a:spAutoFit/>
          </a:bodyPr>
          <a:lstStyle/>
          <a:p>
            <a:pPr algn="justLow" rtl="1"/>
            <a:r>
              <a:rPr lang="fa-IR" sz="3200" dirty="0" smtClean="0">
                <a:latin typeface="Calibri" pitchFamily="34" charset="0"/>
                <a:ea typeface="Calibri" pitchFamily="34" charset="0"/>
                <a:cs typeface="B Mitra" pitchFamily="2" charset="-78"/>
              </a:rPr>
              <a:t>استفاده از این سلاح ها از طرف صدام علیه نیروهای نظامی ایران و کردهای عراقی کاملاً چشمان خود را بست (خالوزاده، 1383: 487).</a:t>
            </a:r>
            <a:endParaRPr lang="en-US" sz="3200" dirty="0"/>
          </a:p>
        </p:txBody>
      </p:sp>
      <p:sp>
        <p:nvSpPr>
          <p:cNvPr id="8" name="Rectangle 7"/>
          <p:cNvSpPr/>
          <p:nvPr/>
        </p:nvSpPr>
        <p:spPr>
          <a:xfrm>
            <a:off x="1500166" y="4600526"/>
            <a:ext cx="1226618" cy="400110"/>
          </a:xfrm>
          <a:prstGeom prst="rect">
            <a:avLst/>
          </a:prstGeom>
        </p:spPr>
        <p:txBody>
          <a:bodyPr wrap="none">
            <a:spAutoFit/>
          </a:bodyPr>
          <a:lstStyle/>
          <a:p>
            <a:r>
              <a:rPr lang="fa-IR" sz="2000" dirty="0" smtClean="0">
                <a:latin typeface="Calibri" pitchFamily="34" charset="0"/>
                <a:ea typeface="Calibri" pitchFamily="34" charset="0"/>
                <a:cs typeface="B Mitra" pitchFamily="2" charset="-78"/>
              </a:rPr>
              <a:t>دونالد رامسفلد </a:t>
            </a:r>
            <a:endParaRPr lang="en-US" sz="2000" dirty="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5985" name="Rectangle 1"/>
          <p:cNvSpPr>
            <a:spLocks noChangeArrowheads="1"/>
          </p:cNvSpPr>
          <p:nvPr/>
        </p:nvSpPr>
        <p:spPr bwMode="auto">
          <a:xfrm>
            <a:off x="571472" y="1495372"/>
            <a:ext cx="8001024" cy="28623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fa-IR" sz="3600" b="0" i="0" u="none" strike="noStrike" cap="none" normalizeH="0" baseline="0" dirty="0" smtClean="0">
                <a:ln>
                  <a:noFill/>
                </a:ln>
                <a:solidFill>
                  <a:schemeClr val="tx1"/>
                </a:solidFill>
                <a:effectLst/>
                <a:latin typeface="Calibri" pitchFamily="34" charset="0"/>
                <a:ea typeface="Calibri" pitchFamily="34" charset="0"/>
                <a:cs typeface="B Mitra" pitchFamily="2" charset="-78"/>
              </a:rPr>
              <a:t>حدود 771 مجوز برای اقلامی که کاربرد دوگانه نظامی و غیر نظامی داشتند صادر شد، اقلام صادر شده. البته آمار صادرات چنین اقلامی تا پیش از سال 1985 میلادی [1364 شمسی]  به دلایل نا مشخص موجود نیست در این میان تنها 39 درخواست مجوز رد شده است (ویلمسه، 1392: 107-106).</a:t>
            </a:r>
            <a:endParaRPr kumimoji="0" lang="fa-IR" sz="4800" b="0" i="0" u="none" strike="noStrike" cap="none" normalizeH="0" baseline="0" dirty="0" smtClean="0">
              <a:ln>
                <a:noFill/>
              </a:ln>
              <a:solidFill>
                <a:schemeClr val="tx1"/>
              </a:solidFill>
              <a:effectLst/>
              <a:latin typeface="Arial" pitchFamily="34" charset="0"/>
              <a:cs typeface="Arial" pitchFamily="34" charset="0"/>
            </a:endParaRPr>
          </a:p>
        </p:txBody>
      </p:sp>
      <p:sp>
        <p:nvSpPr>
          <p:cNvPr id="3" name="Rectangle 2"/>
          <p:cNvSpPr/>
          <p:nvPr/>
        </p:nvSpPr>
        <p:spPr>
          <a:xfrm>
            <a:off x="214282" y="214290"/>
            <a:ext cx="8715436" cy="1077218"/>
          </a:xfrm>
          <a:prstGeom prst="rect">
            <a:avLst/>
          </a:prstGeom>
        </p:spPr>
        <p:txBody>
          <a:bodyPr wrap="square">
            <a:spAutoFit/>
          </a:bodyPr>
          <a:lstStyle/>
          <a:p>
            <a:pPr lvl="0" algn="ctr" rtl="1" fontAlgn="base">
              <a:spcBef>
                <a:spcPct val="0"/>
              </a:spcBef>
              <a:spcAft>
                <a:spcPct val="0"/>
              </a:spcAft>
            </a:pPr>
            <a:r>
              <a:rPr lang="fa-IR" sz="3200" dirty="0" smtClean="0">
                <a:latin typeface="Calibri" pitchFamily="34" charset="0"/>
                <a:ea typeface="Calibri" pitchFamily="34" charset="0"/>
                <a:cs typeface="B Titr" pitchFamily="2" charset="-78"/>
              </a:rPr>
              <a:t>صدور 771 مجوز  برای صادرات کالا با کاربرد دوگانه از آمریکا به عراق </a:t>
            </a:r>
            <a:endParaRPr lang="en-US" dirty="0" smtClean="0">
              <a:latin typeface="Arial" pitchFamily="34" charset="0"/>
              <a:cs typeface="B Titr" pitchFamily="2" charset="-78"/>
            </a:endParaRPr>
          </a:p>
        </p:txBody>
      </p:sp>
      <p:sp>
        <p:nvSpPr>
          <p:cNvPr id="5" name="Slide Number Placeholder 4"/>
          <p:cNvSpPr>
            <a:spLocks noGrp="1"/>
          </p:cNvSpPr>
          <p:nvPr>
            <p:ph type="sldNum" sz="quarter" idx="12"/>
          </p:nvPr>
        </p:nvSpPr>
        <p:spPr/>
        <p:txBody>
          <a:bodyPr/>
          <a:lstStyle/>
          <a:p>
            <a:fld id="{0ECBD69C-31DC-4357-8742-A8DED39D19A3}" type="slidenum">
              <a:rPr lang="en-US" smtClean="0"/>
              <a:pPr/>
              <a:t>64</a:t>
            </a:fld>
            <a:endParaRPr lang="en-US"/>
          </a:p>
        </p:txBody>
      </p:sp>
      <p:pic>
        <p:nvPicPr>
          <p:cNvPr id="6147" name="Picture 3" descr="I:\عکس نقش آ»ریکا\23-پرچم قدیم عراق\۱۹۶۳—۱۹۹۱.pn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4142796" y="4487516"/>
            <a:ext cx="3214710" cy="2137782"/>
          </a:xfrm>
          <a:prstGeom prst="rect">
            <a:avLst/>
          </a:prstGeom>
          <a:noFill/>
        </p:spPr>
      </p:pic>
      <p:pic>
        <p:nvPicPr>
          <p:cNvPr id="6149" name="Picture 5" descr="I:\عکس نقش آ»ریکا\24-پرچم آمریکا\1911402131069021412513682180184223112193135121.jpg"/>
          <p:cNvPicPr>
            <a:picLocks noChangeAspect="1" noChangeArrowheads="1"/>
          </p:cNvPicPr>
          <p:nvPr/>
        </p:nvPicPr>
        <p:blipFill>
          <a:blip r:embed="rId3" cstate="print">
            <a:clrChange>
              <a:clrFrom>
                <a:srgbClr val="FFFFFF"/>
              </a:clrFrom>
              <a:clrTo>
                <a:srgbClr val="FFFFFF">
                  <a:alpha val="0"/>
                </a:srgbClr>
              </a:clrTo>
            </a:clrChange>
          </a:blip>
          <a:srcRect l="5110" t="9289" r="5877" b="12710"/>
          <a:stretch>
            <a:fillRect/>
          </a:stretch>
        </p:blipFill>
        <p:spPr bwMode="auto">
          <a:xfrm>
            <a:off x="1357290" y="4392419"/>
            <a:ext cx="4043558" cy="2214578"/>
          </a:xfrm>
          <a:prstGeom prst="rect">
            <a:avLst/>
          </a:prstGeom>
          <a:noFill/>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009" name="Rectangle 1"/>
          <p:cNvSpPr>
            <a:spLocks noChangeArrowheads="1"/>
          </p:cNvSpPr>
          <p:nvPr/>
        </p:nvSpPr>
        <p:spPr bwMode="auto">
          <a:xfrm>
            <a:off x="285720" y="785794"/>
            <a:ext cx="8429684" cy="25545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fa-IR" sz="3200" b="0" i="0" u="none" strike="noStrike" cap="none" normalizeH="0" baseline="0" dirty="0" smtClean="0">
                <a:ln>
                  <a:noFill/>
                </a:ln>
                <a:solidFill>
                  <a:schemeClr val="tx1"/>
                </a:solidFill>
                <a:effectLst/>
                <a:latin typeface="Calibri" pitchFamily="34" charset="0"/>
                <a:ea typeface="Calibri" pitchFamily="34" charset="0"/>
                <a:cs typeface="B Mitra" pitchFamily="2" charset="-78"/>
              </a:rPr>
              <a:t>گام اول در تجهیز ارتش عراق از سوی آمریکا فروش انواع هلی کوپتر بود. به دنبال نخستين معامله فروش هلي كوپتر هيوز به عراق معاملات ديگري از اين قماش بين دوكشور امريكا و عراق صورت گرفت. در واقع معامله هليكوپتر راه هايي را كه ازسال 1967 بين دو كشور بسته شده بودند به روي عراق گشود.</a:t>
            </a:r>
            <a:endParaRPr kumimoji="0" lang="fa-IR" sz="4400" b="0" i="0" u="none" strike="noStrike" cap="none" normalizeH="0" baseline="0" dirty="0" smtClean="0">
              <a:ln>
                <a:noFill/>
              </a:ln>
              <a:solidFill>
                <a:schemeClr val="tx1"/>
              </a:solidFill>
              <a:effectLst/>
              <a:latin typeface="Arial" pitchFamily="34" charset="0"/>
              <a:cs typeface="Arial" pitchFamily="34" charset="0"/>
            </a:endParaRPr>
          </a:p>
        </p:txBody>
      </p:sp>
      <p:sp>
        <p:nvSpPr>
          <p:cNvPr id="3" name="Rectangle 2"/>
          <p:cNvSpPr/>
          <p:nvPr/>
        </p:nvSpPr>
        <p:spPr>
          <a:xfrm>
            <a:off x="214282" y="142852"/>
            <a:ext cx="8786874" cy="584775"/>
          </a:xfrm>
          <a:prstGeom prst="rect">
            <a:avLst/>
          </a:prstGeom>
        </p:spPr>
        <p:txBody>
          <a:bodyPr wrap="square">
            <a:spAutoFit/>
          </a:bodyPr>
          <a:lstStyle/>
          <a:p>
            <a:pPr lvl="0" algn="ctr" rtl="1" fontAlgn="base">
              <a:spcBef>
                <a:spcPct val="0"/>
              </a:spcBef>
              <a:spcAft>
                <a:spcPct val="0"/>
              </a:spcAft>
            </a:pPr>
            <a:r>
              <a:rPr lang="fa-IR" sz="3200" b="1" dirty="0" smtClean="0">
                <a:latin typeface="Calibri" pitchFamily="34" charset="0"/>
                <a:ea typeface="Calibri" pitchFamily="34" charset="0"/>
                <a:cs typeface="B Titr" pitchFamily="2" charset="-78"/>
              </a:rPr>
              <a:t>فروش هلی کوپتر اولین کمک نظامی آمریکا به عراق</a:t>
            </a:r>
            <a:endParaRPr lang="en-US" sz="1600" dirty="0" smtClean="0">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fld id="{0ECBD69C-31DC-4357-8742-A8DED39D19A3}" type="slidenum">
              <a:rPr lang="en-US" smtClean="0"/>
              <a:pPr/>
              <a:t>65</a:t>
            </a:fld>
            <a:endParaRPr lang="en-US"/>
          </a:p>
        </p:txBody>
      </p:sp>
      <p:pic>
        <p:nvPicPr>
          <p:cNvPr id="27650" name="Picture 2" descr="C:\Users\basij\Desktop\عکس نقش آ»ریکا\12-هلی کوپتر هیوز\g_ccks_biggin_hill_helicopters_large_a.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714348" y="2929347"/>
            <a:ext cx="5572164" cy="3714363"/>
          </a:xfrm>
          <a:prstGeom prst="rect">
            <a:avLst/>
          </a:prstGeom>
          <a:noFill/>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5" name="Rectangle 1"/>
          <p:cNvSpPr>
            <a:spLocks noChangeArrowheads="1"/>
          </p:cNvSpPr>
          <p:nvPr/>
        </p:nvSpPr>
        <p:spPr bwMode="auto">
          <a:xfrm>
            <a:off x="142844" y="2385381"/>
            <a:ext cx="8786874" cy="44012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fa-IR" sz="2800" b="0" i="0" u="none" strike="noStrike" cap="none" normalizeH="0" baseline="0" dirty="0" smtClean="0">
                <a:ln>
                  <a:noFill/>
                </a:ln>
                <a:solidFill>
                  <a:schemeClr val="tx1"/>
                </a:solidFill>
                <a:effectLst/>
                <a:latin typeface="Calibri" pitchFamily="34" charset="0"/>
                <a:ea typeface="Calibri" pitchFamily="34" charset="0"/>
                <a:cs typeface="B Mitra" pitchFamily="2" charset="-78"/>
              </a:rPr>
              <a:t>هووارد تيچر در گزارشي كه درسال 1995 به عنوان شاهد براي قاضي پرونده محاكمه فروشندگان سلاح به عراق تهيه كرده چنين مي نويسد: «ايالات متحده آمريكا، به طور فعال و همه جانبه اي درجنگ عراق عليه ايران، به كشور عراق كمك مي كرد. اين كمك ها، شامل كمك هاي مالي، اطلاعات نظامي، مشاركت مشاوران نظامي آمريكا همراه با تحويل سلاح هاي مختلف به وسيله كشورهاي ثالث بود، تا آمريكا مطمئن باشدكه عراق به ميزان كافي تجهيزات نظامي دراختيار دارد تا در جنگ شكست نخورد. او مي افزايد كه رئيس سازمان سياي آمريكا در آن زمان ويليام كيسي، يك شركت شيميايي را به عنوان پوشش ظاهري حقوقي به كارگرفته بودكه توسط آن شركت، بمب هاي خوشه اي ساخت آمريكا را در جنگ عراق عليه ايران، به رژيم مي فروخت» (خالوزاده،1383:489)</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p:txBody>
      </p:sp>
      <p:sp>
        <p:nvSpPr>
          <p:cNvPr id="3" name="Rectangle 2"/>
          <p:cNvSpPr/>
          <p:nvPr/>
        </p:nvSpPr>
        <p:spPr>
          <a:xfrm>
            <a:off x="-71470" y="285728"/>
            <a:ext cx="7000924" cy="707886"/>
          </a:xfrm>
          <a:prstGeom prst="rect">
            <a:avLst/>
          </a:prstGeom>
        </p:spPr>
        <p:txBody>
          <a:bodyPr wrap="square">
            <a:spAutoFit/>
          </a:bodyPr>
          <a:lstStyle/>
          <a:p>
            <a:pPr lvl="0" algn="ctr" rtl="1" fontAlgn="base">
              <a:spcBef>
                <a:spcPct val="0"/>
              </a:spcBef>
              <a:spcAft>
                <a:spcPct val="0"/>
              </a:spcAft>
            </a:pPr>
            <a:r>
              <a:rPr lang="fa-IR" sz="4000" b="1" dirty="0" smtClean="0">
                <a:latin typeface="Calibri" pitchFamily="34" charset="0"/>
                <a:ea typeface="Calibri" pitchFamily="34" charset="0"/>
                <a:cs typeface="B Titr" pitchFamily="2" charset="-78"/>
              </a:rPr>
              <a:t>واگذاری بمب های خوشه ای به صدام </a:t>
            </a:r>
            <a:endParaRPr lang="en-US" sz="2000" dirty="0" smtClean="0">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fld id="{0ECBD69C-31DC-4357-8742-A8DED39D19A3}" type="slidenum">
              <a:rPr lang="en-US" smtClean="0"/>
              <a:pPr/>
              <a:t>66</a:t>
            </a:fld>
            <a:endParaRPr lang="en-US"/>
          </a:p>
        </p:txBody>
      </p:sp>
      <p:pic>
        <p:nvPicPr>
          <p:cNvPr id="28674" name="Picture 2" descr="C:\Users\basij\Desktop\عکس نقش آ»ریکا\26-هاوارد تیچر\3503039218_f0c7eaed7f_m.jpg"/>
          <p:cNvPicPr>
            <a:picLocks noChangeAspect="1" noChangeArrowheads="1"/>
          </p:cNvPicPr>
          <p:nvPr/>
        </p:nvPicPr>
        <p:blipFill>
          <a:blip r:embed="rId2" cstate="print"/>
          <a:srcRect/>
          <a:stretch>
            <a:fillRect/>
          </a:stretch>
        </p:blipFill>
        <p:spPr bwMode="auto">
          <a:xfrm>
            <a:off x="6858016" y="57978"/>
            <a:ext cx="2000264" cy="2432754"/>
          </a:xfrm>
          <a:prstGeom prst="rect">
            <a:avLst/>
          </a:prstGeom>
          <a:noFill/>
        </p:spPr>
      </p:pic>
      <p:sp>
        <p:nvSpPr>
          <p:cNvPr id="10" name="Rectangle 9"/>
          <p:cNvSpPr/>
          <p:nvPr/>
        </p:nvSpPr>
        <p:spPr>
          <a:xfrm>
            <a:off x="214282" y="1039355"/>
            <a:ext cx="6572295" cy="1384995"/>
          </a:xfrm>
          <a:prstGeom prst="rect">
            <a:avLst/>
          </a:prstGeom>
        </p:spPr>
        <p:txBody>
          <a:bodyPr wrap="square">
            <a:spAutoFit/>
          </a:bodyPr>
          <a:lstStyle/>
          <a:p>
            <a:pPr algn="justLow" rtl="1"/>
            <a:r>
              <a:rPr lang="fa-IR" sz="2800" dirty="0" smtClean="0">
                <a:solidFill>
                  <a:prstClr val="black"/>
                </a:solidFill>
                <a:latin typeface="Calibri" pitchFamily="34" charset="0"/>
                <a:ea typeface="Calibri" pitchFamily="34" charset="0"/>
                <a:cs typeface="B Mitra" pitchFamily="2" charset="-78"/>
              </a:rPr>
              <a:t>هووارد تيچر در گزارشي كه درسال 1995 به عنوان شاهد براي قاضي پرونده محاكمه فروشندگان سلاح به عراق تهيه كرده چنين مي نويسد: </a:t>
            </a:r>
            <a:endParaRPr lang="en-US"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ECBD69C-31DC-4357-8742-A8DED39D19A3}" type="slidenum">
              <a:rPr lang="en-US" smtClean="0"/>
              <a:pPr/>
              <a:t>67</a:t>
            </a:fld>
            <a:endParaRPr lang="en-US"/>
          </a:p>
        </p:txBody>
      </p:sp>
      <p:pic>
        <p:nvPicPr>
          <p:cNvPr id="3" name="Picture 3" descr="C:\Users\basij\Desktop\عکس نقش آ»ریکا\27-بمب های خوشه ای\13711385076322.jpg"/>
          <p:cNvPicPr>
            <a:picLocks noChangeAspect="1" noChangeArrowheads="1"/>
          </p:cNvPicPr>
          <p:nvPr/>
        </p:nvPicPr>
        <p:blipFill>
          <a:blip r:embed="rId2" cstate="print"/>
          <a:srcRect/>
          <a:stretch>
            <a:fillRect/>
          </a:stretch>
        </p:blipFill>
        <p:spPr bwMode="auto">
          <a:xfrm>
            <a:off x="328832" y="4143380"/>
            <a:ext cx="3794586" cy="2531701"/>
          </a:xfrm>
          <a:prstGeom prst="rect">
            <a:avLst/>
          </a:prstGeom>
          <a:noFill/>
        </p:spPr>
      </p:pic>
      <p:pic>
        <p:nvPicPr>
          <p:cNvPr id="4" name="Picture 4" descr="C:\Users\basij\Desktop\عکس نقش آ»ریکا\27-بمب های خوشه ای\81651896-6529489.jpg"/>
          <p:cNvPicPr>
            <a:picLocks noChangeAspect="1" noChangeArrowheads="1"/>
          </p:cNvPicPr>
          <p:nvPr/>
        </p:nvPicPr>
        <p:blipFill>
          <a:blip r:embed="rId3" cstate="print"/>
          <a:srcRect/>
          <a:stretch>
            <a:fillRect/>
          </a:stretch>
        </p:blipFill>
        <p:spPr bwMode="auto">
          <a:xfrm>
            <a:off x="4186484" y="4154955"/>
            <a:ext cx="4743234" cy="2498102"/>
          </a:xfrm>
          <a:prstGeom prst="rect">
            <a:avLst/>
          </a:prstGeom>
          <a:noFill/>
        </p:spPr>
      </p:pic>
      <p:pic>
        <p:nvPicPr>
          <p:cNvPr id="5" name="Picture 5" descr="C:\Users\basij\Desktop\عکس نقش آ»ریکا\27-بمب های خوشه ای\13711385054086.jpg"/>
          <p:cNvPicPr>
            <a:picLocks noChangeAspect="1" noChangeArrowheads="1"/>
          </p:cNvPicPr>
          <p:nvPr/>
        </p:nvPicPr>
        <p:blipFill>
          <a:blip r:embed="rId4" cstate="print"/>
          <a:srcRect/>
          <a:stretch>
            <a:fillRect/>
          </a:stretch>
        </p:blipFill>
        <p:spPr bwMode="auto">
          <a:xfrm>
            <a:off x="357158" y="1590616"/>
            <a:ext cx="3775004" cy="2481326"/>
          </a:xfrm>
          <a:prstGeom prst="rect">
            <a:avLst/>
          </a:prstGeom>
          <a:noFill/>
        </p:spPr>
      </p:pic>
      <p:pic>
        <p:nvPicPr>
          <p:cNvPr id="6" name="Picture 2" descr="C:\Users\basij\Desktop\عکس نقش آ»ریکا\26-هاوارد تیچر\3503039218_f0c7eaed7f_m.jpg"/>
          <p:cNvPicPr>
            <a:picLocks noChangeAspect="1" noChangeArrowheads="1"/>
          </p:cNvPicPr>
          <p:nvPr/>
        </p:nvPicPr>
        <p:blipFill>
          <a:blip r:embed="rId5" cstate="print"/>
          <a:srcRect/>
          <a:stretch>
            <a:fillRect/>
          </a:stretch>
        </p:blipFill>
        <p:spPr bwMode="auto">
          <a:xfrm>
            <a:off x="7000892" y="142852"/>
            <a:ext cx="2000264" cy="2432754"/>
          </a:xfrm>
          <a:prstGeom prst="rect">
            <a:avLst/>
          </a:prstGeom>
          <a:noFill/>
        </p:spPr>
      </p:pic>
      <p:sp>
        <p:nvSpPr>
          <p:cNvPr id="7" name="Rectangle 6"/>
          <p:cNvSpPr/>
          <p:nvPr/>
        </p:nvSpPr>
        <p:spPr>
          <a:xfrm>
            <a:off x="-32" y="577974"/>
            <a:ext cx="7000924" cy="707886"/>
          </a:xfrm>
          <a:prstGeom prst="rect">
            <a:avLst/>
          </a:prstGeom>
        </p:spPr>
        <p:txBody>
          <a:bodyPr wrap="square">
            <a:spAutoFit/>
          </a:bodyPr>
          <a:lstStyle/>
          <a:p>
            <a:pPr lvl="0" algn="ctr" rtl="1" fontAlgn="base">
              <a:spcBef>
                <a:spcPct val="0"/>
              </a:spcBef>
              <a:spcAft>
                <a:spcPct val="0"/>
              </a:spcAft>
            </a:pPr>
            <a:r>
              <a:rPr lang="fa-IR" sz="4000" b="1" dirty="0" smtClean="0">
                <a:latin typeface="Calibri" pitchFamily="34" charset="0"/>
                <a:ea typeface="Calibri" pitchFamily="34" charset="0"/>
                <a:cs typeface="B Titr" pitchFamily="2" charset="-78"/>
              </a:rPr>
              <a:t>واگذاری بمب های خوشه ای به صدام </a:t>
            </a:r>
            <a:endParaRPr lang="en-US" sz="2000" dirty="0" smtClean="0">
              <a:latin typeface="Arial" pitchFamily="34" charset="0"/>
              <a:cs typeface="Arial" pitchFamily="34" charset="0"/>
            </a:endParaRPr>
          </a:p>
        </p:txBody>
      </p:sp>
      <p:pic>
        <p:nvPicPr>
          <p:cNvPr id="8194" name="Picture 2" descr="I:\جدید\n00112522-t.jpg"/>
          <p:cNvPicPr>
            <a:picLocks noChangeAspect="1" noChangeArrowheads="1"/>
          </p:cNvPicPr>
          <p:nvPr/>
        </p:nvPicPr>
        <p:blipFill>
          <a:blip r:embed="rId6" cstate="print"/>
          <a:srcRect/>
          <a:stretch>
            <a:fillRect/>
          </a:stretch>
        </p:blipFill>
        <p:spPr bwMode="auto">
          <a:xfrm>
            <a:off x="4203235" y="2071678"/>
            <a:ext cx="2680353" cy="2000264"/>
          </a:xfrm>
          <a:prstGeom prst="rect">
            <a:avLst/>
          </a:prstGeom>
          <a:noFill/>
        </p:spPr>
      </p:pic>
      <p:sp>
        <p:nvSpPr>
          <p:cNvPr id="9" name="Rectangle 8"/>
          <p:cNvSpPr/>
          <p:nvPr/>
        </p:nvSpPr>
        <p:spPr>
          <a:xfrm>
            <a:off x="7358082" y="2714620"/>
            <a:ext cx="1269899" cy="461665"/>
          </a:xfrm>
          <a:prstGeom prst="rect">
            <a:avLst/>
          </a:prstGeom>
        </p:spPr>
        <p:txBody>
          <a:bodyPr wrap="none">
            <a:spAutoFit/>
          </a:bodyPr>
          <a:lstStyle/>
          <a:p>
            <a:r>
              <a:rPr lang="fa-IR" sz="2400" dirty="0" smtClean="0">
                <a:solidFill>
                  <a:prstClr val="black"/>
                </a:solidFill>
                <a:latin typeface="Calibri" pitchFamily="34" charset="0"/>
                <a:ea typeface="Calibri" pitchFamily="34" charset="0"/>
                <a:cs typeface="B Mitra" pitchFamily="2" charset="-78"/>
              </a:rPr>
              <a:t>هووارد تيچر </a:t>
            </a:r>
            <a:endParaRPr lang="en-US" sz="2400"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ECBD69C-31DC-4357-8742-A8DED39D19A3}" type="slidenum">
              <a:rPr lang="en-US" smtClean="0"/>
              <a:pPr/>
              <a:t>68</a:t>
            </a:fld>
            <a:endParaRPr lang="en-US"/>
          </a:p>
        </p:txBody>
      </p:sp>
      <p:sp>
        <p:nvSpPr>
          <p:cNvPr id="3" name="Rectangle 2"/>
          <p:cNvSpPr/>
          <p:nvPr/>
        </p:nvSpPr>
        <p:spPr>
          <a:xfrm>
            <a:off x="571472" y="2786058"/>
            <a:ext cx="7929618" cy="3970318"/>
          </a:xfrm>
          <a:prstGeom prst="rect">
            <a:avLst/>
          </a:prstGeom>
        </p:spPr>
        <p:txBody>
          <a:bodyPr wrap="square">
            <a:spAutoFit/>
          </a:bodyPr>
          <a:lstStyle/>
          <a:p>
            <a:pPr lvl="0" algn="justLow" rtl="1" eaLnBrk="0" fontAlgn="base" hangingPunct="0">
              <a:spcBef>
                <a:spcPct val="0"/>
              </a:spcBef>
              <a:spcAft>
                <a:spcPct val="0"/>
              </a:spcAft>
            </a:pPr>
            <a:r>
              <a:rPr lang="fa-IR" sz="2800" dirty="0" smtClean="0">
                <a:latin typeface="Calibri" pitchFamily="34" charset="0"/>
                <a:ea typeface="Calibri" pitchFamily="34" charset="0"/>
                <a:cs typeface="B Mitra" pitchFamily="2" charset="-78"/>
              </a:rPr>
              <a:t>به گزارش روزنامه واشنگتن پست، «تاريخ همكاري آمريكا با صدام حسين درسال هاي پيش از حمله 1990 به كويت كه شامل ارائه اطلاعات امنيتي گسترده، تامين بمب هاي خوشه اي از طريق يك شركت شيميايي و تسهيل دستيابي عراق به مواد لازم براي ساخت سلاح هاي شيميايي و ميكروبي است نمونه اي جالب ازجنبه پنهان سياست خارجي آمريكاست. همين كافي بود تا صدام حسين به شريك استراتژيك آمريكا بدل شود و ديپلمات هاي آمريكايي در بغداد همواره از نيروهاي عراقي در مقابل ايران از نيروي خيري كه در برابر شر ايستاده ياد كنند»(روزنامه واشنگتن پست، نقش كليدي امريكا درتقويت عراق، مايكل دابز،30 دسامبر 2003)</a:t>
            </a:r>
            <a:endParaRPr lang="fa-IR" sz="4000" dirty="0" smtClean="0">
              <a:latin typeface="Arial" pitchFamily="34" charset="0"/>
              <a:cs typeface="Arial" pitchFamily="34" charset="0"/>
            </a:endParaRPr>
          </a:p>
        </p:txBody>
      </p:sp>
      <p:sp>
        <p:nvSpPr>
          <p:cNvPr id="6" name="Rectangle 5"/>
          <p:cNvSpPr/>
          <p:nvPr/>
        </p:nvSpPr>
        <p:spPr>
          <a:xfrm>
            <a:off x="357158" y="71414"/>
            <a:ext cx="8429652" cy="923330"/>
          </a:xfrm>
          <a:prstGeom prst="rect">
            <a:avLst/>
          </a:prstGeom>
        </p:spPr>
        <p:txBody>
          <a:bodyPr wrap="square">
            <a:spAutoFit/>
          </a:bodyPr>
          <a:lstStyle/>
          <a:p>
            <a:pPr algn="ctr"/>
            <a:r>
              <a:rPr lang="fa-IR" sz="5400" dirty="0" smtClean="0">
                <a:solidFill>
                  <a:srgbClr val="FF0000"/>
                </a:solidFill>
                <a:latin typeface="Calibri" pitchFamily="34" charset="0"/>
                <a:ea typeface="Calibri" pitchFamily="34" charset="0"/>
                <a:cs typeface="B Titr" pitchFamily="2" charset="-78"/>
              </a:rPr>
              <a:t>باز هم بمب خوشه ای</a:t>
            </a:r>
            <a:endParaRPr lang="en-US" sz="5400" dirty="0">
              <a:solidFill>
                <a:srgbClr val="FF0000"/>
              </a:solidFill>
              <a:cs typeface="B Titr" pitchFamily="2" charset="-78"/>
            </a:endParaRPr>
          </a:p>
        </p:txBody>
      </p:sp>
      <p:pic>
        <p:nvPicPr>
          <p:cNvPr id="9218" name="Picture 2" descr="I:\جدید\heres-the-front-page-of-todays-washington-post.jpg"/>
          <p:cNvPicPr>
            <a:picLocks noChangeAspect="1" noChangeArrowheads="1"/>
          </p:cNvPicPr>
          <p:nvPr/>
        </p:nvPicPr>
        <p:blipFill>
          <a:blip r:embed="rId2" cstate="print"/>
          <a:srcRect b="70146"/>
          <a:stretch>
            <a:fillRect/>
          </a:stretch>
        </p:blipFill>
        <p:spPr bwMode="auto">
          <a:xfrm>
            <a:off x="419127" y="928670"/>
            <a:ext cx="8153401" cy="1825606"/>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4282" y="3500438"/>
            <a:ext cx="8643998" cy="2554545"/>
          </a:xfrm>
          <a:prstGeom prst="rect">
            <a:avLst/>
          </a:prstGeom>
          <a:noFill/>
        </p:spPr>
        <p:txBody>
          <a:bodyPr wrap="square" rtlCol="0">
            <a:spAutoFit/>
          </a:bodyPr>
          <a:lstStyle/>
          <a:p>
            <a:pPr algn="just" rtl="1"/>
            <a:r>
              <a:rPr lang="fa-IR" sz="3200" dirty="0" smtClean="0">
                <a:cs typeface="B Nazanin" pitchFamily="2" charset="-78"/>
              </a:rPr>
              <a:t>همزمان با ملاقات بوش با مبارک، شاهزاده بندر بن سلطان، سفیر عربستان سعودی در واشنگتن، اعترافی غیر معمول کرد. وی به وزارت خارجه اذعان داشت که عربستان صدها بمب دوهزار پوندی </a:t>
            </a:r>
            <a:r>
              <a:rPr lang="en-US" sz="3200" dirty="0" smtClean="0">
                <a:cs typeface="B Nazanin" pitchFamily="2" charset="-78"/>
              </a:rPr>
              <a:t>MK-84</a:t>
            </a:r>
            <a:r>
              <a:rPr lang="fa-IR" sz="3200" dirty="0" smtClean="0">
                <a:cs typeface="B Nazanin" pitchFamily="2" charset="-78"/>
              </a:rPr>
              <a:t> ساخت آمریکا را در اختیار عراق قرارداده است.(فریدمن  64:1383)</a:t>
            </a:r>
            <a:endParaRPr lang="en-US" sz="3200" dirty="0" smtClean="0">
              <a:cs typeface="B Nazanin" pitchFamily="2" charset="-78"/>
            </a:endParaRPr>
          </a:p>
          <a:p>
            <a:pPr algn="just"/>
            <a:endParaRPr lang="en-US" sz="3200" dirty="0">
              <a:cs typeface="B Nazanin" pitchFamily="2" charset="-78"/>
            </a:endParaRPr>
          </a:p>
        </p:txBody>
      </p:sp>
      <p:sp>
        <p:nvSpPr>
          <p:cNvPr id="3" name="Rectangle 2"/>
          <p:cNvSpPr/>
          <p:nvPr/>
        </p:nvSpPr>
        <p:spPr>
          <a:xfrm>
            <a:off x="5214942" y="142852"/>
            <a:ext cx="3714776" cy="3416320"/>
          </a:xfrm>
          <a:prstGeom prst="rect">
            <a:avLst/>
          </a:prstGeom>
        </p:spPr>
        <p:txBody>
          <a:bodyPr wrap="square">
            <a:spAutoFit/>
          </a:bodyPr>
          <a:lstStyle/>
          <a:p>
            <a:pPr algn="ctr" rtl="1">
              <a:lnSpc>
                <a:spcPct val="150000"/>
              </a:lnSpc>
            </a:pPr>
            <a:r>
              <a:rPr lang="fa-IR" sz="3600" b="1" dirty="0" smtClean="0">
                <a:cs typeface="0 Titr Bold" pitchFamily="2" charset="-78"/>
              </a:rPr>
              <a:t>صدها بمب 2000 پوندی </a:t>
            </a:r>
            <a:r>
              <a:rPr lang="fa-IR" sz="3600" b="1" dirty="0" smtClean="0">
                <a:solidFill>
                  <a:srgbClr val="FF0000"/>
                </a:solidFill>
                <a:cs typeface="0 Titr Bold" pitchFamily="2" charset="-78"/>
              </a:rPr>
              <a:t>آمریکایی</a:t>
            </a:r>
          </a:p>
          <a:p>
            <a:pPr algn="ctr" rtl="1">
              <a:lnSpc>
                <a:spcPct val="150000"/>
              </a:lnSpc>
            </a:pPr>
            <a:r>
              <a:rPr lang="fa-IR" sz="3600" b="1" dirty="0" smtClean="0">
                <a:cs typeface="0 Titr Bold" pitchFamily="2" charset="-78"/>
              </a:rPr>
              <a:t>پیشکش رئیس جمهور آمریکا به صدام</a:t>
            </a:r>
            <a:endParaRPr lang="en-US" sz="3600" dirty="0" smtClean="0">
              <a:cs typeface="0 Titr Bold" pitchFamily="2" charset="-78"/>
            </a:endParaRPr>
          </a:p>
        </p:txBody>
      </p:sp>
      <p:sp>
        <p:nvSpPr>
          <p:cNvPr id="5" name="Slide Number Placeholder 4"/>
          <p:cNvSpPr>
            <a:spLocks noGrp="1"/>
          </p:cNvSpPr>
          <p:nvPr>
            <p:ph type="sldNum" sz="quarter" idx="12"/>
          </p:nvPr>
        </p:nvSpPr>
        <p:spPr/>
        <p:txBody>
          <a:bodyPr/>
          <a:lstStyle/>
          <a:p>
            <a:fld id="{0ECBD69C-31DC-4357-8742-A8DED39D19A3}" type="slidenum">
              <a:rPr lang="en-US" smtClean="0"/>
              <a:pPr/>
              <a:t>69</a:t>
            </a:fld>
            <a:endParaRPr lang="en-US"/>
          </a:p>
        </p:txBody>
      </p:sp>
      <p:pic>
        <p:nvPicPr>
          <p:cNvPr id="31746" name="Picture 2" descr="J:\نقش آمریکا در جنگ\New folder\64289_569.jpg"/>
          <p:cNvPicPr>
            <a:picLocks noChangeAspect="1" noChangeArrowheads="1"/>
          </p:cNvPicPr>
          <p:nvPr/>
        </p:nvPicPr>
        <p:blipFill>
          <a:blip r:embed="rId2" cstate="print"/>
          <a:srcRect/>
          <a:stretch>
            <a:fillRect/>
          </a:stretch>
        </p:blipFill>
        <p:spPr bwMode="auto">
          <a:xfrm>
            <a:off x="142844" y="142852"/>
            <a:ext cx="5066304" cy="3071834"/>
          </a:xfrm>
          <a:prstGeom prst="rect">
            <a:avLst/>
          </a:prstGeom>
          <a:noFill/>
        </p:spPr>
      </p:pic>
      <p:sp>
        <p:nvSpPr>
          <p:cNvPr id="7" name="Rectangle 6"/>
          <p:cNvSpPr/>
          <p:nvPr/>
        </p:nvSpPr>
        <p:spPr>
          <a:xfrm>
            <a:off x="1928794" y="3143248"/>
            <a:ext cx="1237839" cy="369332"/>
          </a:xfrm>
          <a:prstGeom prst="rect">
            <a:avLst/>
          </a:prstGeom>
        </p:spPr>
        <p:txBody>
          <a:bodyPr wrap="none">
            <a:spAutoFit/>
          </a:bodyPr>
          <a:lstStyle/>
          <a:p>
            <a:r>
              <a:rPr lang="fa-IR" dirty="0" smtClean="0">
                <a:cs typeface="B Nazanin" pitchFamily="2" charset="-78"/>
              </a:rPr>
              <a:t>بندر بن سلطان</a:t>
            </a:r>
            <a:endParaRPr lang="en-US" dirty="0"/>
          </a:p>
        </p:txBody>
      </p:sp>
      <p:pic>
        <p:nvPicPr>
          <p:cNvPr id="31747" name="Picture 3" descr="C:\Users\basij\Desktop\عکس نقش آ»ریکا\42 بمبهای دوهرار پوندی\350px-Mk-84_xxl.jpg"/>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2755188" y="5286388"/>
            <a:ext cx="6817472" cy="1714512"/>
          </a:xfrm>
          <a:prstGeom prst="rect">
            <a:avLst/>
          </a:prstGeom>
          <a:noFill/>
        </p:spPr>
      </p:pic>
      <p:pic>
        <p:nvPicPr>
          <p:cNvPr id="10242" name="Picture 2" descr="I:\جدید\15-5-26-17541320150408120524582.jpg"/>
          <p:cNvPicPr>
            <a:picLocks noChangeAspect="1" noChangeArrowheads="1"/>
          </p:cNvPicPr>
          <p:nvPr/>
        </p:nvPicPr>
        <p:blipFill>
          <a:blip r:embed="rId4" cstate="print"/>
          <a:srcRect/>
          <a:stretch>
            <a:fillRect/>
          </a:stretch>
        </p:blipFill>
        <p:spPr bwMode="auto">
          <a:xfrm>
            <a:off x="428597" y="5451970"/>
            <a:ext cx="2500330" cy="1274753"/>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85720" y="142852"/>
            <a:ext cx="8501123" cy="2746906"/>
          </a:xfrm>
          <a:prstGeom prst="rect">
            <a:avLst/>
          </a:prstGeom>
        </p:spPr>
        <p:txBody>
          <a:bodyPr wrap="square">
            <a:spAutoFit/>
          </a:bodyPr>
          <a:lstStyle/>
          <a:p>
            <a:pPr algn="ctr" rtl="1">
              <a:lnSpc>
                <a:spcPct val="150000"/>
              </a:lnSpc>
            </a:pPr>
            <a:r>
              <a:rPr lang="fa-IR" sz="6000" dirty="0" smtClean="0">
                <a:solidFill>
                  <a:srgbClr val="FF0000"/>
                </a:solidFill>
                <a:cs typeface="B Titr" pitchFamily="2" charset="-78"/>
              </a:rPr>
              <a:t>آمریکا عامل اصلی جنگ بود</a:t>
            </a:r>
          </a:p>
          <a:p>
            <a:pPr algn="ctr" rtl="1">
              <a:lnSpc>
                <a:spcPct val="150000"/>
              </a:lnSpc>
            </a:pPr>
            <a:r>
              <a:rPr lang="fa-IR" sz="6000" dirty="0" smtClean="0">
                <a:solidFill>
                  <a:srgbClr val="FF0000"/>
                </a:solidFill>
                <a:cs typeface="B Titr" pitchFamily="2" charset="-78"/>
              </a:rPr>
              <a:t> </a:t>
            </a:r>
            <a:r>
              <a:rPr lang="fa-IR" sz="5400" dirty="0" smtClean="0">
                <a:cs typeface="B Titr" pitchFamily="2" charset="-78"/>
              </a:rPr>
              <a:t>اما ژست بی طرفی می گرفت</a:t>
            </a:r>
            <a:endParaRPr lang="en-US" sz="6000" dirty="0" smtClean="0">
              <a:solidFill>
                <a:srgbClr val="FF0000"/>
              </a:solidFill>
              <a:cs typeface="B Titr" pitchFamily="2" charset="-78"/>
            </a:endParaRPr>
          </a:p>
        </p:txBody>
      </p:sp>
      <p:sp>
        <p:nvSpPr>
          <p:cNvPr id="5" name="Rectangle 1"/>
          <p:cNvSpPr>
            <a:spLocks noGrp="1" noChangeArrowheads="1"/>
          </p:cNvSpPr>
          <p:nvPr>
            <p:ph type="title"/>
          </p:nvPr>
        </p:nvSpPr>
        <p:spPr bwMode="auto">
          <a:xfrm>
            <a:off x="357158" y="2867095"/>
            <a:ext cx="8405842" cy="206210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Low" rtl="1" fontAlgn="base">
              <a:spcAft>
                <a:spcPct val="0"/>
              </a:spcAft>
            </a:pPr>
            <a:r>
              <a:rPr kumimoji="0" lang="fa-IR" sz="3200" b="0" i="0" u="none" strike="noStrike" cap="none" normalizeH="0" baseline="0" dirty="0" smtClean="0">
                <a:ln>
                  <a:noFill/>
                </a:ln>
                <a:solidFill>
                  <a:schemeClr val="tx1"/>
                </a:solidFill>
                <a:effectLst/>
                <a:latin typeface="Calibri" pitchFamily="34" charset="0"/>
                <a:ea typeface="Calibri" pitchFamily="34" charset="0"/>
                <a:cs typeface="B Mitra" pitchFamily="2" charset="-78"/>
              </a:rPr>
              <a:t>وزارت امور خارجه </a:t>
            </a:r>
            <a:r>
              <a:rPr lang="fa-IR" sz="3200" dirty="0" smtClean="0">
                <a:solidFill>
                  <a:schemeClr val="tx1"/>
                </a:solidFill>
                <a:latin typeface="Calibri" pitchFamily="34" charset="0"/>
                <a:ea typeface="Calibri" pitchFamily="34" charset="0"/>
                <a:cs typeface="B Mitra" pitchFamily="2" charset="-78"/>
              </a:rPr>
              <a:t>ایالات متحده رسماً اعلام می دارد که در این مخاصمه سیاست بی طرفی مطلقی را اتخاذ نموده و از هیچ یک از طرفین درگیر جانبداری نخواهد کرد. وزیر دفاع وقت آمریکا نیز اظهارات مشابهی را به عمل می آورد. </a:t>
            </a:r>
          </a:p>
        </p:txBody>
      </p:sp>
      <p:sp>
        <p:nvSpPr>
          <p:cNvPr id="9" name="Slide Number Placeholder 8"/>
          <p:cNvSpPr>
            <a:spLocks noGrp="1"/>
          </p:cNvSpPr>
          <p:nvPr>
            <p:ph type="sldNum" sz="quarter" idx="12"/>
          </p:nvPr>
        </p:nvSpPr>
        <p:spPr/>
        <p:txBody>
          <a:bodyPr/>
          <a:lstStyle/>
          <a:p>
            <a:fld id="{0ECBD69C-31DC-4357-8742-A8DED39D19A3}" type="slidenum">
              <a:rPr lang="en-US" smtClean="0"/>
              <a:pPr/>
              <a:t>7</a:t>
            </a:fld>
            <a:endParaRPr lang="en-US"/>
          </a:p>
        </p:txBody>
      </p:sp>
      <p:sp>
        <p:nvSpPr>
          <p:cNvPr id="10" name="Rectangle 9"/>
          <p:cNvSpPr/>
          <p:nvPr/>
        </p:nvSpPr>
        <p:spPr>
          <a:xfrm>
            <a:off x="0" y="6357958"/>
            <a:ext cx="571472" cy="5000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dirty="0" smtClean="0"/>
              <a:t>3</a:t>
            </a:r>
            <a:endParaRPr lang="en-US" dirty="0"/>
          </a:p>
        </p:txBody>
      </p:sp>
      <p:pic>
        <p:nvPicPr>
          <p:cNvPr id="2050" name="Picture 2" descr="J:\نقش آمریکا در جنگ\A0516449.jpg"/>
          <p:cNvPicPr>
            <a:picLocks noChangeAspect="1" noChangeArrowheads="1"/>
          </p:cNvPicPr>
          <p:nvPr/>
        </p:nvPicPr>
        <p:blipFill>
          <a:blip r:embed="rId2" cstate="print"/>
          <a:srcRect/>
          <a:stretch>
            <a:fillRect/>
          </a:stretch>
        </p:blipFill>
        <p:spPr bwMode="auto">
          <a:xfrm>
            <a:off x="-1" y="4500570"/>
            <a:ext cx="3571860" cy="2357430"/>
          </a:xfrm>
          <a:prstGeom prst="rect">
            <a:avLst/>
          </a:prstGeom>
          <a:noFill/>
        </p:spPr>
      </p:pic>
      <p:sp>
        <p:nvSpPr>
          <p:cNvPr id="7" name="Rectangle 6"/>
          <p:cNvSpPr/>
          <p:nvPr/>
        </p:nvSpPr>
        <p:spPr>
          <a:xfrm>
            <a:off x="3531527" y="4867359"/>
            <a:ext cx="5214974" cy="2062103"/>
          </a:xfrm>
          <a:prstGeom prst="rect">
            <a:avLst/>
          </a:prstGeom>
        </p:spPr>
        <p:txBody>
          <a:bodyPr wrap="square">
            <a:spAutoFit/>
          </a:bodyPr>
          <a:lstStyle/>
          <a:p>
            <a:pPr algn="justLow" rtl="1"/>
            <a:r>
              <a:rPr lang="fa-IR" sz="3200" dirty="0" smtClean="0">
                <a:latin typeface="Calibri" pitchFamily="34" charset="0"/>
                <a:ea typeface="Calibri" pitchFamily="34" charset="0"/>
                <a:cs typeface="B Mitra" pitchFamily="2" charset="-78"/>
              </a:rPr>
              <a:t>به رغم این اظهارات رسمی عملکرد واقعی دولت آمریکا بیانگر حمایت آن کشور از عراق به طرق مختلف در طول جنگ بوده است. (ویلمسه: 1392: 18)</a:t>
            </a:r>
            <a:endParaRPr lang="en-US" sz="3200" dirty="0" smtClean="0">
              <a:latin typeface="Calibri" pitchFamily="34" charset="0"/>
              <a:ea typeface="Calibri" pitchFamily="34" charset="0"/>
              <a:cs typeface="B Mitra" pitchFamily="2" charset="-78"/>
            </a:endParaRP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7249" name="Rectangle 1"/>
          <p:cNvSpPr>
            <a:spLocks noChangeArrowheads="1"/>
          </p:cNvSpPr>
          <p:nvPr/>
        </p:nvSpPr>
        <p:spPr bwMode="auto">
          <a:xfrm>
            <a:off x="428628" y="1813877"/>
            <a:ext cx="8286776" cy="44012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fa-IR" sz="2800" b="0" i="0" u="none" strike="noStrike" cap="none" normalizeH="0" baseline="0" dirty="0" smtClean="0">
                <a:ln>
                  <a:noFill/>
                </a:ln>
                <a:solidFill>
                  <a:schemeClr val="tx1"/>
                </a:solidFill>
                <a:effectLst/>
                <a:latin typeface="Calibri" pitchFamily="34" charset="0"/>
                <a:ea typeface="Calibri" pitchFamily="34" charset="0"/>
                <a:cs typeface="B Mitra" pitchFamily="2" charset="-78"/>
              </a:rPr>
              <a:t>گزارش هایی درباره ارسال برخی تجهیزات جنگی آمریکایی به عراق وجود دارد. در اوایل دهه 1990 میلادی [دهه 70 شمسی] اداره حسابداری کل آمریکا درتماس با وزارت خارجه اطلاع داد که طبق تحقیقات انجام شده، در سال های 1981 تا 1986 [سالهای 60 تا 65] دست کم چهار کشور – که اسامی آنها در این سند نیامده- بدون اخذ مجوز از آمریکا و بدون طی مراحل قانونی اقدام به فروش برخی تجهیزات و تسلیحات آمریکایی به عراق کرده اند؛ مواردی نظیر قطعات یدکی توپ های هویتزر، چاشنی های انفجاری، موشک های تاو و تجهیزات نصب سلاح در بالگردهای آمریکایی. وزارت خارجه این ادعاهای اداره حسابداری کل آمریکا را به بهانه نداشتن سندمعتبر نادیده گرفت، بدون اینکه توضیح بیشتری بدهد (ویلمسه، 1392: 110-113)</a:t>
            </a:r>
            <a:endParaRPr kumimoji="0" lang="fa-IR" sz="4000" b="0" i="0" u="none" strike="noStrike" cap="none" normalizeH="0" baseline="0" dirty="0" smtClean="0">
              <a:ln>
                <a:noFill/>
              </a:ln>
              <a:solidFill>
                <a:schemeClr val="tx1"/>
              </a:solidFill>
              <a:effectLst/>
              <a:latin typeface="Arial" pitchFamily="34" charset="0"/>
              <a:cs typeface="Arial" pitchFamily="34" charset="0"/>
            </a:endParaRPr>
          </a:p>
        </p:txBody>
      </p:sp>
      <p:sp>
        <p:nvSpPr>
          <p:cNvPr id="3" name="Rectangle 2"/>
          <p:cNvSpPr/>
          <p:nvPr/>
        </p:nvSpPr>
        <p:spPr>
          <a:xfrm>
            <a:off x="428596" y="71414"/>
            <a:ext cx="8072494" cy="1685077"/>
          </a:xfrm>
          <a:prstGeom prst="rect">
            <a:avLst/>
          </a:prstGeom>
        </p:spPr>
        <p:txBody>
          <a:bodyPr wrap="square">
            <a:spAutoFit/>
          </a:bodyPr>
          <a:lstStyle/>
          <a:p>
            <a:pPr lvl="0" algn="ctr" rtl="1" fontAlgn="base">
              <a:lnSpc>
                <a:spcPct val="150000"/>
              </a:lnSpc>
              <a:spcBef>
                <a:spcPct val="0"/>
              </a:spcBef>
              <a:spcAft>
                <a:spcPct val="0"/>
              </a:spcAft>
            </a:pPr>
            <a:r>
              <a:rPr lang="fa-IR" sz="3600" b="1" dirty="0" smtClean="0">
                <a:latin typeface="Calibri" pitchFamily="34" charset="0"/>
                <a:ea typeface="Calibri" pitchFamily="34" charset="0"/>
                <a:cs typeface="B Titr" pitchFamily="2" charset="-78"/>
              </a:rPr>
              <a:t>تحویل سلاح های </a:t>
            </a:r>
            <a:r>
              <a:rPr lang="fa-IR" sz="3600" b="1" dirty="0" smtClean="0">
                <a:solidFill>
                  <a:srgbClr val="FF0000"/>
                </a:solidFill>
                <a:latin typeface="Calibri" pitchFamily="34" charset="0"/>
                <a:ea typeface="Calibri" pitchFamily="34" charset="0"/>
                <a:cs typeface="B Titr" pitchFamily="2" charset="-78"/>
              </a:rPr>
              <a:t>آمریکایی</a:t>
            </a:r>
            <a:r>
              <a:rPr lang="fa-IR" sz="3600" b="1" dirty="0" smtClean="0">
                <a:latin typeface="Calibri" pitchFamily="34" charset="0"/>
                <a:ea typeface="Calibri" pitchFamily="34" charset="0"/>
                <a:cs typeface="B Titr" pitchFamily="2" charset="-78"/>
              </a:rPr>
              <a:t> توسط </a:t>
            </a:r>
          </a:p>
          <a:p>
            <a:pPr lvl="0" algn="ctr" rtl="1" fontAlgn="base">
              <a:lnSpc>
                <a:spcPct val="150000"/>
              </a:lnSpc>
              <a:spcBef>
                <a:spcPct val="0"/>
              </a:spcBef>
              <a:spcAft>
                <a:spcPct val="0"/>
              </a:spcAft>
            </a:pPr>
            <a:r>
              <a:rPr lang="fa-IR" sz="3600" b="1" dirty="0" smtClean="0">
                <a:latin typeface="Calibri" pitchFamily="34" charset="0"/>
                <a:ea typeface="Calibri" pitchFamily="34" charset="0"/>
                <a:cs typeface="B Titr" pitchFamily="2" charset="-78"/>
              </a:rPr>
              <a:t>کشورهای اقماری </a:t>
            </a:r>
            <a:r>
              <a:rPr lang="fa-IR" sz="3600" b="1" dirty="0" smtClean="0">
                <a:solidFill>
                  <a:srgbClr val="FF0000"/>
                </a:solidFill>
                <a:latin typeface="Calibri" pitchFamily="34" charset="0"/>
                <a:ea typeface="Calibri" pitchFamily="34" charset="0"/>
                <a:cs typeface="B Titr" pitchFamily="2" charset="-78"/>
              </a:rPr>
              <a:t>آمریکا</a:t>
            </a:r>
            <a:endParaRPr lang="en-US" dirty="0" smtClean="0">
              <a:solidFill>
                <a:srgbClr val="FF0000"/>
              </a:solidFill>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fld id="{0ECBD69C-31DC-4357-8742-A8DED39D19A3}" type="slidenum">
              <a:rPr lang="en-US" smtClean="0"/>
              <a:pPr/>
              <a:t>70</a:t>
            </a:fld>
            <a:endParaRPr lang="en-US"/>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ECBD69C-31DC-4357-8742-A8DED39D19A3}" type="slidenum">
              <a:rPr lang="en-US" smtClean="0"/>
              <a:pPr/>
              <a:t>71</a:t>
            </a:fld>
            <a:endParaRPr lang="en-US"/>
          </a:p>
        </p:txBody>
      </p:sp>
      <p:pic>
        <p:nvPicPr>
          <p:cNvPr id="3" name="Picture 3" descr="C:\Users\basij\Desktop\عکس نقش آ»ریکا\11-هلی کوپتر هویتزر\OTCNews(Howitzer).jpg"/>
          <p:cNvPicPr>
            <a:picLocks noChangeAspect="1" noChangeArrowheads="1"/>
          </p:cNvPicPr>
          <p:nvPr/>
        </p:nvPicPr>
        <p:blipFill>
          <a:blip r:embed="rId2" cstate="print"/>
          <a:srcRect/>
          <a:stretch>
            <a:fillRect/>
          </a:stretch>
        </p:blipFill>
        <p:spPr bwMode="auto">
          <a:xfrm>
            <a:off x="129396" y="4167100"/>
            <a:ext cx="3813197" cy="2538159"/>
          </a:xfrm>
          <a:prstGeom prst="rect">
            <a:avLst/>
          </a:prstGeom>
          <a:noFill/>
        </p:spPr>
      </p:pic>
      <p:pic>
        <p:nvPicPr>
          <p:cNvPr id="4" name="Picture 2" descr="I:\نقش آمریکا در جنگ\New folder (2)\army.mil-2007-05-23-163719.jpg"/>
          <p:cNvPicPr>
            <a:picLocks noChangeAspect="1" noChangeArrowheads="1"/>
          </p:cNvPicPr>
          <p:nvPr/>
        </p:nvPicPr>
        <p:blipFill>
          <a:blip r:embed="rId3" cstate="print"/>
          <a:srcRect l="15428" r="24787"/>
          <a:stretch>
            <a:fillRect/>
          </a:stretch>
        </p:blipFill>
        <p:spPr bwMode="auto">
          <a:xfrm>
            <a:off x="4062347" y="4189257"/>
            <a:ext cx="2214578" cy="2523648"/>
          </a:xfrm>
          <a:prstGeom prst="rect">
            <a:avLst/>
          </a:prstGeom>
          <a:noFill/>
        </p:spPr>
      </p:pic>
      <p:pic>
        <p:nvPicPr>
          <p:cNvPr id="5" name="Picture 3" descr="I:\نقش آمریکا در جنگ\New folder (2)\1987358.jpg"/>
          <p:cNvPicPr>
            <a:picLocks noChangeAspect="1" noChangeArrowheads="1"/>
          </p:cNvPicPr>
          <p:nvPr/>
        </p:nvPicPr>
        <p:blipFill>
          <a:blip r:embed="rId4" cstate="print"/>
          <a:srcRect r="31045"/>
          <a:stretch>
            <a:fillRect/>
          </a:stretch>
        </p:blipFill>
        <p:spPr bwMode="auto">
          <a:xfrm>
            <a:off x="6392675" y="4214818"/>
            <a:ext cx="2629385" cy="2483020"/>
          </a:xfrm>
          <a:prstGeom prst="rect">
            <a:avLst/>
          </a:prstGeom>
          <a:noFill/>
        </p:spPr>
      </p:pic>
      <p:pic>
        <p:nvPicPr>
          <p:cNvPr id="12290" name="Picture 2" descr="I:\جدید\iex.jpg"/>
          <p:cNvPicPr>
            <a:picLocks noChangeAspect="1" noChangeArrowheads="1"/>
          </p:cNvPicPr>
          <p:nvPr/>
        </p:nvPicPr>
        <p:blipFill>
          <a:blip r:embed="rId5" cstate="print"/>
          <a:srcRect/>
          <a:stretch>
            <a:fillRect/>
          </a:stretch>
        </p:blipFill>
        <p:spPr bwMode="auto">
          <a:xfrm>
            <a:off x="5715008" y="2547941"/>
            <a:ext cx="3305175" cy="1595439"/>
          </a:xfrm>
          <a:prstGeom prst="rect">
            <a:avLst/>
          </a:prstGeom>
          <a:noFill/>
        </p:spPr>
      </p:pic>
      <p:pic>
        <p:nvPicPr>
          <p:cNvPr id="12291" name="Picture 3" descr="I:\جدید\348078_ps9q2CAP.jpg"/>
          <p:cNvPicPr>
            <a:picLocks noChangeAspect="1" noChangeArrowheads="1"/>
          </p:cNvPicPr>
          <p:nvPr/>
        </p:nvPicPr>
        <p:blipFill>
          <a:blip r:embed="rId6" cstate="print"/>
          <a:srcRect/>
          <a:stretch>
            <a:fillRect/>
          </a:stretch>
        </p:blipFill>
        <p:spPr bwMode="auto">
          <a:xfrm>
            <a:off x="142844" y="1643050"/>
            <a:ext cx="3495802" cy="2492377"/>
          </a:xfrm>
          <a:prstGeom prst="rect">
            <a:avLst/>
          </a:prstGeom>
          <a:noFill/>
        </p:spPr>
      </p:pic>
      <p:pic>
        <p:nvPicPr>
          <p:cNvPr id="12292" name="Picture 4" descr="I:\جدید\7446778.jpg"/>
          <p:cNvPicPr>
            <a:picLocks noChangeAspect="1" noChangeArrowheads="1"/>
          </p:cNvPicPr>
          <p:nvPr/>
        </p:nvPicPr>
        <p:blipFill>
          <a:blip r:embed="rId7" cstate="print"/>
          <a:srcRect/>
          <a:stretch>
            <a:fillRect/>
          </a:stretch>
        </p:blipFill>
        <p:spPr bwMode="auto">
          <a:xfrm>
            <a:off x="5715008" y="357166"/>
            <a:ext cx="3286148" cy="2114685"/>
          </a:xfrm>
          <a:prstGeom prst="rect">
            <a:avLst/>
          </a:prstGeom>
          <a:noFill/>
        </p:spPr>
      </p:pic>
      <p:sp>
        <p:nvSpPr>
          <p:cNvPr id="9" name="Rectangle 8"/>
          <p:cNvSpPr/>
          <p:nvPr/>
        </p:nvSpPr>
        <p:spPr>
          <a:xfrm>
            <a:off x="3571868" y="605079"/>
            <a:ext cx="2143140" cy="3323987"/>
          </a:xfrm>
          <a:prstGeom prst="rect">
            <a:avLst/>
          </a:prstGeom>
        </p:spPr>
        <p:txBody>
          <a:bodyPr wrap="square">
            <a:spAutoFit/>
          </a:bodyPr>
          <a:lstStyle/>
          <a:p>
            <a:pPr lvl="0" algn="justLow" rtl="1" fontAlgn="base">
              <a:lnSpc>
                <a:spcPct val="150000"/>
              </a:lnSpc>
              <a:spcBef>
                <a:spcPct val="0"/>
              </a:spcBef>
              <a:spcAft>
                <a:spcPct val="0"/>
              </a:spcAft>
            </a:pPr>
            <a:r>
              <a:rPr lang="fa-IR" sz="2800" b="1" dirty="0" smtClean="0">
                <a:latin typeface="Calibri" pitchFamily="34" charset="0"/>
                <a:ea typeface="Calibri" pitchFamily="34" charset="0"/>
                <a:cs typeface="B Titr" pitchFamily="2" charset="-78"/>
              </a:rPr>
              <a:t>تحویل سلاح های </a:t>
            </a:r>
            <a:r>
              <a:rPr lang="fa-IR" sz="2800" b="1" dirty="0" smtClean="0">
                <a:solidFill>
                  <a:srgbClr val="FF0000"/>
                </a:solidFill>
                <a:latin typeface="Calibri" pitchFamily="34" charset="0"/>
                <a:ea typeface="Calibri" pitchFamily="34" charset="0"/>
                <a:cs typeface="B Titr" pitchFamily="2" charset="-78"/>
              </a:rPr>
              <a:t>آمریکایی</a:t>
            </a:r>
            <a:r>
              <a:rPr lang="fa-IR" sz="2800" b="1" dirty="0" smtClean="0">
                <a:latin typeface="Calibri" pitchFamily="34" charset="0"/>
                <a:ea typeface="Calibri" pitchFamily="34" charset="0"/>
                <a:cs typeface="B Titr" pitchFamily="2" charset="-78"/>
              </a:rPr>
              <a:t> توسط کشورهای اقماری </a:t>
            </a:r>
            <a:r>
              <a:rPr lang="fa-IR" sz="2800" b="1" dirty="0" smtClean="0">
                <a:solidFill>
                  <a:srgbClr val="FF0000"/>
                </a:solidFill>
                <a:latin typeface="Calibri" pitchFamily="34" charset="0"/>
                <a:ea typeface="Calibri" pitchFamily="34" charset="0"/>
                <a:cs typeface="B Titr" pitchFamily="2" charset="-78"/>
              </a:rPr>
              <a:t>آمریکا</a:t>
            </a:r>
            <a:endParaRPr lang="en-US" sz="1400" dirty="0" smtClean="0">
              <a:solidFill>
                <a:srgbClr val="FF0000"/>
              </a:solidFill>
              <a:latin typeface="Arial" pitchFamily="34" charset="0"/>
              <a:cs typeface="Arial" pitchFamily="34" charset="0"/>
            </a:endParaRPr>
          </a:p>
        </p:txBody>
      </p:sp>
      <p:pic>
        <p:nvPicPr>
          <p:cNvPr id="12293" name="Picture 5" descr="I:\جدید\cobra.jpg3.jpg"/>
          <p:cNvPicPr>
            <a:picLocks noChangeAspect="1" noChangeArrowheads="1"/>
          </p:cNvPicPr>
          <p:nvPr/>
        </p:nvPicPr>
        <p:blipFill>
          <a:blip r:embed="rId8" cstate="print"/>
          <a:srcRect/>
          <a:stretch>
            <a:fillRect/>
          </a:stretch>
        </p:blipFill>
        <p:spPr bwMode="auto">
          <a:xfrm>
            <a:off x="154418" y="142852"/>
            <a:ext cx="3488887" cy="1451781"/>
          </a:xfrm>
          <a:prstGeom prst="rect">
            <a:avLst/>
          </a:prstGeom>
          <a:noFill/>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1" name="Rectangle 1"/>
          <p:cNvSpPr>
            <a:spLocks noChangeArrowheads="1"/>
          </p:cNvSpPr>
          <p:nvPr/>
        </p:nvSpPr>
        <p:spPr bwMode="auto">
          <a:xfrm>
            <a:off x="500066" y="1394286"/>
            <a:ext cx="8143900"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fa-IR" sz="2800" b="0" i="0" u="none" strike="noStrike" cap="none" normalizeH="0" baseline="0" dirty="0" smtClean="0">
                <a:ln>
                  <a:noFill/>
                </a:ln>
                <a:solidFill>
                  <a:schemeClr val="tx1"/>
                </a:solidFill>
                <a:effectLst/>
                <a:latin typeface="Calibri" pitchFamily="34" charset="0"/>
                <a:ea typeface="Calibri" pitchFamily="34" charset="0"/>
                <a:cs typeface="B Mitra" pitchFamily="2" charset="-78"/>
              </a:rPr>
              <a:t>با گذشت زمان دخالت در جنگ و کمک های نظامی آمریکا از شکلی پنهانی و غیر مستقیم خارج و شکلی علنی و مستقیم به خود می گیرد؛ فروش 60 هلی کوپتر از نوع هاگ </a:t>
            </a:r>
            <a:r>
              <a:rPr kumimoji="0" lang="en-US" sz="2800" b="0" i="0" u="none" strike="noStrike" cap="none" normalizeH="0" baseline="0" dirty="0" smtClean="0">
                <a:ln>
                  <a:noFill/>
                </a:ln>
                <a:solidFill>
                  <a:schemeClr val="tx1"/>
                </a:solidFill>
                <a:effectLst/>
                <a:latin typeface="Calibri" pitchFamily="34" charset="0"/>
                <a:ea typeface="Calibri" pitchFamily="34" charset="0"/>
                <a:cs typeface="B Mitra" pitchFamily="2" charset="-78"/>
              </a:rPr>
              <a:t>MD</a:t>
            </a:r>
            <a:r>
              <a:rPr kumimoji="0" lang="fa-IR" sz="2800" b="0" i="0" u="none" strike="noStrike" cap="none" normalizeH="0" baseline="0" dirty="0" smtClean="0">
                <a:ln>
                  <a:noFill/>
                </a:ln>
                <a:solidFill>
                  <a:schemeClr val="tx1"/>
                </a:solidFill>
                <a:effectLst/>
                <a:latin typeface="Calibri" pitchFamily="34" charset="0"/>
                <a:ea typeface="Calibri" pitchFamily="34" charset="0"/>
                <a:cs typeface="B Mitra" pitchFamily="2" charset="-78"/>
              </a:rPr>
              <a:t> 500 و 10 فروند از نوع بل در 1985، نمونه بارزی در تغییر استراتژی آمریکا در جنگ عراق علیه ایران بوده است. به موجب دستورالعمل شورای ملی آمریکا در ژوییه 1986 «شرکت های دولتی می توانند با درخواست های خرید عراق موافقت کنند» . </a:t>
            </a:r>
            <a:endParaRPr kumimoji="0" lang="fa-IR" sz="40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Rectangle 4"/>
          <p:cNvSpPr/>
          <p:nvPr/>
        </p:nvSpPr>
        <p:spPr>
          <a:xfrm>
            <a:off x="714348" y="71414"/>
            <a:ext cx="7643834" cy="1331134"/>
          </a:xfrm>
          <a:prstGeom prst="rect">
            <a:avLst/>
          </a:prstGeom>
        </p:spPr>
        <p:txBody>
          <a:bodyPr wrap="square">
            <a:spAutoFit/>
          </a:bodyPr>
          <a:lstStyle/>
          <a:p>
            <a:pPr lvl="0" algn="ctr" rtl="1" fontAlgn="base">
              <a:lnSpc>
                <a:spcPct val="150000"/>
              </a:lnSpc>
              <a:spcBef>
                <a:spcPct val="0"/>
              </a:spcBef>
              <a:spcAft>
                <a:spcPct val="0"/>
              </a:spcAft>
            </a:pPr>
            <a:r>
              <a:rPr lang="fa-IR" sz="2800" b="1" dirty="0" smtClean="0">
                <a:latin typeface="Calibri" pitchFamily="34" charset="0"/>
                <a:ea typeface="Calibri" pitchFamily="34" charset="0"/>
                <a:cs typeface="B Titr" pitchFamily="2" charset="-78"/>
              </a:rPr>
              <a:t>حمایت و کمک علنی </a:t>
            </a:r>
            <a:r>
              <a:rPr lang="fa-IR" sz="2800" b="1" dirty="0" smtClean="0">
                <a:solidFill>
                  <a:srgbClr val="FF0000"/>
                </a:solidFill>
                <a:latin typeface="Calibri" pitchFamily="34" charset="0"/>
                <a:ea typeface="Calibri" pitchFamily="34" charset="0"/>
                <a:cs typeface="B Titr" pitchFamily="2" charset="-78"/>
              </a:rPr>
              <a:t>آمریکایی ها</a:t>
            </a:r>
            <a:r>
              <a:rPr lang="fa-IR" sz="2800" b="1" dirty="0" smtClean="0">
                <a:latin typeface="Calibri" pitchFamily="34" charset="0"/>
                <a:ea typeface="Calibri" pitchFamily="34" charset="0"/>
                <a:cs typeface="B Titr" pitchFamily="2" charset="-78"/>
              </a:rPr>
              <a:t> از صدام و قانونی شدن تجهیز عراق به انواع سلاح ها </a:t>
            </a:r>
            <a:endParaRPr lang="en-US" sz="1400" dirty="0" smtClean="0">
              <a:latin typeface="Arial" pitchFamily="34" charset="0"/>
              <a:cs typeface="Arial" pitchFamily="34" charset="0"/>
            </a:endParaRPr>
          </a:p>
        </p:txBody>
      </p:sp>
      <p:sp>
        <p:nvSpPr>
          <p:cNvPr id="6" name="Slide Number Placeholder 5"/>
          <p:cNvSpPr>
            <a:spLocks noGrp="1"/>
          </p:cNvSpPr>
          <p:nvPr>
            <p:ph type="sldNum" sz="quarter" idx="12"/>
          </p:nvPr>
        </p:nvSpPr>
        <p:spPr/>
        <p:txBody>
          <a:bodyPr/>
          <a:lstStyle/>
          <a:p>
            <a:fld id="{0ECBD69C-31DC-4357-8742-A8DED39D19A3}" type="slidenum">
              <a:rPr lang="en-US" smtClean="0"/>
              <a:pPr/>
              <a:t>72</a:t>
            </a:fld>
            <a:endParaRPr lang="en-US"/>
          </a:p>
        </p:txBody>
      </p:sp>
      <p:pic>
        <p:nvPicPr>
          <p:cNvPr id="2050" name="Picture 2" descr="I:\عکس نقش آ»ریکا\44رژه ارتش عراق\farhangnews_124003-350103-1430293511.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465321" y="3643314"/>
            <a:ext cx="4320993" cy="3071834"/>
          </a:xfrm>
          <a:prstGeom prst="rect">
            <a:avLst/>
          </a:prstGeom>
          <a:noFill/>
        </p:spPr>
      </p:pic>
      <p:sp>
        <p:nvSpPr>
          <p:cNvPr id="8" name="Rectangle 7"/>
          <p:cNvSpPr/>
          <p:nvPr/>
        </p:nvSpPr>
        <p:spPr>
          <a:xfrm>
            <a:off x="4786314" y="4019680"/>
            <a:ext cx="3929090" cy="2677656"/>
          </a:xfrm>
          <a:prstGeom prst="rect">
            <a:avLst/>
          </a:prstGeom>
        </p:spPr>
        <p:txBody>
          <a:bodyPr wrap="square">
            <a:spAutoFit/>
          </a:bodyPr>
          <a:lstStyle/>
          <a:p>
            <a:pPr algn="justLow" rtl="1"/>
            <a:r>
              <a:rPr lang="fa-IR" sz="2800" dirty="0" smtClean="0">
                <a:solidFill>
                  <a:prstClr val="black"/>
                </a:solidFill>
                <a:latin typeface="Calibri" pitchFamily="34" charset="0"/>
                <a:ea typeface="Calibri" pitchFamily="34" charset="0"/>
                <a:cs typeface="B Mitra" pitchFamily="2" charset="-78"/>
              </a:rPr>
              <a:t> متعاقب این دستور العمل در دوره ریاست ریگان و جربوش در فاصله زمانی 1985 تا 1990 تعداد 771 مجوز خرید برای عراق صادر گردید، که اغلب این مجوزهای خرید برای تقویت قوای نظامی عراق بکار گرفته شد. </a:t>
            </a:r>
            <a:endParaRPr lang="en-US" dirty="0"/>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5201" name="Rectangle 1"/>
          <p:cNvSpPr>
            <a:spLocks noChangeArrowheads="1"/>
          </p:cNvSpPr>
          <p:nvPr/>
        </p:nvSpPr>
        <p:spPr bwMode="auto">
          <a:xfrm>
            <a:off x="250995" y="1803994"/>
            <a:ext cx="8643998" cy="489364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fa-IR" sz="2400" b="0" i="0" u="none" strike="noStrike" cap="none" normalizeH="0" baseline="0" dirty="0" smtClean="0">
                <a:ln>
                  <a:noFill/>
                </a:ln>
                <a:solidFill>
                  <a:schemeClr val="tx1"/>
                </a:solidFill>
                <a:effectLst/>
                <a:latin typeface="Calibri" pitchFamily="34" charset="0"/>
                <a:ea typeface="Calibri" pitchFamily="34" charset="0"/>
                <a:cs typeface="B Mitra" pitchFamily="2" charset="-78"/>
              </a:rPr>
              <a:t>چون بيشتر سلاح هاي عراقي ساخت شوروي بودند، استفاده از قطعات يدكي و مهمات آمريكايي براي اين سلاح ها به هيچ وجه ممكن نبود. بنابراين، براي حل اين مشكل و ادامه كمك به عراق، كاخ سفيد با كمك سازمان سيا طرحي به عنوان قطعات روسي را ترتيب داد. به طور خلاصه، مفهوم طرح مزبور اين بود كه سازمان سيا يا حتي كاخ سفيد از كشور ثالثي درخواست كنند تا سلاح هاي (روسي) مورد نياز عراق را تامين كند. براي نمونه رژيم صهيونيستي انبار بزرگي از تجهيزات و مهمات ساخت شوروي داشت كه آنها را در جنگ با دشمنانش به دست آورده بود. بنا به درخواست امريكا، قرار شد رژيم صهيونيستي اين سلاح ها را از طريق كنتراهاي نيكاراگوئه يا مجاهدان افغان به عراق بفرستد. اما در مورد با آنچه به رژيم صهيونيستي مربوط مي شد بايد يك ظاهرسازي انجام مي شد؛ زيرا عراقي ها با رويكرد ضد صهيونيستي{ظاهراً} شديدي كه داشتند، پيش تر پيشنهاد كمك اين رژيم را رد كرده بودند و دليلي وجود نداشت كه اكنون اوضاع به گونه ديگري شده باشد. </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fa-IR" sz="2400" b="0" i="0" u="none" strike="noStrike" cap="none" normalizeH="0" baseline="0" dirty="0" smtClean="0">
                <a:ln>
                  <a:noFill/>
                </a:ln>
                <a:solidFill>
                  <a:schemeClr val="tx1"/>
                </a:solidFill>
                <a:effectLst/>
                <a:latin typeface="Calibri" pitchFamily="34" charset="0"/>
                <a:ea typeface="Calibri" pitchFamily="34" charset="0"/>
                <a:cs typeface="B Mitra" pitchFamily="2" charset="-78"/>
              </a:rPr>
              <a:t>حُسن طرح قطعات روسي در اين واقعيت نهفته بود كه براي صرف درخواست از يك كشور ثالث براي تامين قطعات روسي مورد نياز عراق نيازي به عمليات مخفي، حكم رئيس جمهور يا گزارش به كنگره نبود.      </a:t>
            </a:r>
            <a:endParaRPr kumimoji="0" lang="fa-IR" sz="3600" b="0" i="0" u="none" strike="noStrike" cap="none" normalizeH="0" baseline="0" dirty="0" smtClean="0">
              <a:ln>
                <a:noFill/>
              </a:ln>
              <a:solidFill>
                <a:schemeClr val="tx1"/>
              </a:solidFill>
              <a:effectLst/>
              <a:latin typeface="Arial" pitchFamily="34" charset="0"/>
              <a:cs typeface="Arial" pitchFamily="34" charset="0"/>
            </a:endParaRPr>
          </a:p>
        </p:txBody>
      </p:sp>
      <p:sp>
        <p:nvSpPr>
          <p:cNvPr id="3" name="Rectangle 2"/>
          <p:cNvSpPr/>
          <p:nvPr/>
        </p:nvSpPr>
        <p:spPr>
          <a:xfrm>
            <a:off x="108151" y="-301448"/>
            <a:ext cx="8929718" cy="2077492"/>
          </a:xfrm>
          <a:prstGeom prst="rect">
            <a:avLst/>
          </a:prstGeom>
        </p:spPr>
        <p:txBody>
          <a:bodyPr wrap="square">
            <a:spAutoFit/>
          </a:bodyPr>
          <a:lstStyle/>
          <a:p>
            <a:pPr lvl="0" algn="ctr" rtl="1" fontAlgn="base">
              <a:lnSpc>
                <a:spcPct val="150000"/>
              </a:lnSpc>
              <a:spcBef>
                <a:spcPct val="0"/>
              </a:spcBef>
              <a:spcAft>
                <a:spcPct val="0"/>
              </a:spcAft>
            </a:pPr>
            <a:r>
              <a:rPr lang="fa-IR" sz="5400" b="1" dirty="0" smtClean="0">
                <a:latin typeface="Calibri" pitchFamily="34" charset="0"/>
                <a:ea typeface="Calibri" pitchFamily="34" charset="0"/>
                <a:cs typeface="B Titr" pitchFamily="2" charset="-78"/>
              </a:rPr>
              <a:t>طرح قطعات روسی </a:t>
            </a:r>
            <a:endParaRPr lang="en-US" sz="3200" dirty="0" smtClean="0">
              <a:latin typeface="Arial" pitchFamily="34" charset="0"/>
              <a:cs typeface="Arial" pitchFamily="34" charset="0"/>
            </a:endParaRPr>
          </a:p>
          <a:p>
            <a:pPr lvl="0" algn="ctr" rtl="1" eaLnBrk="0" fontAlgn="base" hangingPunct="0">
              <a:lnSpc>
                <a:spcPct val="150000"/>
              </a:lnSpc>
              <a:spcBef>
                <a:spcPct val="0"/>
              </a:spcBef>
              <a:spcAft>
                <a:spcPct val="0"/>
              </a:spcAft>
            </a:pPr>
            <a:r>
              <a:rPr lang="fa-IR" sz="3200" b="1" dirty="0" smtClean="0">
                <a:solidFill>
                  <a:srgbClr val="FF0000"/>
                </a:solidFill>
                <a:latin typeface="Calibri" pitchFamily="34" charset="0"/>
                <a:ea typeface="Calibri" pitchFamily="34" charset="0"/>
                <a:cs typeface="B Titr" pitchFamily="2" charset="-78"/>
              </a:rPr>
              <a:t>آمریکا</a:t>
            </a:r>
            <a:r>
              <a:rPr lang="fa-IR" sz="3200" b="1" dirty="0" smtClean="0">
                <a:latin typeface="Calibri" pitchFamily="34" charset="0"/>
                <a:ea typeface="Calibri" pitchFamily="34" charset="0"/>
                <a:cs typeface="B Titr" pitchFamily="2" charset="-78"/>
              </a:rPr>
              <a:t> تأمین کننده سلاح های روسی برای ارتش بعثی؟!!! </a:t>
            </a:r>
            <a:endParaRPr lang="en-US" sz="1600" dirty="0" smtClean="0">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fld id="{0ECBD69C-31DC-4357-8742-A8DED39D19A3}" type="slidenum">
              <a:rPr lang="en-US" smtClean="0"/>
              <a:pPr/>
              <a:t>73</a:t>
            </a:fld>
            <a:endParaRPr lang="en-US"/>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6225" name="Rectangle 1"/>
          <p:cNvSpPr>
            <a:spLocks noChangeArrowheads="1"/>
          </p:cNvSpPr>
          <p:nvPr/>
        </p:nvSpPr>
        <p:spPr bwMode="auto">
          <a:xfrm>
            <a:off x="571472" y="785794"/>
            <a:ext cx="8215338"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fa-IR" sz="2400" b="0" i="0" u="none" strike="noStrike" cap="none" normalizeH="0" baseline="0" dirty="0" smtClean="0">
                <a:ln>
                  <a:noFill/>
                </a:ln>
                <a:solidFill>
                  <a:schemeClr val="tx1"/>
                </a:solidFill>
                <a:effectLst/>
                <a:latin typeface="Calibri" pitchFamily="34" charset="0"/>
                <a:ea typeface="Calibri" pitchFamily="34" charset="0"/>
                <a:cs typeface="B Mitra" pitchFamily="2" charset="-78"/>
              </a:rPr>
              <a:t>«در سال 1986 رابرت جانسون [از مأموران سیا] زمان زیادی را صرف عملیاتی نمود که هدف آن انتقال مخفیانه تسلیحات به عراق بود ... در اوایل نوامبر رابط های جانسون در سرویس های اطلاعاتی خبر دادند که کاخ سفید از عملکرد ضعیف صدام در جنگ با ایران نگران می باشد و معتقد است که باید تجهیزات نظامی بیشتری به بغدا ارسال شود. جانسون این عملیات را عملیات تکنیکی می نامید؛ با این حال وی باید موشک های زمین به زمین 122 میلیمتری ساخت شوروی را به بغداد می برد و این مأموریت عجیبی برای یک آمریکایی محسوب می شد» وی بعدها توضیح داد «از آنجا که سیستم نظامی عراق مبتنی بر تسلیحات ساخت شوروی بود لذا واردات کل سیستم های جدید از بلوک شرق با صرفه تر از خرید این تجهیزات از آمریکا بود، چرا که آنان با مشکلات مالی متعددی روبرو بودند» (فرید من، 1383 : 68) یک دلال اسحله در رومانی این موشک ها را حاضر کرد و جانسون به همراه انها عازم بغداد شد. </a:t>
            </a:r>
            <a:endParaRPr kumimoji="0" lang="fa-IR" sz="3600" b="0" i="0" u="none" strike="noStrike" cap="none" normalizeH="0" baseline="0" dirty="0" smtClean="0">
              <a:ln>
                <a:noFill/>
              </a:ln>
              <a:solidFill>
                <a:schemeClr val="tx1"/>
              </a:solidFill>
              <a:effectLst/>
              <a:latin typeface="Arial" pitchFamily="34" charset="0"/>
              <a:cs typeface="Arial" pitchFamily="34" charset="0"/>
            </a:endParaRPr>
          </a:p>
        </p:txBody>
      </p:sp>
      <p:sp>
        <p:nvSpPr>
          <p:cNvPr id="3" name="Rectangle 2"/>
          <p:cNvSpPr/>
          <p:nvPr/>
        </p:nvSpPr>
        <p:spPr>
          <a:xfrm>
            <a:off x="788722" y="214290"/>
            <a:ext cx="7712368" cy="584775"/>
          </a:xfrm>
          <a:prstGeom prst="rect">
            <a:avLst/>
          </a:prstGeom>
        </p:spPr>
        <p:txBody>
          <a:bodyPr wrap="none">
            <a:spAutoFit/>
          </a:bodyPr>
          <a:lstStyle/>
          <a:p>
            <a:pPr lvl="0" algn="ctr" rtl="1" fontAlgn="base">
              <a:spcBef>
                <a:spcPct val="0"/>
              </a:spcBef>
              <a:spcAft>
                <a:spcPct val="0"/>
              </a:spcAft>
            </a:pPr>
            <a:r>
              <a:rPr lang="fa-IR" sz="3200" b="1" dirty="0" smtClean="0">
                <a:latin typeface="Calibri" pitchFamily="34" charset="0"/>
                <a:ea typeface="Calibri" pitchFamily="34" charset="0"/>
                <a:cs typeface="B Titr" pitchFamily="2" charset="-78"/>
              </a:rPr>
              <a:t>آمریکا واسطه موشک های 122 میلی متری رومانیایی</a:t>
            </a:r>
            <a:endParaRPr lang="en-US" sz="1600" dirty="0" smtClean="0">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fld id="{0ECBD69C-31DC-4357-8742-A8DED39D19A3}" type="slidenum">
              <a:rPr lang="en-US" smtClean="0"/>
              <a:pPr/>
              <a:t>74</a:t>
            </a:fld>
            <a:endParaRPr lang="en-US"/>
          </a:p>
        </p:txBody>
      </p:sp>
      <p:pic>
        <p:nvPicPr>
          <p:cNvPr id="11267" name="Picture 3" descr="I:\جدید\130919_159.jpg"/>
          <p:cNvPicPr>
            <a:picLocks noChangeAspect="1" noChangeArrowheads="1"/>
          </p:cNvPicPr>
          <p:nvPr/>
        </p:nvPicPr>
        <p:blipFill>
          <a:blip r:embed="rId2" cstate="print"/>
          <a:srcRect/>
          <a:stretch>
            <a:fillRect/>
          </a:stretch>
        </p:blipFill>
        <p:spPr bwMode="auto">
          <a:xfrm>
            <a:off x="5548982" y="4500570"/>
            <a:ext cx="3429024" cy="2286016"/>
          </a:xfrm>
          <a:prstGeom prst="rect">
            <a:avLst/>
          </a:prstGeom>
          <a:noFill/>
        </p:spPr>
      </p:pic>
      <p:pic>
        <p:nvPicPr>
          <p:cNvPr id="11268" name="Picture 4" descr="I:\جدید\532100_orig.jpg"/>
          <p:cNvPicPr>
            <a:picLocks noChangeAspect="1" noChangeArrowheads="1"/>
          </p:cNvPicPr>
          <p:nvPr/>
        </p:nvPicPr>
        <p:blipFill>
          <a:blip r:embed="rId3" cstate="print"/>
          <a:srcRect b="7304"/>
          <a:stretch>
            <a:fillRect/>
          </a:stretch>
        </p:blipFill>
        <p:spPr bwMode="auto">
          <a:xfrm>
            <a:off x="1936040" y="4514127"/>
            <a:ext cx="3571900" cy="2253510"/>
          </a:xfrm>
          <a:prstGeom prst="rect">
            <a:avLst/>
          </a:prstGeom>
          <a:noFill/>
        </p:spPr>
      </p:pic>
      <p:pic>
        <p:nvPicPr>
          <p:cNvPr id="11269" name="Picture 5" descr="I:\جدید\122mmrocketlauncher24tube-001.jpg"/>
          <p:cNvPicPr>
            <a:picLocks noChangeAspect="1" noChangeArrowheads="1"/>
          </p:cNvPicPr>
          <p:nvPr/>
        </p:nvPicPr>
        <p:blipFill>
          <a:blip r:embed="rId4" cstate="print"/>
          <a:srcRect/>
          <a:stretch>
            <a:fillRect/>
          </a:stretch>
        </p:blipFill>
        <p:spPr bwMode="auto">
          <a:xfrm>
            <a:off x="119694" y="4535295"/>
            <a:ext cx="1750974" cy="1643074"/>
          </a:xfrm>
          <a:prstGeom prst="rect">
            <a:avLst/>
          </a:prstGeom>
          <a:noFill/>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0865" name="Rectangle 1"/>
          <p:cNvSpPr>
            <a:spLocks noChangeArrowheads="1"/>
          </p:cNvSpPr>
          <p:nvPr/>
        </p:nvSpPr>
        <p:spPr bwMode="auto">
          <a:xfrm>
            <a:off x="357158" y="1682228"/>
            <a:ext cx="8286776" cy="44012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fa-IR" sz="2800" b="0" i="0" u="none" strike="noStrike" cap="none" normalizeH="0" baseline="0" dirty="0" smtClean="0">
                <a:ln>
                  <a:noFill/>
                </a:ln>
                <a:solidFill>
                  <a:schemeClr val="tx1"/>
                </a:solidFill>
                <a:effectLst/>
                <a:latin typeface="Calibri" pitchFamily="34" charset="0"/>
                <a:ea typeface="Calibri" pitchFamily="34" charset="0"/>
                <a:cs typeface="B Mitra" pitchFamily="2" charset="-78"/>
              </a:rPr>
              <a:t>فروش هلی کوپترها به عراق گام اول حمایت نظامی از عراق بود. گام بس مهمتر را وزارت امور خارجه آمریکا برداشت، این حمایت شامل میلیون ها دلار اعتبار، وام و ضوانت بود. وزارت امور خارجه آمریکا برای کم کبه عراق و سرپا نگه داشتن آن در برابر حملات کوبنده ایران، به وزارت کشاورزی روی آورد. این وزارت طرحی تهیه کرده بود که با صدور غله به کشورهای جهان سوم مشکل صادر کنندگان غله آمریکا را نیز حل کند. با یک تیر دو نشان می زد؛ چنین وانمود می شد که دولت ریگان حمایت از عراق را افزایش داده، در حالی که همزمان یکی از پرقدرت ترین گروه های فشار امریکا (کشاورزان و مزرعه داران) را راضی می نمود. آمریکا بهترین زمان را انتخاب کرده بود، عراق در آستانه ورشکستگی قرار داشت(تیمرمن، 1376: 258-259)</a:t>
            </a:r>
            <a:endParaRPr kumimoji="0" lang="fa-IR" sz="4000" b="0" i="0" u="none" strike="noStrike" cap="none" normalizeH="0" baseline="0" dirty="0" smtClean="0">
              <a:ln>
                <a:noFill/>
              </a:ln>
              <a:solidFill>
                <a:schemeClr val="tx1"/>
              </a:solidFill>
              <a:effectLst/>
              <a:latin typeface="Arial" pitchFamily="34" charset="0"/>
              <a:cs typeface="Arial" pitchFamily="34" charset="0"/>
            </a:endParaRPr>
          </a:p>
        </p:txBody>
      </p:sp>
      <p:sp>
        <p:nvSpPr>
          <p:cNvPr id="3" name="Rectangle 2"/>
          <p:cNvSpPr/>
          <p:nvPr/>
        </p:nvSpPr>
        <p:spPr>
          <a:xfrm>
            <a:off x="69450" y="71414"/>
            <a:ext cx="9001156" cy="1532727"/>
          </a:xfrm>
          <a:prstGeom prst="rect">
            <a:avLst/>
          </a:prstGeom>
        </p:spPr>
        <p:txBody>
          <a:bodyPr wrap="square">
            <a:spAutoFit/>
          </a:bodyPr>
          <a:lstStyle/>
          <a:p>
            <a:pPr lvl="0" algn="ctr" rtl="1" fontAlgn="base">
              <a:lnSpc>
                <a:spcPct val="130000"/>
              </a:lnSpc>
              <a:spcBef>
                <a:spcPct val="0"/>
              </a:spcBef>
              <a:spcAft>
                <a:spcPct val="0"/>
              </a:spcAft>
            </a:pPr>
            <a:r>
              <a:rPr lang="fa-IR" sz="3600" b="1" dirty="0" smtClean="0">
                <a:latin typeface="Calibri" pitchFamily="34" charset="0"/>
                <a:ea typeface="Calibri" pitchFamily="34" charset="0"/>
                <a:cs typeface="B Titr" pitchFamily="2" charset="-78"/>
              </a:rPr>
              <a:t>کمک های گسترده </a:t>
            </a:r>
            <a:r>
              <a:rPr lang="fa-IR" sz="3600" b="1" dirty="0" smtClean="0">
                <a:solidFill>
                  <a:srgbClr val="FF0000"/>
                </a:solidFill>
                <a:latin typeface="Calibri" pitchFamily="34" charset="0"/>
                <a:ea typeface="Calibri" pitchFamily="34" charset="0"/>
                <a:cs typeface="B Titr" pitchFamily="2" charset="-78"/>
              </a:rPr>
              <a:t>آمریکا </a:t>
            </a:r>
          </a:p>
          <a:p>
            <a:pPr lvl="0" algn="ctr" rtl="1" fontAlgn="base">
              <a:lnSpc>
                <a:spcPct val="130000"/>
              </a:lnSpc>
              <a:spcBef>
                <a:spcPct val="0"/>
              </a:spcBef>
              <a:spcAft>
                <a:spcPct val="0"/>
              </a:spcAft>
            </a:pPr>
            <a:r>
              <a:rPr lang="fa-IR" sz="3600" b="1" dirty="0" smtClean="0">
                <a:latin typeface="Calibri" pitchFamily="34" charset="0"/>
                <a:ea typeface="Calibri" pitchFamily="34" charset="0"/>
                <a:cs typeface="B Titr" pitchFamily="2" charset="-78"/>
              </a:rPr>
              <a:t>برای تأمین غذای عراق در آستانه ورشکستگی</a:t>
            </a:r>
            <a:endParaRPr lang="en-US" dirty="0" smtClean="0">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fld id="{0ECBD69C-31DC-4357-8742-A8DED39D19A3}" type="slidenum">
              <a:rPr lang="en-US" smtClean="0"/>
              <a:pPr/>
              <a:t>75</a:t>
            </a:fld>
            <a:endParaRPr lang="en-US"/>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ECBD69C-31DC-4357-8742-A8DED39D19A3}" type="slidenum">
              <a:rPr lang="en-US" smtClean="0"/>
              <a:pPr/>
              <a:t>76</a:t>
            </a:fld>
            <a:endParaRPr lang="en-US"/>
          </a:p>
        </p:txBody>
      </p:sp>
      <p:sp>
        <p:nvSpPr>
          <p:cNvPr id="3" name="Rectangle 2"/>
          <p:cNvSpPr/>
          <p:nvPr/>
        </p:nvSpPr>
        <p:spPr>
          <a:xfrm>
            <a:off x="142844" y="857232"/>
            <a:ext cx="7929618" cy="4801314"/>
          </a:xfrm>
          <a:prstGeom prst="rect">
            <a:avLst/>
          </a:prstGeom>
        </p:spPr>
        <p:txBody>
          <a:bodyPr wrap="square">
            <a:spAutoFit/>
          </a:bodyPr>
          <a:lstStyle/>
          <a:p>
            <a:pPr algn="ctr" rtl="1">
              <a:lnSpc>
                <a:spcPct val="150000"/>
              </a:lnSpc>
            </a:pPr>
            <a:r>
              <a:rPr lang="fa-IR" sz="7200" dirty="0" smtClean="0">
                <a:solidFill>
                  <a:srgbClr val="00B050"/>
                </a:solidFill>
                <a:cs typeface="B Titr" pitchFamily="2" charset="-78"/>
              </a:rPr>
              <a:t>مرحله پنجم:</a:t>
            </a:r>
          </a:p>
          <a:p>
            <a:pPr algn="ctr" rtl="1">
              <a:lnSpc>
                <a:spcPct val="150000"/>
              </a:lnSpc>
            </a:pPr>
            <a:r>
              <a:rPr lang="fa-IR" sz="6600" dirty="0" smtClean="0">
                <a:solidFill>
                  <a:srgbClr val="FF0000"/>
                </a:solidFill>
                <a:cs typeface="B Titr" pitchFamily="2" charset="-78"/>
              </a:rPr>
              <a:t>آمریکا بانی فشار حداکثری به ایران</a:t>
            </a:r>
            <a:endParaRPr lang="en-US" sz="6600" dirty="0" smtClean="0">
              <a:solidFill>
                <a:srgbClr val="FF0000"/>
              </a:solidFill>
              <a:cs typeface="B Titr" pitchFamily="2" charset="-78"/>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5" name="Rectangle 1"/>
          <p:cNvSpPr>
            <a:spLocks noChangeArrowheads="1"/>
          </p:cNvSpPr>
          <p:nvPr/>
        </p:nvSpPr>
        <p:spPr bwMode="auto">
          <a:xfrm>
            <a:off x="642942" y="3857628"/>
            <a:ext cx="7786710" cy="25545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fa-IR" sz="3200" b="0" i="0" u="none" strike="noStrike" cap="none" normalizeH="0" baseline="0" dirty="0" smtClean="0">
                <a:ln>
                  <a:noFill/>
                </a:ln>
                <a:solidFill>
                  <a:schemeClr val="tx1"/>
                </a:solidFill>
                <a:effectLst/>
                <a:latin typeface="Calibri" pitchFamily="34" charset="0"/>
                <a:ea typeface="Calibri" pitchFamily="34" charset="0"/>
                <a:cs typeface="B Mitra" pitchFamily="2" charset="-78"/>
              </a:rPr>
              <a:t>در تعاملات ایران و ایالات متحده آمریکا، شاهد نمودهایی از تحریم  و محدودیت های تجاری بودیم. در سال ۱۹۸۷ به‌دنبال اتهام «حمایت از تروریسم» آمریکا علیه ایران، رونالد ریگان  رئیس جمهور وقت آمریکا تحریم هایی را علیه ایران وضع نمود و این روند طی ساله ای پس از پیروزی انقلاب اسلامی شدت و تداوم یافته است. </a:t>
            </a:r>
            <a:endParaRPr kumimoji="0" lang="en-US" b="0" i="0" u="none" strike="noStrike" cap="none" normalizeH="0" baseline="0" dirty="0" smtClean="0">
              <a:ln>
                <a:noFill/>
              </a:ln>
              <a:solidFill>
                <a:schemeClr val="tx1"/>
              </a:solidFill>
              <a:effectLst/>
              <a:latin typeface="Arial" pitchFamily="34" charset="0"/>
              <a:cs typeface="Arial" pitchFamily="34" charset="0"/>
            </a:endParaRPr>
          </a:p>
        </p:txBody>
      </p:sp>
      <p:sp>
        <p:nvSpPr>
          <p:cNvPr id="7" name="Rectangle 6"/>
          <p:cNvSpPr/>
          <p:nvPr/>
        </p:nvSpPr>
        <p:spPr>
          <a:xfrm>
            <a:off x="525172" y="3068421"/>
            <a:ext cx="7929618" cy="646331"/>
          </a:xfrm>
          <a:prstGeom prst="rect">
            <a:avLst/>
          </a:prstGeom>
        </p:spPr>
        <p:txBody>
          <a:bodyPr wrap="square">
            <a:spAutoFit/>
          </a:bodyPr>
          <a:lstStyle/>
          <a:p>
            <a:pPr lvl="0" algn="ctr" rtl="1" fontAlgn="base">
              <a:spcBef>
                <a:spcPct val="0"/>
              </a:spcBef>
              <a:spcAft>
                <a:spcPct val="0"/>
              </a:spcAft>
            </a:pPr>
            <a:r>
              <a:rPr lang="fa-IR" sz="3600" b="1" dirty="0" smtClean="0">
                <a:latin typeface="Calibri" pitchFamily="34" charset="0"/>
                <a:ea typeface="Calibri" pitchFamily="34" charset="0"/>
                <a:cs typeface="B Titr" pitchFamily="2" charset="-78"/>
              </a:rPr>
              <a:t>وضع تحریم های بیشتر برای محدود کردن ایران</a:t>
            </a:r>
            <a:endParaRPr lang="en-US" dirty="0" smtClean="0">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fld id="{0ECBD69C-31DC-4357-8742-A8DED39D19A3}" type="slidenum">
              <a:rPr lang="en-US" smtClean="0"/>
              <a:pPr/>
              <a:t>77</a:t>
            </a:fld>
            <a:endParaRPr lang="en-US"/>
          </a:p>
        </p:txBody>
      </p:sp>
      <p:pic>
        <p:nvPicPr>
          <p:cNvPr id="18435" name="Picture 3" descr="I:\عکس نقش آ»ریکا\01-ریگان\ریگان (1).jpg"/>
          <p:cNvPicPr>
            <a:picLocks noChangeAspect="1" noChangeArrowheads="1"/>
          </p:cNvPicPr>
          <p:nvPr/>
        </p:nvPicPr>
        <p:blipFill>
          <a:blip r:embed="rId2" cstate="print"/>
          <a:srcRect/>
          <a:stretch>
            <a:fillRect/>
          </a:stretch>
        </p:blipFill>
        <p:spPr bwMode="auto">
          <a:xfrm>
            <a:off x="1428728" y="181836"/>
            <a:ext cx="6143668" cy="2747098"/>
          </a:xfrm>
          <a:prstGeom prst="rect">
            <a:avLst/>
          </a:prstGeom>
          <a:noFill/>
        </p:spPr>
      </p:pic>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ECBD69C-31DC-4357-8742-A8DED39D19A3}" type="slidenum">
              <a:rPr lang="en-US" smtClean="0"/>
              <a:pPr/>
              <a:t>78</a:t>
            </a:fld>
            <a:endParaRPr lang="en-US"/>
          </a:p>
        </p:txBody>
      </p:sp>
      <p:sp>
        <p:nvSpPr>
          <p:cNvPr id="3" name="Rectangle 2"/>
          <p:cNvSpPr/>
          <p:nvPr/>
        </p:nvSpPr>
        <p:spPr>
          <a:xfrm>
            <a:off x="644898" y="1785926"/>
            <a:ext cx="7715304" cy="1569660"/>
          </a:xfrm>
          <a:prstGeom prst="rect">
            <a:avLst/>
          </a:prstGeom>
        </p:spPr>
        <p:txBody>
          <a:bodyPr wrap="square">
            <a:spAutoFit/>
          </a:bodyPr>
          <a:lstStyle/>
          <a:p>
            <a:pPr lvl="0" algn="justLow" rtl="1" eaLnBrk="0" fontAlgn="base" hangingPunct="0">
              <a:spcBef>
                <a:spcPct val="0"/>
              </a:spcBef>
              <a:spcAft>
                <a:spcPct val="0"/>
              </a:spcAft>
            </a:pPr>
            <a:r>
              <a:rPr lang="fa-IR" sz="3200" dirty="0" smtClean="0">
                <a:latin typeface="Calibri" pitchFamily="34" charset="0"/>
                <a:ea typeface="Calibri" pitchFamily="34" charset="0"/>
                <a:cs typeface="B Mitra" pitchFamily="2" charset="-78"/>
              </a:rPr>
              <a:t>ممنوعیت واردات نفت از ایران توسط شرکت های امریکایی.</a:t>
            </a:r>
            <a:endParaRPr lang="en-US" dirty="0" smtClean="0">
              <a:latin typeface="Arial" pitchFamily="34" charset="0"/>
              <a:cs typeface="Arial" pitchFamily="34" charset="0"/>
            </a:endParaRPr>
          </a:p>
          <a:p>
            <a:pPr lvl="0" algn="justLow" rtl="1" eaLnBrk="0" fontAlgn="base" hangingPunct="0">
              <a:spcBef>
                <a:spcPct val="0"/>
              </a:spcBef>
              <a:spcAft>
                <a:spcPct val="0"/>
              </a:spcAft>
            </a:pPr>
            <a:r>
              <a:rPr lang="fa-IR" sz="3200" dirty="0" smtClean="0">
                <a:latin typeface="Calibri" pitchFamily="34" charset="0"/>
                <a:ea typeface="Calibri" pitchFamily="34" charset="0"/>
                <a:cs typeface="B Mitra" pitchFamily="2" charset="-78"/>
              </a:rPr>
              <a:t>ممنوعیت ارسال قطعات یدکی و ابزارهای نظامی به جمهوری اسلامی ایران.</a:t>
            </a:r>
            <a:endParaRPr lang="en-US" dirty="0" smtClean="0">
              <a:latin typeface="Arial" pitchFamily="34" charset="0"/>
              <a:cs typeface="Arial" pitchFamily="34" charset="0"/>
            </a:endParaRPr>
          </a:p>
        </p:txBody>
      </p:sp>
      <p:sp>
        <p:nvSpPr>
          <p:cNvPr id="5" name="Rectangle 4"/>
          <p:cNvSpPr/>
          <p:nvPr/>
        </p:nvSpPr>
        <p:spPr>
          <a:xfrm>
            <a:off x="1019306" y="-24"/>
            <a:ext cx="6748963" cy="1938992"/>
          </a:xfrm>
          <a:prstGeom prst="rect">
            <a:avLst/>
          </a:prstGeom>
        </p:spPr>
        <p:txBody>
          <a:bodyPr wrap="none">
            <a:spAutoFit/>
          </a:bodyPr>
          <a:lstStyle/>
          <a:p>
            <a:pPr lvl="0" algn="ctr" rtl="1" eaLnBrk="0" fontAlgn="base" hangingPunct="0">
              <a:lnSpc>
                <a:spcPct val="150000"/>
              </a:lnSpc>
              <a:spcBef>
                <a:spcPct val="0"/>
              </a:spcBef>
              <a:spcAft>
                <a:spcPct val="0"/>
              </a:spcAft>
            </a:pPr>
            <a:r>
              <a:rPr lang="fa-IR" sz="4000" dirty="0" smtClean="0">
                <a:latin typeface="Calibri" pitchFamily="34" charset="0"/>
                <a:ea typeface="Calibri" pitchFamily="34" charset="0"/>
                <a:cs typeface="B Titr" pitchFamily="2" charset="-78"/>
              </a:rPr>
              <a:t>موج اول تحریم های </a:t>
            </a:r>
          </a:p>
          <a:p>
            <a:pPr lvl="0" algn="ctr" rtl="1" eaLnBrk="0" fontAlgn="base" hangingPunct="0">
              <a:lnSpc>
                <a:spcPct val="150000"/>
              </a:lnSpc>
              <a:spcBef>
                <a:spcPct val="0"/>
              </a:spcBef>
              <a:spcAft>
                <a:spcPct val="0"/>
              </a:spcAft>
            </a:pPr>
            <a:r>
              <a:rPr lang="fa-IR" sz="4000" dirty="0" smtClean="0">
                <a:latin typeface="Calibri" pitchFamily="34" charset="0"/>
                <a:ea typeface="Calibri" pitchFamily="34" charset="0"/>
                <a:cs typeface="B Titr" pitchFamily="2" charset="-78"/>
              </a:rPr>
              <a:t>رژیم ایالات متحده </a:t>
            </a:r>
            <a:r>
              <a:rPr lang="fa-IR" sz="4000" dirty="0" smtClean="0">
                <a:solidFill>
                  <a:srgbClr val="FF0000"/>
                </a:solidFill>
                <a:latin typeface="Calibri" pitchFamily="34" charset="0"/>
                <a:ea typeface="Calibri" pitchFamily="34" charset="0"/>
                <a:cs typeface="B Titr" pitchFamily="2" charset="-78"/>
              </a:rPr>
              <a:t>آمریکا </a:t>
            </a:r>
            <a:r>
              <a:rPr lang="fa-IR" sz="4000" dirty="0" smtClean="0">
                <a:latin typeface="Calibri" pitchFamily="34" charset="0"/>
                <a:ea typeface="Calibri" pitchFamily="34" charset="0"/>
                <a:cs typeface="B Titr" pitchFamily="2" charset="-78"/>
              </a:rPr>
              <a:t>علیه ایران</a:t>
            </a:r>
            <a:endParaRPr lang="en-US" sz="4000" dirty="0" smtClean="0">
              <a:latin typeface="Calibri" pitchFamily="34" charset="0"/>
              <a:ea typeface="Calibri" pitchFamily="34" charset="0"/>
              <a:cs typeface="B Titr" pitchFamily="2" charset="-78"/>
            </a:endParaRPr>
          </a:p>
        </p:txBody>
      </p:sp>
      <p:pic>
        <p:nvPicPr>
          <p:cNvPr id="19458" name="Picture 2" descr="I:\جدید\تحریم های علیه ایران 34 - گرافیکی.jpg"/>
          <p:cNvPicPr>
            <a:picLocks noChangeAspect="1" noChangeArrowheads="1"/>
          </p:cNvPicPr>
          <p:nvPr/>
        </p:nvPicPr>
        <p:blipFill>
          <a:blip r:embed="rId2" cstate="print"/>
          <a:srcRect/>
          <a:stretch>
            <a:fillRect/>
          </a:stretch>
        </p:blipFill>
        <p:spPr bwMode="auto">
          <a:xfrm>
            <a:off x="94556" y="2928934"/>
            <a:ext cx="5643602" cy="3803875"/>
          </a:xfrm>
          <a:prstGeom prst="rect">
            <a:avLst/>
          </a:prstGeom>
          <a:noFill/>
        </p:spPr>
      </p:pic>
      <p:sp>
        <p:nvSpPr>
          <p:cNvPr id="7" name="Rectangle 6"/>
          <p:cNvSpPr/>
          <p:nvPr/>
        </p:nvSpPr>
        <p:spPr>
          <a:xfrm>
            <a:off x="5857884" y="3214686"/>
            <a:ext cx="2500314" cy="2554545"/>
          </a:xfrm>
          <a:prstGeom prst="rect">
            <a:avLst/>
          </a:prstGeom>
        </p:spPr>
        <p:txBody>
          <a:bodyPr wrap="square">
            <a:spAutoFit/>
          </a:bodyPr>
          <a:lstStyle/>
          <a:p>
            <a:pPr lvl="0" algn="justLow" rtl="1" eaLnBrk="0" fontAlgn="base" hangingPunct="0">
              <a:spcBef>
                <a:spcPct val="0"/>
              </a:spcBef>
              <a:spcAft>
                <a:spcPct val="0"/>
              </a:spcAft>
            </a:pPr>
            <a:r>
              <a:rPr lang="fa-IR" sz="3200" dirty="0" smtClean="0">
                <a:solidFill>
                  <a:prstClr val="black"/>
                </a:solidFill>
                <a:latin typeface="Calibri" pitchFamily="34" charset="0"/>
                <a:ea typeface="Calibri" pitchFamily="34" charset="0"/>
                <a:cs typeface="B Mitra" pitchFamily="2" charset="-78"/>
              </a:rPr>
              <a:t>مسدود شدن تمام دارایی های ایران در بانک های ایالات متحده (خالوزاده، 1383: 482).</a:t>
            </a:r>
            <a:endParaRPr lang="fa-IR" sz="4400" dirty="0" smtClean="0">
              <a:solidFill>
                <a:prstClr val="black"/>
              </a:solidFill>
              <a:latin typeface="Arial" pitchFamily="34" charset="0"/>
              <a:cs typeface="Arial" pitchFamily="34" charset="0"/>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3937" name="Rectangle 1"/>
          <p:cNvSpPr>
            <a:spLocks noChangeArrowheads="1"/>
          </p:cNvSpPr>
          <p:nvPr/>
        </p:nvSpPr>
        <p:spPr bwMode="auto">
          <a:xfrm>
            <a:off x="428628" y="1523607"/>
            <a:ext cx="8358214" cy="52629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fa-IR" sz="2400" b="0" i="0" u="none" strike="noStrike" cap="none" normalizeH="0" baseline="0" dirty="0" smtClean="0">
                <a:ln>
                  <a:noFill/>
                </a:ln>
                <a:solidFill>
                  <a:schemeClr val="tx1"/>
                </a:solidFill>
                <a:effectLst/>
                <a:latin typeface="Calibri" pitchFamily="34" charset="0"/>
                <a:ea typeface="Calibri" pitchFamily="34" charset="0"/>
                <a:cs typeface="B Mitra" pitchFamily="2" charset="-78"/>
              </a:rPr>
              <a:t>موج دوم تحریم ها در شرایطی آغاز شد که جنگ ایران و عراق وارد مرحله جدیدی شده و ایران توانسته بود فشارهای اولیه عراق را خنثی کند، از سوی دیگر جمهوری اسلامی ایران توانست با انجام عملیات بیت المقدس در سال 1362، تمامی حوزه های جغرافیایی و سرزمینی خود را آزاد کند. در این مرحله، جمهوری اسلامی ایران از اعتماد به نفس بیشتری برخوردار گردید و در سدد  برآمد تا متجاوز را تعقیب و مجازات نماید. انجام چنین اقدامی، بیانگر ذهنیت ایران نسبت به نهادها و سازمان های بین المللی بود. این امر با واکنش آمریکا روبرو گشت. مقامات ایالات متحده ادامه جنگ توسط ایران و استراتژی عملیاتی جدید جمهوری اسلامی ایران را مورد نکوهش قرار دادند. </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fa-IR" sz="2400" b="0" i="0" u="none" strike="noStrike" cap="none" normalizeH="0" baseline="0" dirty="0" smtClean="0">
                <a:ln>
                  <a:noFill/>
                </a:ln>
                <a:solidFill>
                  <a:schemeClr val="tx1"/>
                </a:solidFill>
                <a:effectLst/>
                <a:latin typeface="Calibri" pitchFamily="34" charset="0"/>
                <a:ea typeface="Calibri" pitchFamily="34" charset="0"/>
                <a:cs typeface="B Mitra" pitchFamily="2" charset="-78"/>
              </a:rPr>
              <a:t>پس از انفجار مقر تفنگداران آمریکایی در اکتبر 1983 تحریم های بیشتری علیه ایران از سوی آمریکا وضع شد: </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fa-IR" sz="2400" b="0" i="0" u="none" strike="noStrike" cap="none" normalizeH="0" baseline="0" dirty="0" smtClean="0">
                <a:ln>
                  <a:noFill/>
                </a:ln>
                <a:solidFill>
                  <a:schemeClr val="tx1"/>
                </a:solidFill>
                <a:effectLst/>
                <a:latin typeface="Calibri" pitchFamily="34" charset="0"/>
                <a:ea typeface="Calibri" pitchFamily="34" charset="0"/>
                <a:cs typeface="B Mitra" pitchFamily="2" charset="-78"/>
              </a:rPr>
              <a:t>اعمال تحریم در مورد ورود هر گونه مواد  شیمیایی یا کارخانه جاتی که می توانست زمینه را برای تولید سلاح شیمیایی فراهم آورد . </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fa-IR" sz="2400" b="0" i="0" u="none" strike="noStrike" cap="none" normalizeH="0" baseline="0" dirty="0" smtClean="0">
                <a:ln>
                  <a:noFill/>
                </a:ln>
                <a:solidFill>
                  <a:schemeClr val="tx1"/>
                </a:solidFill>
                <a:effectLst/>
                <a:latin typeface="Calibri" pitchFamily="34" charset="0"/>
                <a:ea typeface="Calibri" pitchFamily="34" charset="0"/>
                <a:cs typeface="B Mitra" pitchFamily="2" charset="-78"/>
              </a:rPr>
              <a:t>محدودیت های در مورد ورود ابزارهای صنعتی که دارای کاربرد دوگانه می باشند ایجاد شد. </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fa-IR" sz="2400" b="0" i="0" u="none" strike="noStrike" cap="none" normalizeH="0" baseline="0" dirty="0" smtClean="0">
                <a:ln>
                  <a:noFill/>
                </a:ln>
                <a:solidFill>
                  <a:schemeClr val="tx1"/>
                </a:solidFill>
                <a:effectLst/>
                <a:latin typeface="Calibri" pitchFamily="34" charset="0"/>
                <a:ea typeface="Calibri" pitchFamily="34" charset="0"/>
                <a:cs typeface="B Mitra" pitchFamily="2" charset="-78"/>
              </a:rPr>
              <a:t>برخی از محدودیت های پولی، بانکی و ابزاری که در سال 1979 اعمال گردیده بود تا پایان جنگ در سال 1988 و بعد از آن نیز تداوم یافت. </a:t>
            </a:r>
            <a:endParaRPr kumimoji="0" lang="fa-IR" sz="3600" b="0" i="0" u="none" strike="noStrike" cap="none" normalizeH="0" baseline="0" dirty="0" smtClean="0">
              <a:ln>
                <a:noFill/>
              </a:ln>
              <a:solidFill>
                <a:schemeClr val="tx1"/>
              </a:solidFill>
              <a:effectLst/>
              <a:latin typeface="Arial" pitchFamily="34" charset="0"/>
              <a:cs typeface="Arial" pitchFamily="34" charset="0"/>
            </a:endParaRPr>
          </a:p>
        </p:txBody>
      </p:sp>
      <p:sp>
        <p:nvSpPr>
          <p:cNvPr id="4" name="Slide Number Placeholder 3"/>
          <p:cNvSpPr>
            <a:spLocks noGrp="1"/>
          </p:cNvSpPr>
          <p:nvPr>
            <p:ph type="sldNum" sz="quarter" idx="12"/>
          </p:nvPr>
        </p:nvSpPr>
        <p:spPr/>
        <p:txBody>
          <a:bodyPr/>
          <a:lstStyle/>
          <a:p>
            <a:fld id="{0ECBD69C-31DC-4357-8742-A8DED39D19A3}" type="slidenum">
              <a:rPr lang="en-US" smtClean="0"/>
              <a:pPr/>
              <a:t>79</a:t>
            </a:fld>
            <a:endParaRPr lang="en-US"/>
          </a:p>
        </p:txBody>
      </p:sp>
      <p:sp>
        <p:nvSpPr>
          <p:cNvPr id="6" name="Rectangle 5"/>
          <p:cNvSpPr/>
          <p:nvPr/>
        </p:nvSpPr>
        <p:spPr>
          <a:xfrm>
            <a:off x="1806878" y="71414"/>
            <a:ext cx="5577168" cy="1538883"/>
          </a:xfrm>
          <a:prstGeom prst="rect">
            <a:avLst/>
          </a:prstGeom>
        </p:spPr>
        <p:txBody>
          <a:bodyPr wrap="none">
            <a:spAutoFit/>
          </a:bodyPr>
          <a:lstStyle/>
          <a:p>
            <a:pPr lvl="0" algn="ctr" rtl="1" eaLnBrk="0" fontAlgn="base" hangingPunct="0">
              <a:lnSpc>
                <a:spcPct val="120000"/>
              </a:lnSpc>
              <a:spcBef>
                <a:spcPct val="0"/>
              </a:spcBef>
              <a:spcAft>
                <a:spcPct val="0"/>
              </a:spcAft>
            </a:pPr>
            <a:r>
              <a:rPr lang="fa-IR" sz="4000" dirty="0" smtClean="0">
                <a:latin typeface="Calibri" pitchFamily="34" charset="0"/>
                <a:ea typeface="Calibri" pitchFamily="34" charset="0"/>
                <a:cs typeface="B Titr" pitchFamily="2" charset="-78"/>
              </a:rPr>
              <a:t>موج دوم تحریم های </a:t>
            </a:r>
            <a:r>
              <a:rPr lang="fa-IR" sz="4000" dirty="0" smtClean="0">
                <a:solidFill>
                  <a:srgbClr val="FF0000"/>
                </a:solidFill>
                <a:latin typeface="Calibri" pitchFamily="34" charset="0"/>
                <a:ea typeface="Calibri" pitchFamily="34" charset="0"/>
                <a:cs typeface="B Titr" pitchFamily="2" charset="-78"/>
              </a:rPr>
              <a:t>آمریکا</a:t>
            </a:r>
          </a:p>
          <a:p>
            <a:pPr lvl="0" algn="ctr" rtl="1" eaLnBrk="0" fontAlgn="base" hangingPunct="0">
              <a:lnSpc>
                <a:spcPct val="120000"/>
              </a:lnSpc>
              <a:spcBef>
                <a:spcPct val="0"/>
              </a:spcBef>
              <a:spcAft>
                <a:spcPct val="0"/>
              </a:spcAft>
            </a:pPr>
            <a:r>
              <a:rPr lang="fa-IR" sz="4000" dirty="0" smtClean="0">
                <a:latin typeface="Calibri" pitchFamily="34" charset="0"/>
                <a:ea typeface="Calibri" pitchFamily="34" charset="0"/>
                <a:cs typeface="B Titr" pitchFamily="2" charset="-78"/>
              </a:rPr>
              <a:t>علیه ایران در حمایت از صدام</a:t>
            </a:r>
            <a:endParaRPr lang="en-US" sz="2400" dirty="0" smtClean="0">
              <a:latin typeface="Arial" pitchFamily="34" charset="0"/>
              <a:cs typeface="B Titr" pitchFamily="2" charset="-78"/>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basij\Desktop\عکس نقش آ»ریکا\24-پرچم آمریکا\tattered-american-flag.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1104908" y="1571612"/>
            <a:ext cx="6753240" cy="5019674"/>
          </a:xfrm>
          <a:prstGeom prst="rect">
            <a:avLst/>
          </a:prstGeom>
          <a:noFill/>
        </p:spPr>
      </p:pic>
      <p:sp>
        <p:nvSpPr>
          <p:cNvPr id="3" name="Rectangle 2"/>
          <p:cNvSpPr/>
          <p:nvPr/>
        </p:nvSpPr>
        <p:spPr>
          <a:xfrm>
            <a:off x="214282" y="3214686"/>
            <a:ext cx="8715436" cy="2954655"/>
          </a:xfrm>
          <a:prstGeom prst="rect">
            <a:avLst/>
          </a:prstGeom>
        </p:spPr>
        <p:txBody>
          <a:bodyPr wrap="square">
            <a:spAutoFit/>
          </a:bodyPr>
          <a:lstStyle/>
          <a:p>
            <a:pPr algn="ctr" rtl="1">
              <a:lnSpc>
                <a:spcPct val="150000"/>
              </a:lnSpc>
            </a:pPr>
            <a:endParaRPr lang="en-US" sz="2800" dirty="0" smtClean="0">
              <a:cs typeface="B Titr" pitchFamily="2" charset="-78"/>
            </a:endParaRPr>
          </a:p>
          <a:p>
            <a:pPr algn="ctr" rtl="1">
              <a:lnSpc>
                <a:spcPct val="150000"/>
              </a:lnSpc>
            </a:pPr>
            <a:r>
              <a:rPr lang="fa-IR" sz="4800" dirty="0" smtClean="0">
                <a:ln w="18415" cmpd="sng">
                  <a:solidFill>
                    <a:srgbClr val="FFFFFF"/>
                  </a:solidFill>
                  <a:prstDash val="solid"/>
                </a:ln>
                <a:solidFill>
                  <a:srgbClr val="FF0000"/>
                </a:solidFill>
                <a:effectLst>
                  <a:glow rad="228600">
                    <a:schemeClr val="accent2">
                      <a:satMod val="175000"/>
                      <a:alpha val="40000"/>
                    </a:schemeClr>
                  </a:glow>
                  <a:outerShdw blurRad="63500" dir="3600000" algn="tl" rotWithShape="0">
                    <a:srgbClr val="000000">
                      <a:alpha val="70000"/>
                    </a:srgbClr>
                  </a:outerShdw>
                </a:effectLst>
                <a:cs typeface="B Titr" pitchFamily="2" charset="-78"/>
              </a:rPr>
              <a:t>آمریکا</a:t>
            </a:r>
            <a:r>
              <a:rPr lang="fa-IR" sz="4800" dirty="0" smtClean="0">
                <a:ln w="18415" cmpd="sng">
                  <a:solidFill>
                    <a:srgbClr val="FFFFFF"/>
                  </a:solidFill>
                  <a:prstDash val="solid"/>
                </a:ln>
                <a:solidFill>
                  <a:schemeClr val="bg2">
                    <a:lumMod val="10000"/>
                  </a:schemeClr>
                </a:solidFill>
                <a:effectLst>
                  <a:glow rad="228600">
                    <a:schemeClr val="accent2">
                      <a:satMod val="175000"/>
                      <a:alpha val="40000"/>
                    </a:schemeClr>
                  </a:glow>
                  <a:outerShdw blurRad="63500" dir="3600000" algn="tl" rotWithShape="0">
                    <a:srgbClr val="000000">
                      <a:alpha val="70000"/>
                    </a:srgbClr>
                  </a:outerShdw>
                </a:effectLst>
                <a:cs typeface="B Titr" pitchFamily="2" charset="-78"/>
              </a:rPr>
              <a:t> تنها کشوری بود که برای نجات صدام وارد جنگ مستقیم با ایران شد </a:t>
            </a:r>
            <a:endParaRPr lang="en-US" sz="4800" dirty="0" smtClean="0">
              <a:ln w="18415" cmpd="sng">
                <a:solidFill>
                  <a:srgbClr val="FFFFFF"/>
                </a:solidFill>
                <a:prstDash val="solid"/>
              </a:ln>
              <a:solidFill>
                <a:schemeClr val="bg2">
                  <a:lumMod val="10000"/>
                </a:schemeClr>
              </a:solidFill>
              <a:effectLst>
                <a:glow rad="228600">
                  <a:schemeClr val="accent2">
                    <a:satMod val="175000"/>
                    <a:alpha val="40000"/>
                  </a:schemeClr>
                </a:glow>
                <a:outerShdw blurRad="63500" dir="3600000" algn="tl" rotWithShape="0">
                  <a:srgbClr val="000000">
                    <a:alpha val="70000"/>
                  </a:srgbClr>
                </a:outerShdw>
              </a:effectLst>
              <a:cs typeface="B Titr" pitchFamily="2" charset="-78"/>
            </a:endParaRPr>
          </a:p>
        </p:txBody>
      </p:sp>
      <p:sp>
        <p:nvSpPr>
          <p:cNvPr id="6" name="Slide Number Placeholder 5"/>
          <p:cNvSpPr>
            <a:spLocks noGrp="1"/>
          </p:cNvSpPr>
          <p:nvPr>
            <p:ph type="sldNum" sz="quarter" idx="12"/>
          </p:nvPr>
        </p:nvSpPr>
        <p:spPr/>
        <p:txBody>
          <a:bodyPr/>
          <a:lstStyle/>
          <a:p>
            <a:fld id="{0ECBD69C-31DC-4357-8742-A8DED39D19A3}" type="slidenum">
              <a:rPr lang="en-US" smtClean="0"/>
              <a:pPr/>
              <a:t>8</a:t>
            </a:fld>
            <a:endParaRPr lang="en-US"/>
          </a:p>
        </p:txBody>
      </p:sp>
      <p:sp>
        <p:nvSpPr>
          <p:cNvPr id="8" name="Rectangle 7"/>
          <p:cNvSpPr/>
          <p:nvPr/>
        </p:nvSpPr>
        <p:spPr>
          <a:xfrm>
            <a:off x="0" y="1415994"/>
            <a:ext cx="9144000" cy="727122"/>
          </a:xfrm>
          <a:prstGeom prst="rect">
            <a:avLst/>
          </a:prstGeom>
        </p:spPr>
        <p:txBody>
          <a:bodyPr wrap="square">
            <a:spAutoFit/>
          </a:bodyPr>
          <a:lstStyle/>
          <a:p>
            <a:pPr algn="ctr" rtl="1">
              <a:lnSpc>
                <a:spcPct val="150000"/>
              </a:lnSpc>
            </a:pPr>
            <a:r>
              <a:rPr lang="fa-IR" sz="3000" dirty="0" smtClean="0">
                <a:cs typeface="B Titr" pitchFamily="2" charset="-78"/>
              </a:rPr>
              <a:t>وقتی کارد به استخوان رسید و صدام در یک قدمی سقوط قرار گرفت</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5720" y="1071546"/>
            <a:ext cx="5357850" cy="5693866"/>
          </a:xfrm>
          <a:prstGeom prst="rect">
            <a:avLst/>
          </a:prstGeom>
          <a:noFill/>
        </p:spPr>
        <p:txBody>
          <a:bodyPr wrap="square" rtlCol="0">
            <a:spAutoFit/>
          </a:bodyPr>
          <a:lstStyle/>
          <a:p>
            <a:pPr algn="just" rtl="1"/>
            <a:r>
              <a:rPr lang="fa-IR" sz="2800" b="1" dirty="0" smtClean="0">
                <a:cs typeface="B Nazanin" pitchFamily="2" charset="-78"/>
              </a:rPr>
              <a:t>	</a:t>
            </a:r>
            <a:endParaRPr lang="en-US" sz="2800" dirty="0" smtClean="0">
              <a:cs typeface="B Nazanin" pitchFamily="2" charset="-78"/>
            </a:endParaRPr>
          </a:p>
          <a:p>
            <a:pPr algn="justLow" rtl="1"/>
            <a:r>
              <a:rPr lang="fa-IR" sz="2800" dirty="0" smtClean="0">
                <a:cs typeface="B Nazanin" pitchFamily="2" charset="-78"/>
              </a:rPr>
              <a:t>دیدار دسامبر 1983م (1362 ش) رامسفلد با صدام، بار دیگر موضوع ارسال سلاح به ایران مطرح شد. اما رامسفلد در</a:t>
            </a:r>
            <a:r>
              <a:rPr lang="ar-SA" sz="2800" dirty="0" smtClean="0">
                <a:cs typeface="B Nazanin" pitchFamily="2" charset="-78"/>
              </a:rPr>
              <a:t> جواب گفت: «ما (آمریکایی ها) در قطع صادرات سلاح به ایران موفق بوده ایم و همچنان به این کار ادامه خواهیم داد.» او همچنین قول داد که آمریکا در این باره سخت گیری بیشتری به خرج داده، با همکاری عراق فهرستی از کشورهای درگیر در این موضوع تهیه خواهیم کرد. رامسفلد خوب به قولش عمل کرد.</a:t>
            </a:r>
            <a:endParaRPr lang="en-US" sz="2800" dirty="0" smtClean="0">
              <a:cs typeface="B Nazanin" pitchFamily="2" charset="-78"/>
            </a:endParaRPr>
          </a:p>
          <a:p>
            <a:pPr algn="just" rtl="1"/>
            <a:endParaRPr lang="en-US" sz="2800" dirty="0" smtClean="0">
              <a:cs typeface="B Nazanin" pitchFamily="2" charset="-78"/>
            </a:endParaRPr>
          </a:p>
          <a:p>
            <a:pPr algn="just"/>
            <a:endParaRPr lang="en-US" sz="2800" dirty="0">
              <a:cs typeface="B Nazanin" pitchFamily="2" charset="-78"/>
            </a:endParaRPr>
          </a:p>
        </p:txBody>
      </p:sp>
      <p:sp>
        <p:nvSpPr>
          <p:cNvPr id="3" name="Rectangle 2"/>
          <p:cNvSpPr/>
          <p:nvPr/>
        </p:nvSpPr>
        <p:spPr>
          <a:xfrm>
            <a:off x="1571604" y="428604"/>
            <a:ext cx="5929354" cy="923330"/>
          </a:xfrm>
          <a:prstGeom prst="rect">
            <a:avLst/>
          </a:prstGeom>
        </p:spPr>
        <p:txBody>
          <a:bodyPr wrap="square">
            <a:spAutoFit/>
          </a:bodyPr>
          <a:lstStyle/>
          <a:p>
            <a:pPr algn="ctr" rtl="1"/>
            <a:r>
              <a:rPr lang="fa-IR" sz="5400" b="1" dirty="0" smtClean="0">
                <a:cs typeface="0 Titr Bold" pitchFamily="2" charset="-78"/>
              </a:rPr>
              <a:t> فشار تحریم ها بر ایران</a:t>
            </a:r>
            <a:endParaRPr lang="en-US" sz="5400" dirty="0">
              <a:cs typeface="0 Titr Bold" pitchFamily="2" charset="-78"/>
            </a:endParaRPr>
          </a:p>
        </p:txBody>
      </p:sp>
      <p:sp>
        <p:nvSpPr>
          <p:cNvPr id="5" name="Slide Number Placeholder 4"/>
          <p:cNvSpPr>
            <a:spLocks noGrp="1"/>
          </p:cNvSpPr>
          <p:nvPr>
            <p:ph type="sldNum" sz="quarter" idx="12"/>
          </p:nvPr>
        </p:nvSpPr>
        <p:spPr/>
        <p:txBody>
          <a:bodyPr/>
          <a:lstStyle/>
          <a:p>
            <a:fld id="{0ECBD69C-31DC-4357-8742-A8DED39D19A3}" type="slidenum">
              <a:rPr lang="en-US" smtClean="0"/>
              <a:pPr/>
              <a:t>80</a:t>
            </a:fld>
            <a:endParaRPr lang="en-US"/>
          </a:p>
        </p:txBody>
      </p:sp>
      <p:pic>
        <p:nvPicPr>
          <p:cNvPr id="20482" name="Picture 2" descr="I:\عکس نقش آ»ریکا\06-دونالد رامسفلد\رامسفلد (6).jpg"/>
          <p:cNvPicPr>
            <a:picLocks noChangeAspect="1" noChangeArrowheads="1"/>
          </p:cNvPicPr>
          <p:nvPr/>
        </p:nvPicPr>
        <p:blipFill>
          <a:blip r:embed="rId2" cstate="print"/>
          <a:srcRect/>
          <a:stretch>
            <a:fillRect/>
          </a:stretch>
        </p:blipFill>
        <p:spPr bwMode="auto">
          <a:xfrm>
            <a:off x="5786446" y="1739626"/>
            <a:ext cx="3174690" cy="4046828"/>
          </a:xfrm>
          <a:prstGeom prst="rect">
            <a:avLst/>
          </a:prstGeom>
          <a:ln>
            <a:noFill/>
          </a:ln>
          <a:effectLst>
            <a:outerShdw blurRad="292100" dist="139700" dir="2700000" algn="tl" rotWithShape="0">
              <a:srgbClr val="333333">
                <a:alpha val="65000"/>
              </a:srgbClr>
            </a:outerShdw>
          </a:effectLst>
        </p:spPr>
      </p:pic>
      <p:sp>
        <p:nvSpPr>
          <p:cNvPr id="7" name="Rectangle 6"/>
          <p:cNvSpPr/>
          <p:nvPr/>
        </p:nvSpPr>
        <p:spPr>
          <a:xfrm>
            <a:off x="6786578" y="5929330"/>
            <a:ext cx="1194558" cy="369332"/>
          </a:xfrm>
          <a:prstGeom prst="rect">
            <a:avLst/>
          </a:prstGeom>
        </p:spPr>
        <p:txBody>
          <a:bodyPr wrap="none">
            <a:spAutoFit/>
          </a:bodyPr>
          <a:lstStyle/>
          <a:p>
            <a:r>
              <a:rPr lang="fa-IR" dirty="0" smtClean="0">
                <a:cs typeface="B Nazanin" pitchFamily="2" charset="-78"/>
              </a:rPr>
              <a:t>دونالد رامسفلد</a:t>
            </a:r>
            <a:endParaRPr lang="en-US"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28596" y="1389768"/>
            <a:ext cx="4286280" cy="3539430"/>
          </a:xfrm>
          <a:prstGeom prst="rect">
            <a:avLst/>
          </a:prstGeom>
          <a:noFill/>
        </p:spPr>
        <p:txBody>
          <a:bodyPr wrap="square" rtlCol="0">
            <a:spAutoFit/>
          </a:bodyPr>
          <a:lstStyle/>
          <a:p>
            <a:pPr algn="justLow" rtl="1"/>
            <a:r>
              <a:rPr lang="fa-IR" sz="2800" dirty="0" smtClean="0">
                <a:cs typeface="B Nazanin" pitchFamily="2" charset="-78"/>
              </a:rPr>
              <a:t>ژنرال وفیق السامرایی می گوید: </a:t>
            </a:r>
            <a:r>
              <a:rPr lang="fa-IR" sz="2800" b="1" dirty="0" smtClean="0">
                <a:cs typeface="B Nazanin" pitchFamily="2" charset="-78"/>
              </a:rPr>
              <a:t>من فکر نمی کنم که آمریکایی ها، آن قدر که به ما کمک کرده اند، به هیچ کشور دیگری حتی به اسرائیل کمک کرده باشند.</a:t>
            </a:r>
            <a:r>
              <a:rPr lang="fa-IR" sz="2800" dirty="0" smtClean="0">
                <a:cs typeface="B Nazanin" pitchFamily="2" charset="-78"/>
              </a:rPr>
              <a:t> البته این بدان معنا نیست که سرویس های اطلاعاتی ما بیکار بوده اند. ما به صورت بسـیار شاخـصی فعال بودیـم و</a:t>
            </a:r>
            <a:endParaRPr lang="en-US" sz="2800" dirty="0">
              <a:cs typeface="B Nazanin" pitchFamily="2" charset="-78"/>
            </a:endParaRPr>
          </a:p>
        </p:txBody>
      </p:sp>
      <p:sp>
        <p:nvSpPr>
          <p:cNvPr id="3" name="Rectangle 2"/>
          <p:cNvSpPr/>
          <p:nvPr/>
        </p:nvSpPr>
        <p:spPr>
          <a:xfrm>
            <a:off x="1357290" y="428604"/>
            <a:ext cx="6429420" cy="769441"/>
          </a:xfrm>
          <a:prstGeom prst="rect">
            <a:avLst/>
          </a:prstGeom>
        </p:spPr>
        <p:txBody>
          <a:bodyPr wrap="square">
            <a:spAutoFit/>
          </a:bodyPr>
          <a:lstStyle/>
          <a:p>
            <a:pPr algn="ctr" rtl="1"/>
            <a:r>
              <a:rPr lang="fa-IR" sz="4400" b="1" dirty="0" smtClean="0">
                <a:solidFill>
                  <a:srgbClr val="FF0000"/>
                </a:solidFill>
                <a:cs typeface="0 Titr Bold" pitchFamily="2" charset="-78"/>
              </a:rPr>
              <a:t>آمریکا</a:t>
            </a:r>
            <a:r>
              <a:rPr lang="fa-IR" sz="4400" b="1" dirty="0" smtClean="0">
                <a:cs typeface="0 Titr Bold" pitchFamily="2" charset="-78"/>
              </a:rPr>
              <a:t> در بست در خدمت صدام </a:t>
            </a:r>
            <a:endParaRPr lang="en-US" sz="4400" dirty="0" smtClean="0">
              <a:cs typeface="0 Titr Bold" pitchFamily="2" charset="-78"/>
            </a:endParaRPr>
          </a:p>
        </p:txBody>
      </p:sp>
      <p:sp>
        <p:nvSpPr>
          <p:cNvPr id="5" name="Slide Number Placeholder 4"/>
          <p:cNvSpPr>
            <a:spLocks noGrp="1"/>
          </p:cNvSpPr>
          <p:nvPr>
            <p:ph type="sldNum" sz="quarter" idx="12"/>
          </p:nvPr>
        </p:nvSpPr>
        <p:spPr/>
        <p:txBody>
          <a:bodyPr/>
          <a:lstStyle/>
          <a:p>
            <a:fld id="{0ECBD69C-31DC-4357-8742-A8DED39D19A3}" type="slidenum">
              <a:rPr lang="en-US" smtClean="0"/>
              <a:pPr/>
              <a:t>81</a:t>
            </a:fld>
            <a:endParaRPr lang="en-US"/>
          </a:p>
        </p:txBody>
      </p:sp>
      <p:pic>
        <p:nvPicPr>
          <p:cNvPr id="36866" name="Picture 2" descr="J:\نقش آمریکا در جنگ\وفیق سامرایی.jpg"/>
          <p:cNvPicPr>
            <a:picLocks noChangeAspect="1" noChangeArrowheads="1"/>
          </p:cNvPicPr>
          <p:nvPr/>
        </p:nvPicPr>
        <p:blipFill>
          <a:blip r:embed="rId2" cstate="print"/>
          <a:srcRect/>
          <a:stretch>
            <a:fillRect/>
          </a:stretch>
        </p:blipFill>
        <p:spPr bwMode="auto">
          <a:xfrm>
            <a:off x="4786314" y="1500174"/>
            <a:ext cx="4143404" cy="2997690"/>
          </a:xfrm>
          <a:prstGeom prst="rect">
            <a:avLst/>
          </a:prstGeom>
          <a:noFill/>
        </p:spPr>
      </p:pic>
      <p:sp>
        <p:nvSpPr>
          <p:cNvPr id="7" name="Rectangle 6"/>
          <p:cNvSpPr/>
          <p:nvPr/>
        </p:nvSpPr>
        <p:spPr>
          <a:xfrm>
            <a:off x="6286512" y="4500570"/>
            <a:ext cx="1292341" cy="369332"/>
          </a:xfrm>
          <a:prstGeom prst="rect">
            <a:avLst/>
          </a:prstGeom>
        </p:spPr>
        <p:txBody>
          <a:bodyPr wrap="none">
            <a:spAutoFit/>
          </a:bodyPr>
          <a:lstStyle/>
          <a:p>
            <a:r>
              <a:rPr lang="fa-IR" dirty="0" smtClean="0">
                <a:cs typeface="B Nazanin" pitchFamily="2" charset="-78"/>
              </a:rPr>
              <a:t>وفیق السامرایی </a:t>
            </a:r>
            <a:endParaRPr lang="en-US" dirty="0"/>
          </a:p>
        </p:txBody>
      </p:sp>
      <p:sp>
        <p:nvSpPr>
          <p:cNvPr id="8" name="Rectangle 7"/>
          <p:cNvSpPr/>
          <p:nvPr/>
        </p:nvSpPr>
        <p:spPr>
          <a:xfrm>
            <a:off x="428628" y="4896260"/>
            <a:ext cx="8429652" cy="1384995"/>
          </a:xfrm>
          <a:prstGeom prst="rect">
            <a:avLst/>
          </a:prstGeom>
        </p:spPr>
        <p:txBody>
          <a:bodyPr wrap="square">
            <a:spAutoFit/>
          </a:bodyPr>
          <a:lstStyle/>
          <a:p>
            <a:pPr algn="justLow" rtl="1"/>
            <a:r>
              <a:rPr lang="fa-IR" sz="2800" dirty="0" smtClean="0">
                <a:cs typeface="B Nazanin" pitchFamily="2" charset="-78"/>
              </a:rPr>
              <a:t> از سال 1981در بسیاری از نبردهای اصلی پیشرفت قابل توجهی را از خود نشان دادیم. منابع ما برای پیگیری اطلاعات کافی بود، ولی تصاویر ماهواره ای را نمی توانستیم نادیده بگیریم.   (السامرایی  156:1390)</a:t>
            </a:r>
            <a:endParaRPr lang="en-US" sz="2800"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2913" name="Rectangle 1"/>
          <p:cNvSpPr>
            <a:spLocks noChangeArrowheads="1"/>
          </p:cNvSpPr>
          <p:nvPr/>
        </p:nvSpPr>
        <p:spPr bwMode="auto">
          <a:xfrm>
            <a:off x="571472" y="3214686"/>
            <a:ext cx="8072462" cy="34163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fa-IR" sz="2400" b="0" i="0" u="none" strike="noStrike" cap="none" normalizeH="0" baseline="0" dirty="0" smtClean="0">
                <a:ln>
                  <a:noFill/>
                </a:ln>
                <a:solidFill>
                  <a:schemeClr val="tx1"/>
                </a:solidFill>
                <a:effectLst/>
                <a:latin typeface="Calibri" pitchFamily="34" charset="0"/>
                <a:ea typeface="Calibri" pitchFamily="34" charset="0"/>
                <a:cs typeface="B Mitra" pitchFamily="2" charset="-78"/>
              </a:rPr>
              <a:t>در روند چالش های متقابل ایران و ایالات متحده، آمریکایی ها از الگوهای گوناگونی برای محدود کردن اهداف سیاست خارجی جمهوری اسلامی ایران بهره گرفتند این امر بیانگر استراتژی جنگ کم شدت علیه ایران است. این استراتژی از نمادهای سیاسی، اقتصادی، نظامی، عملیات پنهان، جنگ تبلیغاتی و حقوقی برخوردار است هر یک از این مجموعه ها بر اجرای رویکردهای خاصی تأکید دارند، بنا براین در میان نخبگان آمریکایی جلوه هایی از اختلاف نظر در ارتباط با الگوهای رفتاری آن کشور در برخورد با جمهوری اسلامی ایران به وجود آمده است. هر گروه بر استراتژی و رویکرد خاصی تأکید داشته و آن را مؤثر ترین راه برای تأمین حداکثر منافع ملی آمریکا تلقی می کند (متقی، ابراهیم، تأثیر تحریم های اقتصادی امریکا برای امنیت ملی ج . ا . ا، فصلنامه علوم سیاسی شماره 9،1382)</a:t>
            </a:r>
            <a:endParaRPr kumimoji="0" lang="fa-IR" sz="3600" b="0" i="0" u="none" strike="noStrike" cap="none" normalizeH="0" baseline="0" dirty="0" smtClean="0">
              <a:ln>
                <a:noFill/>
              </a:ln>
              <a:solidFill>
                <a:schemeClr val="tx1"/>
              </a:solidFill>
              <a:effectLst/>
              <a:latin typeface="Arial" pitchFamily="34" charset="0"/>
              <a:cs typeface="Arial" pitchFamily="34" charset="0"/>
            </a:endParaRPr>
          </a:p>
        </p:txBody>
      </p:sp>
      <p:sp>
        <p:nvSpPr>
          <p:cNvPr id="3" name="Rectangle 2"/>
          <p:cNvSpPr/>
          <p:nvPr/>
        </p:nvSpPr>
        <p:spPr>
          <a:xfrm>
            <a:off x="500034" y="2629911"/>
            <a:ext cx="8023350" cy="584775"/>
          </a:xfrm>
          <a:prstGeom prst="rect">
            <a:avLst/>
          </a:prstGeom>
        </p:spPr>
        <p:txBody>
          <a:bodyPr wrap="none">
            <a:spAutoFit/>
          </a:bodyPr>
          <a:lstStyle/>
          <a:p>
            <a:pPr lvl="0" algn="justLow" rtl="1" fontAlgn="base">
              <a:spcBef>
                <a:spcPct val="0"/>
              </a:spcBef>
              <a:spcAft>
                <a:spcPct val="0"/>
              </a:spcAft>
            </a:pPr>
            <a:r>
              <a:rPr lang="fa-IR" sz="3200" b="1" dirty="0" smtClean="0">
                <a:solidFill>
                  <a:srgbClr val="FF0000"/>
                </a:solidFill>
                <a:latin typeface="Calibri" pitchFamily="34" charset="0"/>
                <a:ea typeface="Calibri" pitchFamily="34" charset="0"/>
                <a:cs typeface="B Titr" pitchFamily="2" charset="-78"/>
              </a:rPr>
              <a:t>آمریکا</a:t>
            </a:r>
            <a:r>
              <a:rPr lang="fa-IR" sz="3200" b="1" dirty="0" smtClean="0">
                <a:latin typeface="Calibri" pitchFamily="34" charset="0"/>
                <a:ea typeface="Calibri" pitchFamily="34" charset="0"/>
                <a:cs typeface="B Titr" pitchFamily="2" charset="-78"/>
              </a:rPr>
              <a:t> و بکارگیری استراتژی جنگ کم شدت علیه ایران </a:t>
            </a:r>
            <a:endParaRPr lang="en-US" sz="1600" dirty="0" smtClean="0">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fld id="{0ECBD69C-31DC-4357-8742-A8DED39D19A3}" type="slidenum">
              <a:rPr lang="en-US" smtClean="0"/>
              <a:pPr/>
              <a:t>82</a:t>
            </a:fld>
            <a:endParaRPr lang="en-US"/>
          </a:p>
        </p:txBody>
      </p:sp>
      <p:pic>
        <p:nvPicPr>
          <p:cNvPr id="21506" name="Picture 2" descr="I:\جدید\15283_395.jpg"/>
          <p:cNvPicPr>
            <a:picLocks noChangeAspect="1" noChangeArrowheads="1"/>
          </p:cNvPicPr>
          <p:nvPr/>
        </p:nvPicPr>
        <p:blipFill>
          <a:blip r:embed="rId2" cstate="print"/>
          <a:srcRect/>
          <a:stretch>
            <a:fillRect/>
          </a:stretch>
        </p:blipFill>
        <p:spPr bwMode="auto">
          <a:xfrm>
            <a:off x="2428860" y="71414"/>
            <a:ext cx="4286280" cy="2488013"/>
          </a:xfrm>
          <a:prstGeom prst="rect">
            <a:avLst/>
          </a:prstGeom>
          <a:noFill/>
        </p:spPr>
      </p:pic>
      <p:sp>
        <p:nvSpPr>
          <p:cNvPr id="7" name="Rectangle 6"/>
          <p:cNvSpPr/>
          <p:nvPr/>
        </p:nvSpPr>
        <p:spPr>
          <a:xfrm>
            <a:off x="714348" y="2143116"/>
            <a:ext cx="1643058" cy="369332"/>
          </a:xfrm>
          <a:prstGeom prst="rect">
            <a:avLst/>
          </a:prstGeom>
        </p:spPr>
        <p:txBody>
          <a:bodyPr wrap="square">
            <a:spAutoFit/>
          </a:bodyPr>
          <a:lstStyle/>
          <a:p>
            <a:pPr algn="ctr" rtl="1"/>
            <a:r>
              <a:rPr lang="fa-IR" dirty="0" smtClean="0">
                <a:cs typeface="B Nazanin" pitchFamily="2" charset="-78"/>
              </a:rPr>
              <a:t>دکتر ابراهیم متقی</a:t>
            </a:r>
            <a:endParaRPr lang="en-US"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42910" y="1785926"/>
            <a:ext cx="7786742" cy="5262979"/>
          </a:xfrm>
          <a:prstGeom prst="rect">
            <a:avLst/>
          </a:prstGeom>
          <a:noFill/>
        </p:spPr>
        <p:txBody>
          <a:bodyPr wrap="square" rtlCol="0">
            <a:spAutoFit/>
          </a:bodyPr>
          <a:lstStyle/>
          <a:p>
            <a:pPr algn="just" rtl="1"/>
            <a:r>
              <a:rPr lang="ar-SA" sz="2400" dirty="0" smtClean="0">
                <a:cs typeface="B Nazanin" pitchFamily="2" charset="-78"/>
              </a:rPr>
              <a:t>وزیر خارجه ی آمریکا نماینده ویژه ای تعیین کرد تا بر اجرای عملیات تحریم تسلیحاتی ایران موسوم به عملیات استانچ (</a:t>
            </a:r>
            <a:r>
              <a:rPr lang="en-US" sz="2400" dirty="0" smtClean="0">
                <a:cs typeface="B Nazanin" pitchFamily="2" charset="-78"/>
              </a:rPr>
              <a:t>Operation staunch</a:t>
            </a:r>
            <a:r>
              <a:rPr lang="ar-SA" sz="2400" dirty="0" smtClean="0">
                <a:cs typeface="B Nazanin" pitchFamily="2" charset="-78"/>
              </a:rPr>
              <a:t>)  نظارت کند. در اصل آمریکا در این طرح از همه متحدانش از جمله انگلستان، ایتالیا، آلمان، ترکیه، کره جنوبی و رژیم صهیونیستی، می خواست از فروش سلاح به ایران خودداری کنند. اجرای عملیات استانچ تاثیر مخربی بر ایران گذاشت چون این کشور را از دست یابی به تجهیزات ساخت آمریکا محروم کرد و این تجهیزات همان چیزی بود که متحدان آمریکا در اختیار داشتند. برخی حتی معتقدند که اگر عملیات استانچ شروع نمی شد یا با موفقیت اندکی داشت و ایران احتمالا می توانست  برنده جنگ باشد. اما به رغم اعلام رسمی این سیاست آمریکا و اعمال فشار بر دیگر کشور ها برای اجرای آن – که بسیاری از آنها ناخوشندی خود را از این موضوع ابراز می کردند – آمریکایی ها خودشان تنها کسانی بودند که این سیاست را نقض کردند. ماجرای ایران – کنترا ( </a:t>
            </a:r>
            <a:r>
              <a:rPr lang="en-US" sz="2400" dirty="0" smtClean="0">
                <a:cs typeface="B Nazanin" pitchFamily="2" charset="-78"/>
              </a:rPr>
              <a:t>Iran-contra</a:t>
            </a:r>
            <a:r>
              <a:rPr lang="ar-SA" sz="2400" dirty="0" smtClean="0">
                <a:cs typeface="B Nazanin" pitchFamily="2" charset="-78"/>
              </a:rPr>
              <a:t> ) جهان را تکان داد.» (ویلمسه 1392 : 123-124).</a:t>
            </a:r>
            <a:endParaRPr lang="en-US" sz="2400" dirty="0" smtClean="0">
              <a:cs typeface="B Nazanin" pitchFamily="2" charset="-78"/>
            </a:endParaRPr>
          </a:p>
          <a:p>
            <a:pPr algn="just"/>
            <a:endParaRPr lang="en-US" sz="2400" dirty="0">
              <a:cs typeface="B Nazanin" pitchFamily="2" charset="-78"/>
            </a:endParaRPr>
          </a:p>
        </p:txBody>
      </p:sp>
      <p:sp>
        <p:nvSpPr>
          <p:cNvPr id="3" name="Rectangle 2"/>
          <p:cNvSpPr/>
          <p:nvPr/>
        </p:nvSpPr>
        <p:spPr>
          <a:xfrm>
            <a:off x="1285852" y="142852"/>
            <a:ext cx="6357982" cy="1692771"/>
          </a:xfrm>
          <a:prstGeom prst="rect">
            <a:avLst/>
          </a:prstGeom>
        </p:spPr>
        <p:txBody>
          <a:bodyPr wrap="square">
            <a:spAutoFit/>
          </a:bodyPr>
          <a:lstStyle/>
          <a:p>
            <a:pPr algn="ctr" rtl="1">
              <a:lnSpc>
                <a:spcPct val="130000"/>
              </a:lnSpc>
            </a:pPr>
            <a:r>
              <a:rPr lang="fa-IR" sz="4400" b="1" dirty="0" smtClean="0">
                <a:solidFill>
                  <a:srgbClr val="FF0000"/>
                </a:solidFill>
                <a:cs typeface="0 Titr Bold" pitchFamily="2" charset="-78"/>
              </a:rPr>
              <a:t>تحریم استانچ؛ </a:t>
            </a:r>
          </a:p>
          <a:p>
            <a:pPr algn="ctr" rtl="1">
              <a:lnSpc>
                <a:spcPct val="130000"/>
              </a:lnSpc>
            </a:pPr>
            <a:r>
              <a:rPr lang="fa-IR" sz="3600" b="1" dirty="0" smtClean="0">
                <a:cs typeface="0 Titr Bold" pitchFamily="2" charset="-78"/>
              </a:rPr>
              <a:t>ممنوعیت فروش سلاح به ایران</a:t>
            </a:r>
            <a:endParaRPr lang="en-US" sz="3600" dirty="0" smtClean="0">
              <a:cs typeface="0 Titr Bold" pitchFamily="2" charset="-78"/>
            </a:endParaRPr>
          </a:p>
        </p:txBody>
      </p:sp>
      <p:sp>
        <p:nvSpPr>
          <p:cNvPr id="5" name="Slide Number Placeholder 4"/>
          <p:cNvSpPr>
            <a:spLocks noGrp="1"/>
          </p:cNvSpPr>
          <p:nvPr>
            <p:ph type="sldNum" sz="quarter" idx="12"/>
          </p:nvPr>
        </p:nvSpPr>
        <p:spPr/>
        <p:txBody>
          <a:bodyPr/>
          <a:lstStyle/>
          <a:p>
            <a:fld id="{0ECBD69C-31DC-4357-8742-A8DED39D19A3}" type="slidenum">
              <a:rPr lang="en-US" smtClean="0"/>
              <a:pPr/>
              <a:t>83</a:t>
            </a:fld>
            <a:endParaRPr lang="en-US"/>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ECBD69C-31DC-4357-8742-A8DED39D19A3}" type="slidenum">
              <a:rPr lang="en-US" smtClean="0"/>
              <a:pPr/>
              <a:t>84</a:t>
            </a:fld>
            <a:endParaRPr lang="en-US"/>
          </a:p>
        </p:txBody>
      </p:sp>
      <p:sp>
        <p:nvSpPr>
          <p:cNvPr id="3" name="Rectangle 2"/>
          <p:cNvSpPr/>
          <p:nvPr/>
        </p:nvSpPr>
        <p:spPr>
          <a:xfrm>
            <a:off x="142844" y="1500174"/>
            <a:ext cx="7929618" cy="3970318"/>
          </a:xfrm>
          <a:prstGeom prst="rect">
            <a:avLst/>
          </a:prstGeom>
        </p:spPr>
        <p:txBody>
          <a:bodyPr wrap="square">
            <a:spAutoFit/>
          </a:bodyPr>
          <a:lstStyle/>
          <a:p>
            <a:pPr algn="ctr" rtl="1">
              <a:lnSpc>
                <a:spcPct val="150000"/>
              </a:lnSpc>
            </a:pPr>
            <a:r>
              <a:rPr lang="fa-IR" sz="6000" dirty="0" smtClean="0">
                <a:solidFill>
                  <a:srgbClr val="00B050"/>
                </a:solidFill>
                <a:cs typeface="B Titr" pitchFamily="2" charset="-78"/>
              </a:rPr>
              <a:t>مرحله ششم:</a:t>
            </a:r>
          </a:p>
          <a:p>
            <a:pPr algn="ctr" rtl="1">
              <a:lnSpc>
                <a:spcPct val="150000"/>
              </a:lnSpc>
            </a:pPr>
            <a:r>
              <a:rPr lang="fa-IR" sz="5400" dirty="0" smtClean="0">
                <a:solidFill>
                  <a:srgbClr val="FF0000"/>
                </a:solidFill>
                <a:cs typeface="B Titr" pitchFamily="2" charset="-78"/>
              </a:rPr>
              <a:t>سازمان های اطلاعاتی آمریکا در خدمت مستقیم صدام</a:t>
            </a:r>
            <a:endParaRPr lang="en-US" sz="5400" dirty="0" smtClean="0">
              <a:solidFill>
                <a:srgbClr val="FF0000"/>
              </a:solidFill>
              <a:cs typeface="B Titr" pitchFamily="2" charset="-78"/>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4177" name="Rectangle 1"/>
          <p:cNvSpPr>
            <a:spLocks noChangeArrowheads="1"/>
          </p:cNvSpPr>
          <p:nvPr/>
        </p:nvSpPr>
        <p:spPr bwMode="auto">
          <a:xfrm>
            <a:off x="142844" y="1428736"/>
            <a:ext cx="6357982" cy="48320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fa-IR" sz="2800" b="0" i="0" u="none" strike="noStrike" cap="none" normalizeH="0" baseline="0" dirty="0" smtClean="0">
                <a:ln>
                  <a:noFill/>
                </a:ln>
                <a:solidFill>
                  <a:schemeClr val="tx1"/>
                </a:solidFill>
                <a:effectLst/>
                <a:latin typeface="Calibri" pitchFamily="34" charset="0"/>
                <a:ea typeface="Calibri" pitchFamily="34" charset="0"/>
                <a:cs typeface="B Mitra" pitchFamily="2" charset="-78"/>
              </a:rPr>
              <a:t>تایچر که از سال 1987 تا 1982 به عنوان مسئول امور خاورمیانه و امور سیاسی – نظامی شورای امنیت آمریکا کار می کرد به دادگاه گفته است که به طور مرتب با ويليام كيسي رئيس وقت سازمان سيا و جانشين اش رابرت گيتس تماس داشته است. وي همچنين اظهار كرده است كه در نوشتن يك دستورالعمل تصميم امنيت ملي براي ريگان [رئيس جمهور وقت آمريكا] در سال 1982 م {1361ش} همكاري داشته است؛ يك دستورالعمل كاملاً محرمانه كه هنوز هم داراي طبقه بندي مي باشد و در آن تصريح گرديده كه «آمريكا بايد هر اقدام قانوني و لازمي را انجام دهد تا از شكست عراق در جنگ با ايران جلوگيري كند».</a:t>
            </a:r>
            <a:endParaRPr kumimoji="0" lang="fa-IR" sz="4000" b="0" i="0" u="none" strike="noStrike" cap="none" normalizeH="0" baseline="0" dirty="0" smtClean="0">
              <a:ln>
                <a:noFill/>
              </a:ln>
              <a:solidFill>
                <a:schemeClr val="tx1"/>
              </a:solidFill>
              <a:effectLst/>
              <a:latin typeface="Arial" pitchFamily="34" charset="0"/>
              <a:cs typeface="Arial" pitchFamily="34" charset="0"/>
            </a:endParaRPr>
          </a:p>
        </p:txBody>
      </p:sp>
      <p:sp>
        <p:nvSpPr>
          <p:cNvPr id="3" name="Rectangle 2"/>
          <p:cNvSpPr/>
          <p:nvPr/>
        </p:nvSpPr>
        <p:spPr>
          <a:xfrm>
            <a:off x="71406" y="-24"/>
            <a:ext cx="6500826" cy="1384995"/>
          </a:xfrm>
          <a:prstGeom prst="rect">
            <a:avLst/>
          </a:prstGeom>
        </p:spPr>
        <p:txBody>
          <a:bodyPr wrap="square">
            <a:spAutoFit/>
          </a:bodyPr>
          <a:lstStyle/>
          <a:p>
            <a:pPr lvl="0" algn="ctr" rtl="1" fontAlgn="base">
              <a:lnSpc>
                <a:spcPct val="150000"/>
              </a:lnSpc>
              <a:spcBef>
                <a:spcPct val="0"/>
              </a:spcBef>
              <a:spcAft>
                <a:spcPct val="0"/>
              </a:spcAft>
            </a:pPr>
            <a:r>
              <a:rPr lang="fa-IR" sz="2800" b="1" dirty="0" smtClean="0">
                <a:latin typeface="Calibri" pitchFamily="34" charset="0"/>
                <a:ea typeface="Calibri" pitchFamily="34" charset="0"/>
                <a:cs typeface="B Titr" pitchFamily="2" charset="-78"/>
              </a:rPr>
              <a:t>دستورالعمل های راهبردی </a:t>
            </a:r>
            <a:r>
              <a:rPr lang="fa-IR" sz="2800" b="1" dirty="0" smtClean="0">
                <a:solidFill>
                  <a:srgbClr val="FF0000"/>
                </a:solidFill>
                <a:latin typeface="Calibri" pitchFamily="34" charset="0"/>
                <a:ea typeface="Calibri" pitchFamily="34" charset="0"/>
                <a:cs typeface="B Titr" pitchFamily="2" charset="-78"/>
              </a:rPr>
              <a:t>آمریکا</a:t>
            </a:r>
            <a:r>
              <a:rPr lang="fa-IR" sz="2800" b="1" dirty="0" smtClean="0">
                <a:latin typeface="Calibri" pitchFamily="34" charset="0"/>
                <a:ea typeface="Calibri" pitchFamily="34" charset="0"/>
                <a:cs typeface="B Titr" pitchFamily="2" charset="-78"/>
              </a:rPr>
              <a:t>: انجام هر اقدامی برای پیروزی عراق در جنگ علیه ایران</a:t>
            </a:r>
            <a:endParaRPr lang="en-US" sz="1600" dirty="0" smtClean="0">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fld id="{0ECBD69C-31DC-4357-8742-A8DED39D19A3}" type="slidenum">
              <a:rPr lang="en-US" smtClean="0"/>
              <a:pPr/>
              <a:t>85</a:t>
            </a:fld>
            <a:endParaRPr lang="en-US"/>
          </a:p>
        </p:txBody>
      </p:sp>
      <p:pic>
        <p:nvPicPr>
          <p:cNvPr id="10" name="Picture 2" descr="C:\Users\basij\Desktop\عکس نقش آ»ریکا\22-ویلیام کیسی\Casey-copy.jpg"/>
          <p:cNvPicPr>
            <a:picLocks noChangeAspect="1" noChangeArrowheads="1"/>
          </p:cNvPicPr>
          <p:nvPr/>
        </p:nvPicPr>
        <p:blipFill>
          <a:blip r:embed="rId3" cstate="print"/>
          <a:srcRect/>
          <a:stretch>
            <a:fillRect/>
          </a:stretch>
        </p:blipFill>
        <p:spPr bwMode="auto">
          <a:xfrm>
            <a:off x="6572264" y="630776"/>
            <a:ext cx="2400990" cy="2214578"/>
          </a:xfrm>
          <a:prstGeom prst="rect">
            <a:avLst/>
          </a:prstGeom>
          <a:noFill/>
        </p:spPr>
      </p:pic>
      <p:sp>
        <p:nvSpPr>
          <p:cNvPr id="11" name="Rectangle 10"/>
          <p:cNvSpPr/>
          <p:nvPr/>
        </p:nvSpPr>
        <p:spPr>
          <a:xfrm>
            <a:off x="7286644" y="2916792"/>
            <a:ext cx="1024639" cy="369332"/>
          </a:xfrm>
          <a:prstGeom prst="rect">
            <a:avLst/>
          </a:prstGeom>
        </p:spPr>
        <p:txBody>
          <a:bodyPr wrap="none">
            <a:spAutoFit/>
          </a:bodyPr>
          <a:lstStyle/>
          <a:p>
            <a:r>
              <a:rPr lang="fa-IR" dirty="0" smtClean="0">
                <a:latin typeface="Calibri" pitchFamily="34" charset="0"/>
                <a:ea typeface="Calibri" pitchFamily="34" charset="0"/>
                <a:cs typeface="B Mitra" pitchFamily="2" charset="-78"/>
              </a:rPr>
              <a:t>ويليام كيسي </a:t>
            </a:r>
            <a:endParaRPr lang="en-US" dirty="0"/>
          </a:p>
        </p:txBody>
      </p:sp>
      <p:sp>
        <p:nvSpPr>
          <p:cNvPr id="13" name="Rectangle 12"/>
          <p:cNvSpPr/>
          <p:nvPr/>
        </p:nvSpPr>
        <p:spPr>
          <a:xfrm>
            <a:off x="6858016" y="5917188"/>
            <a:ext cx="1983235" cy="369332"/>
          </a:xfrm>
          <a:prstGeom prst="rect">
            <a:avLst/>
          </a:prstGeom>
        </p:spPr>
        <p:txBody>
          <a:bodyPr wrap="none">
            <a:spAutoFit/>
          </a:bodyPr>
          <a:lstStyle/>
          <a:p>
            <a:r>
              <a:rPr lang="fa-IR" dirty="0" smtClean="0">
                <a:latin typeface="Calibri" pitchFamily="34" charset="0"/>
                <a:ea typeface="Calibri" pitchFamily="34" charset="0"/>
                <a:cs typeface="B Mitra" pitchFamily="2" charset="-78"/>
              </a:rPr>
              <a:t>مک فارلین نورث کیو تایچر</a:t>
            </a:r>
            <a:endParaRPr lang="en-US" dirty="0" smtClean="0">
              <a:latin typeface="Calibri" pitchFamily="34" charset="0"/>
              <a:ea typeface="Calibri" pitchFamily="34" charset="0"/>
              <a:cs typeface="B Mitra" pitchFamily="2" charset="-78"/>
            </a:endParaRPr>
          </a:p>
        </p:txBody>
      </p:sp>
      <p:pic>
        <p:nvPicPr>
          <p:cNvPr id="22530" name="Picture 2" descr="I:\جدید\765.jpg"/>
          <p:cNvPicPr>
            <a:picLocks noChangeAspect="1" noChangeArrowheads="1"/>
          </p:cNvPicPr>
          <p:nvPr/>
        </p:nvPicPr>
        <p:blipFill>
          <a:blip r:embed="rId4" cstate="print"/>
          <a:srcRect t="6409" b="25259"/>
          <a:stretch>
            <a:fillRect/>
          </a:stretch>
        </p:blipFill>
        <p:spPr bwMode="auto">
          <a:xfrm>
            <a:off x="6572264" y="3560906"/>
            <a:ext cx="2428892" cy="2284844"/>
          </a:xfrm>
          <a:prstGeom prst="rect">
            <a:avLst/>
          </a:prstGeom>
          <a:noFill/>
        </p:spPr>
      </p:pic>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14414" y="1214422"/>
            <a:ext cx="6572296" cy="2677656"/>
          </a:xfrm>
          <a:prstGeom prst="rect">
            <a:avLst/>
          </a:prstGeom>
          <a:noFill/>
        </p:spPr>
        <p:txBody>
          <a:bodyPr wrap="square" rtlCol="0">
            <a:spAutoFit/>
          </a:bodyPr>
          <a:lstStyle/>
          <a:p>
            <a:pPr algn="justLow" rtl="1"/>
            <a:r>
              <a:rPr lang="fa-IR" sz="2400" dirty="0" smtClean="0">
                <a:cs typeface="B Nazanin" pitchFamily="2" charset="-78"/>
              </a:rPr>
              <a:t>دو هفته پس از آغاز جنگ، آمریکا 4 فروند هواپیمای آواکس را به عربستان سعودی تحویل داد تا ریاض اطلاعات جامع کسب شده را به بغداد ارسال کند. تا سال 1984 میلادی به غیر از اطلاعاتی که آواکس ها جمع آوری کرده بودند و نیز اطلاعات ماهواره ای که واشنگتن برای بغداد می فرستاد، ظاهراً هیچ گونه روابط رسمی دوجانبه ای میان عراق و آمریکا وجود نداشت. </a:t>
            </a:r>
            <a:endParaRPr lang="en-US" sz="2400" dirty="0" smtClean="0">
              <a:cs typeface="B Nazanin" pitchFamily="2" charset="-78"/>
            </a:endParaRPr>
          </a:p>
          <a:p>
            <a:pPr algn="justLow"/>
            <a:endParaRPr lang="en-US" sz="2400" dirty="0">
              <a:cs typeface="B Nazanin" pitchFamily="2" charset="-78"/>
            </a:endParaRPr>
          </a:p>
        </p:txBody>
      </p:sp>
      <p:sp>
        <p:nvSpPr>
          <p:cNvPr id="3" name="Rectangle 2"/>
          <p:cNvSpPr/>
          <p:nvPr/>
        </p:nvSpPr>
        <p:spPr>
          <a:xfrm>
            <a:off x="2017044" y="571480"/>
            <a:ext cx="5126724" cy="523220"/>
          </a:xfrm>
          <a:prstGeom prst="rect">
            <a:avLst/>
          </a:prstGeom>
        </p:spPr>
        <p:txBody>
          <a:bodyPr wrap="none">
            <a:spAutoFit/>
          </a:bodyPr>
          <a:lstStyle/>
          <a:p>
            <a:pPr rtl="1"/>
            <a:r>
              <a:rPr lang="fa-IR" sz="2800" b="1" dirty="0" smtClean="0">
                <a:cs typeface="0 Titr Bold" pitchFamily="2" charset="-78"/>
              </a:rPr>
              <a:t>آواکس های </a:t>
            </a:r>
            <a:r>
              <a:rPr lang="fa-IR" sz="2800" b="1" dirty="0" smtClean="0">
                <a:solidFill>
                  <a:srgbClr val="FF0000"/>
                </a:solidFill>
                <a:cs typeface="0 Titr Bold" pitchFamily="2" charset="-78"/>
              </a:rPr>
              <a:t>آمریکایی</a:t>
            </a:r>
            <a:r>
              <a:rPr lang="fa-IR" sz="2800" b="1" dirty="0" smtClean="0">
                <a:cs typeface="0 Titr Bold" pitchFamily="2" charset="-78"/>
              </a:rPr>
              <a:t> در خدمت صدام</a:t>
            </a:r>
            <a:endParaRPr lang="en-US" sz="2800" dirty="0" smtClean="0">
              <a:cs typeface="0 Titr Bold" pitchFamily="2" charset="-78"/>
            </a:endParaRPr>
          </a:p>
        </p:txBody>
      </p:sp>
      <p:sp>
        <p:nvSpPr>
          <p:cNvPr id="5" name="Slide Number Placeholder 4"/>
          <p:cNvSpPr>
            <a:spLocks noGrp="1"/>
          </p:cNvSpPr>
          <p:nvPr>
            <p:ph type="sldNum" sz="quarter" idx="12"/>
          </p:nvPr>
        </p:nvSpPr>
        <p:spPr/>
        <p:txBody>
          <a:bodyPr/>
          <a:lstStyle/>
          <a:p>
            <a:fld id="{0ECBD69C-31DC-4357-8742-A8DED39D19A3}" type="slidenum">
              <a:rPr lang="en-US" smtClean="0"/>
              <a:pPr/>
              <a:t>86</a:t>
            </a:fld>
            <a:endParaRPr lang="en-US"/>
          </a:p>
        </p:txBody>
      </p:sp>
      <p:pic>
        <p:nvPicPr>
          <p:cNvPr id="38914" name="Picture 2" descr="J:\نقش آمریکا در جنگ\New folder\1177798.jpg"/>
          <p:cNvPicPr>
            <a:picLocks noChangeAspect="1" noChangeArrowheads="1"/>
          </p:cNvPicPr>
          <p:nvPr/>
        </p:nvPicPr>
        <p:blipFill>
          <a:blip r:embed="rId2" cstate="print"/>
          <a:srcRect t="14831" b="13740"/>
          <a:stretch>
            <a:fillRect/>
          </a:stretch>
        </p:blipFill>
        <p:spPr bwMode="auto">
          <a:xfrm>
            <a:off x="1285852" y="3509565"/>
            <a:ext cx="6500858" cy="3174399"/>
          </a:xfrm>
          <a:prstGeom prst="rect">
            <a:avLst/>
          </a:prstGeom>
          <a:ln>
            <a:noFill/>
          </a:ln>
          <a:effectLst>
            <a:outerShdw blurRad="190500" algn="tl" rotWithShape="0">
              <a:srgbClr val="000000">
                <a:alpha val="70000"/>
              </a:srgbClr>
            </a:outerShdw>
          </a:effectLst>
        </p:spPr>
      </p:pic>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4282" y="941374"/>
            <a:ext cx="8786874" cy="3416320"/>
          </a:xfrm>
          <a:prstGeom prst="rect">
            <a:avLst/>
          </a:prstGeom>
          <a:noFill/>
        </p:spPr>
        <p:txBody>
          <a:bodyPr wrap="square" rtlCol="0">
            <a:spAutoFit/>
          </a:bodyPr>
          <a:lstStyle/>
          <a:p>
            <a:pPr algn="justLow" rtl="1"/>
            <a:r>
              <a:rPr lang="fa-IR" dirty="0" smtClean="0">
                <a:cs typeface="B Nazanin" pitchFamily="2" charset="-78"/>
              </a:rPr>
              <a:t>این دلایل نشان می دهند که رفتار آمریکا پس از سپری شدن زمان کوتاهی از جنگ یا حتی پیش از آغاز آن، بی طرفانه نبوده است. حساسیت موضوع هنگامی افزایش می یابد که مطابق با منشور سازمان ملل، استقرار آواکس ها طبق حقوق بین المللی اقدام جنگی محسوب می شود و طبق منشور، آمریکا شریک جرم عراق در تجاوزاتش خواهد بود. </a:t>
            </a:r>
            <a:endParaRPr lang="en-US" dirty="0" smtClean="0">
              <a:cs typeface="B Nazanin" pitchFamily="2" charset="-78"/>
            </a:endParaRPr>
          </a:p>
          <a:p>
            <a:pPr algn="justLow" rtl="1"/>
            <a:r>
              <a:rPr lang="fa-IR" dirty="0" smtClean="0">
                <a:cs typeface="B Nazanin" pitchFamily="2" charset="-78"/>
              </a:rPr>
              <a:t>ساندی تایمز نیز در 16 مارس 1985 پس از برقراری روابط رسمی عراق و آمریکا نوشت: رابطه ی مستقیم میان سازمان سیا و سفارت آمریکا در بغداد برقرار شد و دولت عراق این امکان را یافت تا از وضعیت هواپیماهای ایرانی پس از برخواستن به سرعت اگاه شود. </a:t>
            </a:r>
            <a:r>
              <a:rPr lang="fa-IR" b="1" dirty="0" smtClean="0">
                <a:cs typeface="B Nazanin" pitchFamily="2" charset="-78"/>
              </a:rPr>
              <a:t>همچنین، آمریکایی ها ادعا کردند که هر 12 ساعت یک بار از وضعیت نیروی زمینی ایران آگاهی می یابند و این موضوع برای عراق امتیاز مهمی محسوب می شد </a:t>
            </a:r>
            <a:r>
              <a:rPr lang="fa-IR" dirty="0" smtClean="0">
                <a:cs typeface="B Nazanin" pitchFamily="2" charset="-78"/>
              </a:rPr>
              <a:t>(ویلمسه 99:1392).</a:t>
            </a:r>
            <a:endParaRPr lang="en-US" dirty="0" smtClean="0">
              <a:cs typeface="B Nazanin" pitchFamily="2" charset="-78"/>
            </a:endParaRPr>
          </a:p>
          <a:p>
            <a:pPr algn="justLow" rtl="1"/>
            <a:r>
              <a:rPr lang="fa-IR" dirty="0" smtClean="0">
                <a:cs typeface="B Nazanin" pitchFamily="2" charset="-78"/>
              </a:rPr>
              <a:t>به گفته ریچار مورفی، دولت ریگان، با تلاش چندین سازمان و مشارکت وزارت دفاع، وزارت امور خارجه و سیا، به حمایت از عراق برخاست. یکی از عناصر مهم این حمایت، موافقت ویلیام کیسی رئیس سازمان سیا با این مساله بود که آمریکا اطلاعات بسیار حساس و ارزنده مربوط به فعالیت نیروهای ایرانی را که به یاری هواپیماهای آواکس مستقر در عربستان سعودی دریافت می کرد، در اختیار عراق بگذارد (تیمر من 267:1376)</a:t>
            </a:r>
            <a:endParaRPr lang="en-US" dirty="0" smtClean="0">
              <a:cs typeface="B Nazanin" pitchFamily="2" charset="-78"/>
            </a:endParaRPr>
          </a:p>
          <a:p>
            <a:endParaRPr lang="en-US" dirty="0"/>
          </a:p>
        </p:txBody>
      </p:sp>
      <p:sp>
        <p:nvSpPr>
          <p:cNvPr id="4" name="Slide Number Placeholder 3"/>
          <p:cNvSpPr>
            <a:spLocks noGrp="1"/>
          </p:cNvSpPr>
          <p:nvPr>
            <p:ph type="sldNum" sz="quarter" idx="12"/>
          </p:nvPr>
        </p:nvSpPr>
        <p:spPr/>
        <p:txBody>
          <a:bodyPr/>
          <a:lstStyle/>
          <a:p>
            <a:fld id="{0ECBD69C-31DC-4357-8742-A8DED39D19A3}" type="slidenum">
              <a:rPr lang="en-US" smtClean="0"/>
              <a:pPr/>
              <a:t>87</a:t>
            </a:fld>
            <a:endParaRPr lang="en-US"/>
          </a:p>
        </p:txBody>
      </p:sp>
      <p:sp>
        <p:nvSpPr>
          <p:cNvPr id="6" name="Rectangle 5"/>
          <p:cNvSpPr/>
          <p:nvPr/>
        </p:nvSpPr>
        <p:spPr>
          <a:xfrm>
            <a:off x="1643042" y="214290"/>
            <a:ext cx="5832046" cy="584775"/>
          </a:xfrm>
          <a:prstGeom prst="rect">
            <a:avLst/>
          </a:prstGeom>
        </p:spPr>
        <p:txBody>
          <a:bodyPr wrap="none">
            <a:spAutoFit/>
          </a:bodyPr>
          <a:lstStyle/>
          <a:p>
            <a:pPr rtl="1"/>
            <a:r>
              <a:rPr lang="fa-IR" sz="3200" b="1" dirty="0" smtClean="0">
                <a:cs typeface="0 Titr Bold" pitchFamily="2" charset="-78"/>
              </a:rPr>
              <a:t>آواکس های </a:t>
            </a:r>
            <a:r>
              <a:rPr lang="fa-IR" sz="3200" b="1" dirty="0" smtClean="0">
                <a:solidFill>
                  <a:srgbClr val="FF0000"/>
                </a:solidFill>
                <a:cs typeface="0 Titr Bold" pitchFamily="2" charset="-78"/>
              </a:rPr>
              <a:t>آمریکایی</a:t>
            </a:r>
            <a:r>
              <a:rPr lang="fa-IR" sz="3200" b="1" dirty="0" smtClean="0">
                <a:cs typeface="0 Titr Bold" pitchFamily="2" charset="-78"/>
              </a:rPr>
              <a:t> در خدمت صدام</a:t>
            </a:r>
            <a:endParaRPr lang="en-US" sz="3200" dirty="0" smtClean="0">
              <a:cs typeface="0 Titr Bold" pitchFamily="2" charset="-78"/>
            </a:endParaRPr>
          </a:p>
        </p:txBody>
      </p:sp>
      <p:pic>
        <p:nvPicPr>
          <p:cNvPr id="39938" name="Picture 2" descr="J:\نقش آمریکا در جنگ\New folder\90.jpg"/>
          <p:cNvPicPr>
            <a:picLocks noChangeAspect="1" noChangeArrowheads="1"/>
          </p:cNvPicPr>
          <p:nvPr/>
        </p:nvPicPr>
        <p:blipFill>
          <a:blip r:embed="rId2" cstate="print"/>
          <a:srcRect/>
          <a:stretch>
            <a:fillRect/>
          </a:stretch>
        </p:blipFill>
        <p:spPr bwMode="auto">
          <a:xfrm>
            <a:off x="714348" y="4214414"/>
            <a:ext cx="3714776" cy="2483513"/>
          </a:xfrm>
          <a:prstGeom prst="rect">
            <a:avLst/>
          </a:prstGeom>
          <a:ln>
            <a:noFill/>
          </a:ln>
          <a:effectLst>
            <a:outerShdw blurRad="190500" algn="tl" rotWithShape="0">
              <a:srgbClr val="000000">
                <a:alpha val="70000"/>
              </a:srgbClr>
            </a:outerShdw>
          </a:effectLst>
        </p:spPr>
      </p:pic>
      <p:pic>
        <p:nvPicPr>
          <p:cNvPr id="39940" name="Picture 4" descr="C:\Users\basij\Desktop\عکس نقش آ»ریکا\47عکسهای هوایی جاسوسی\1313415595.jpg"/>
          <p:cNvPicPr>
            <a:picLocks noChangeAspect="1" noChangeArrowheads="1"/>
          </p:cNvPicPr>
          <p:nvPr/>
        </p:nvPicPr>
        <p:blipFill>
          <a:blip r:embed="rId3" cstate="print"/>
          <a:srcRect/>
          <a:stretch>
            <a:fillRect/>
          </a:stretch>
        </p:blipFill>
        <p:spPr bwMode="auto">
          <a:xfrm>
            <a:off x="4500561" y="4214818"/>
            <a:ext cx="3907484" cy="2474740"/>
          </a:xfrm>
          <a:prstGeom prst="rect">
            <a:avLst/>
          </a:prstGeom>
          <a:ln>
            <a:noFill/>
          </a:ln>
          <a:effectLst>
            <a:outerShdw blurRad="190500" algn="tl" rotWithShape="0">
              <a:srgbClr val="000000">
                <a:alpha val="70000"/>
              </a:srgbClr>
            </a:outerShdw>
          </a:effectLst>
        </p:spPr>
      </p:pic>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ECBD69C-31DC-4357-8742-A8DED39D19A3}" type="slidenum">
              <a:rPr lang="en-US" smtClean="0"/>
              <a:pPr/>
              <a:t>88</a:t>
            </a:fld>
            <a:endParaRPr lang="en-US"/>
          </a:p>
        </p:txBody>
      </p:sp>
      <p:sp>
        <p:nvSpPr>
          <p:cNvPr id="3" name="Rectangle 2"/>
          <p:cNvSpPr/>
          <p:nvPr/>
        </p:nvSpPr>
        <p:spPr>
          <a:xfrm>
            <a:off x="500034" y="1000108"/>
            <a:ext cx="8215370" cy="3785652"/>
          </a:xfrm>
          <a:prstGeom prst="rect">
            <a:avLst/>
          </a:prstGeom>
        </p:spPr>
        <p:txBody>
          <a:bodyPr wrap="square">
            <a:spAutoFit/>
          </a:bodyPr>
          <a:lstStyle/>
          <a:p>
            <a:pPr algn="justLow" rtl="1"/>
            <a:r>
              <a:rPr lang="ar-SA" sz="2400" dirty="0" smtClean="0">
                <a:cs typeface="B Mitra" pitchFamily="2" charset="-78"/>
              </a:rPr>
              <a:t>در ماه ژوئن 1987 ( تیر ماه 1366 ) ریگان دستور داد ناوهای جنگی آمریکا وارد خلیج فارس شوند. پس از آن، دولت آمریکا به‌طور پنهانی گروهی از افسران بلند پایه شامل یک دریاسالار را به بغداد فرستاد تا اطلاعات استراتژیک درباره تردد کشتی‌ها در خلیج فارس را در اختیار عراق قرار دهند تا عراق به راحتی بتواند به کشتی‌های حامل نفت ایران حمله کند. یکی از افسران بازنشسته ارتش آمریکا، ماجرا را چنین تعریف می‌کند</a:t>
            </a:r>
            <a:r>
              <a:rPr lang="en-US" sz="2400" dirty="0" smtClean="0">
                <a:cs typeface="B Mitra" pitchFamily="2" charset="-78"/>
              </a:rPr>
              <a:t> </a:t>
            </a:r>
            <a:endParaRPr lang="fa-IR" sz="2400" dirty="0" smtClean="0">
              <a:cs typeface="B Mitra" pitchFamily="2" charset="-78"/>
            </a:endParaRPr>
          </a:p>
          <a:p>
            <a:pPr algn="justLow" rtl="1"/>
            <a:r>
              <a:rPr lang="fa-IR" sz="2400" dirty="0" smtClean="0">
                <a:cs typeface="B Mitra" pitchFamily="2" charset="-78"/>
              </a:rPr>
              <a:t>«</a:t>
            </a:r>
            <a:r>
              <a:rPr lang="ar-SA" sz="2400" dirty="0" smtClean="0">
                <a:cs typeface="B Mitra" pitchFamily="2" charset="-78"/>
              </a:rPr>
              <a:t>جریان از این قرار بود که وقتی عراقی‌ها هواپیماهای خود را برفراز خلیج فارس به پرواز در می‌آوردند، می‌توانستند با افسران ما در تماس باشند. با افزایش روابط، افسران جزء در این کشتی‌ها، موقعیت جغرافیایی و جهت و سرعت نفتکش‌هایی را که با ایران معامله می‌کردند، به اطلاع عراقی‌ها می‌رساندند و به این وسیله به آنها در انتخاب اهداف برای حمله کمک می‌کردند.</a:t>
            </a:r>
            <a:r>
              <a:rPr lang="fa-IR" sz="2400" dirty="0" smtClean="0">
                <a:cs typeface="B Mitra" pitchFamily="2" charset="-78"/>
              </a:rPr>
              <a:t>»</a:t>
            </a:r>
          </a:p>
        </p:txBody>
      </p:sp>
      <p:sp>
        <p:nvSpPr>
          <p:cNvPr id="4" name="Rectangle 1"/>
          <p:cNvSpPr>
            <a:spLocks noChangeArrowheads="1"/>
          </p:cNvSpPr>
          <p:nvPr/>
        </p:nvSpPr>
        <p:spPr bwMode="auto">
          <a:xfrm>
            <a:off x="142844" y="4285694"/>
            <a:ext cx="6429388"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indent="0" algn="ctr" rtl="1" fontAlgn="base">
              <a:lnSpc>
                <a:spcPct val="100000"/>
              </a:lnSpc>
              <a:spcBef>
                <a:spcPct val="0"/>
              </a:spcBef>
              <a:spcAft>
                <a:spcPct val="0"/>
              </a:spcAft>
              <a:buClrTx/>
              <a:buSzTx/>
              <a:buFontTx/>
              <a:buNone/>
              <a:tabLst/>
            </a:pPr>
            <a:r>
              <a:rPr lang="fa-IR" dirty="0" smtClean="0">
                <a:cs typeface="B Mitra" pitchFamily="2" charset="-78"/>
              </a:rPr>
              <a:t>روزنامه کیهان ۱۲ </a:t>
            </a:r>
            <a:r>
              <a:rPr lang="ar-SA" dirty="0" smtClean="0">
                <a:cs typeface="B Mitra" pitchFamily="2" charset="-78"/>
              </a:rPr>
              <a:t>بهمن </a:t>
            </a:r>
            <a:r>
              <a:rPr lang="fa-IR" dirty="0" smtClean="0">
                <a:cs typeface="B Mitra" pitchFamily="2" charset="-78"/>
              </a:rPr>
              <a:t>۱۳۹۳</a:t>
            </a:r>
          </a:p>
        </p:txBody>
      </p:sp>
      <p:sp>
        <p:nvSpPr>
          <p:cNvPr id="5" name="Rectangle 1"/>
          <p:cNvSpPr>
            <a:spLocks noChangeArrowheads="1"/>
          </p:cNvSpPr>
          <p:nvPr/>
        </p:nvSpPr>
        <p:spPr bwMode="auto">
          <a:xfrm>
            <a:off x="1428728" y="214290"/>
            <a:ext cx="6429388"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4000" b="0" i="0" u="none" strike="noStrike" cap="none" normalizeH="0" baseline="0" dirty="0" smtClean="0">
                <a:ln>
                  <a:noFill/>
                </a:ln>
                <a:solidFill>
                  <a:schemeClr val="tx1"/>
                </a:solidFill>
                <a:effectLst/>
                <a:latin typeface="Calibri" pitchFamily="34" charset="0"/>
                <a:ea typeface="Calibri" pitchFamily="34" charset="0"/>
                <a:cs typeface="B Titr" pitchFamily="2" charset="-78"/>
              </a:rPr>
              <a:t>تبادل اطلاعات میدانی </a:t>
            </a:r>
            <a:endParaRPr kumimoji="0" lang="fa-IR" sz="6000" b="0" i="0" u="none" strike="noStrike" cap="none" normalizeH="0" baseline="0" dirty="0" smtClean="0">
              <a:ln>
                <a:noFill/>
              </a:ln>
              <a:solidFill>
                <a:schemeClr val="tx1"/>
              </a:solidFill>
              <a:effectLst/>
              <a:latin typeface="Arial" pitchFamily="34" charset="0"/>
              <a:cs typeface="B Titr" pitchFamily="2" charset="-78"/>
            </a:endParaRPr>
          </a:p>
        </p:txBody>
      </p:sp>
      <p:pic>
        <p:nvPicPr>
          <p:cNvPr id="2051" name="Picture 3" descr="I:\New folder (3)\16786_763.jpg"/>
          <p:cNvPicPr>
            <a:picLocks noChangeAspect="1" noChangeArrowheads="1"/>
          </p:cNvPicPr>
          <p:nvPr/>
        </p:nvPicPr>
        <p:blipFill>
          <a:blip r:embed="rId2" cstate="print"/>
          <a:srcRect/>
          <a:stretch>
            <a:fillRect/>
          </a:stretch>
        </p:blipFill>
        <p:spPr bwMode="auto">
          <a:xfrm>
            <a:off x="750858" y="4589547"/>
            <a:ext cx="3563966" cy="2230353"/>
          </a:xfrm>
          <a:prstGeom prst="rect">
            <a:avLst/>
          </a:prstGeom>
          <a:noFill/>
        </p:spPr>
      </p:pic>
      <p:pic>
        <p:nvPicPr>
          <p:cNvPr id="2052" name="Picture 4" descr="I:\13725420152996.jpg"/>
          <p:cNvPicPr>
            <a:picLocks noChangeAspect="1" noChangeArrowheads="1"/>
          </p:cNvPicPr>
          <p:nvPr/>
        </p:nvPicPr>
        <p:blipFill>
          <a:blip r:embed="rId3" cstate="print"/>
          <a:srcRect/>
          <a:stretch>
            <a:fillRect/>
          </a:stretch>
        </p:blipFill>
        <p:spPr bwMode="auto">
          <a:xfrm>
            <a:off x="4344986" y="4584700"/>
            <a:ext cx="3286148" cy="2222500"/>
          </a:xfrm>
          <a:prstGeom prst="rect">
            <a:avLst/>
          </a:prstGeom>
          <a:noFill/>
        </p:spPr>
      </p:pic>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143240" y="928670"/>
            <a:ext cx="5786478" cy="5693866"/>
          </a:xfrm>
          <a:prstGeom prst="rect">
            <a:avLst/>
          </a:prstGeom>
          <a:noFill/>
        </p:spPr>
        <p:txBody>
          <a:bodyPr wrap="square" rtlCol="0">
            <a:spAutoFit/>
          </a:bodyPr>
          <a:lstStyle/>
          <a:p>
            <a:pPr algn="just" rtl="1"/>
            <a:r>
              <a:rPr lang="fa-IR" sz="2800" dirty="0" smtClean="0">
                <a:cs typeface="B Nazanin" pitchFamily="2" charset="-78"/>
              </a:rPr>
              <a:t>سرلشگر وفیق السامرایی در خصوص نقش اطلاعاتی آمریکا در جنگ نیز می گوید: " سرویس های اطلاعاتی آمریکا از اواخر مارس 1982 در زمینه کمک های اطلاعاتی از همه جلوتر بودند. این سرویس هاس اطلاعاتی مجموعه اطلاعاتی را در اختیار ما گذاشتند که با وسایل فنی و یا انسان ها تهیه شده بود، مشاهده کردم... ماهواره ها کلیه تحرکات ایرانی ها در جبهه ها را برای ما زیر ذره بین گرفته بودند. از حرکات تانک ها، توپ ها و قایق ها در هورها و در سواحل تا جا به جا شدن قرارگاه ها و ذخیره کردن تجهیزات پل سازی. ماهواره ها نتایج حملات هوایی و موشکی را نیز گزارش می دادند (السامرایی 154:1390).</a:t>
            </a:r>
            <a:endParaRPr lang="en-US" sz="2800" dirty="0">
              <a:cs typeface="B Nazanin" pitchFamily="2" charset="-78"/>
            </a:endParaRPr>
          </a:p>
        </p:txBody>
      </p:sp>
      <p:sp>
        <p:nvSpPr>
          <p:cNvPr id="3" name="Rectangle 2"/>
          <p:cNvSpPr/>
          <p:nvPr/>
        </p:nvSpPr>
        <p:spPr>
          <a:xfrm>
            <a:off x="1572035" y="357166"/>
            <a:ext cx="6000361" cy="584775"/>
          </a:xfrm>
          <a:prstGeom prst="rect">
            <a:avLst/>
          </a:prstGeom>
        </p:spPr>
        <p:txBody>
          <a:bodyPr wrap="none">
            <a:spAutoFit/>
          </a:bodyPr>
          <a:lstStyle/>
          <a:p>
            <a:pPr rtl="1"/>
            <a:r>
              <a:rPr lang="fa-IR" sz="3200" b="1" dirty="0" smtClean="0">
                <a:cs typeface="0 Titr Bold" pitchFamily="2" charset="-78"/>
              </a:rPr>
              <a:t>ماهواره های </a:t>
            </a:r>
            <a:r>
              <a:rPr lang="fa-IR" sz="3200" b="1" dirty="0" smtClean="0">
                <a:solidFill>
                  <a:srgbClr val="FF0000"/>
                </a:solidFill>
                <a:cs typeface="0 Titr Bold" pitchFamily="2" charset="-78"/>
              </a:rPr>
              <a:t>آمریکا</a:t>
            </a:r>
            <a:r>
              <a:rPr lang="fa-IR" sz="3200" b="1" dirty="0" smtClean="0">
                <a:cs typeface="0 Titr Bold" pitchFamily="2" charset="-78"/>
              </a:rPr>
              <a:t> در خدمت رژیم بعث</a:t>
            </a:r>
            <a:endParaRPr lang="en-US" sz="3200" dirty="0" smtClean="0">
              <a:cs typeface="0 Titr Bold" pitchFamily="2" charset="-78"/>
            </a:endParaRPr>
          </a:p>
        </p:txBody>
      </p:sp>
      <p:sp>
        <p:nvSpPr>
          <p:cNvPr id="5" name="Slide Number Placeholder 4"/>
          <p:cNvSpPr>
            <a:spLocks noGrp="1"/>
          </p:cNvSpPr>
          <p:nvPr>
            <p:ph type="sldNum" sz="quarter" idx="12"/>
          </p:nvPr>
        </p:nvSpPr>
        <p:spPr/>
        <p:txBody>
          <a:bodyPr/>
          <a:lstStyle/>
          <a:p>
            <a:fld id="{0ECBD69C-31DC-4357-8742-A8DED39D19A3}" type="slidenum">
              <a:rPr lang="en-US" smtClean="0"/>
              <a:pPr/>
              <a:t>89</a:t>
            </a:fld>
            <a:endParaRPr lang="en-US"/>
          </a:p>
        </p:txBody>
      </p:sp>
      <p:pic>
        <p:nvPicPr>
          <p:cNvPr id="40963" name="Picture 3" descr="C:\Users\basij\Desktop\عکس نقش آ»ریکا\34ماهواره\250978_394.jpg"/>
          <p:cNvPicPr>
            <a:picLocks noChangeAspect="1" noChangeArrowheads="1"/>
          </p:cNvPicPr>
          <p:nvPr/>
        </p:nvPicPr>
        <p:blipFill>
          <a:blip r:embed="rId2" cstate="print"/>
          <a:srcRect/>
          <a:stretch>
            <a:fillRect/>
          </a:stretch>
        </p:blipFill>
        <p:spPr bwMode="auto">
          <a:xfrm rot="5400000">
            <a:off x="-961160" y="2318422"/>
            <a:ext cx="5143539" cy="2792657"/>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670332" y="1357298"/>
            <a:ext cx="4286280" cy="2492990"/>
          </a:xfrm>
          <a:prstGeom prst="rect">
            <a:avLst/>
          </a:prstGeom>
        </p:spPr>
        <p:txBody>
          <a:bodyPr wrap="square">
            <a:spAutoFit/>
          </a:bodyPr>
          <a:lstStyle/>
          <a:p>
            <a:pPr algn="justLow" rtl="1">
              <a:lnSpc>
                <a:spcPct val="130000"/>
              </a:lnSpc>
            </a:pPr>
            <a:r>
              <a:rPr lang="fa-IR" sz="2400" b="1" dirty="0" smtClean="0">
                <a:cs typeface="B Mitra" pitchFamily="2" charset="-78"/>
              </a:rPr>
              <a:t>جنگ عراق علیه ایران در واقع یک جنگ نیابتی بود و عراق نمایندگی مقابله با انقلاب اسلامی را بر عهده داشت به همین دلیل از یک حمایت تضمین شده همه جانبه و گسترده برخوردار بود.</a:t>
            </a:r>
            <a:endParaRPr lang="en-US" sz="2400" dirty="0">
              <a:cs typeface="B Mitra" pitchFamily="2" charset="-78"/>
            </a:endParaRPr>
          </a:p>
        </p:txBody>
      </p:sp>
      <p:sp>
        <p:nvSpPr>
          <p:cNvPr id="202753" name="Rectangle 1"/>
          <p:cNvSpPr>
            <a:spLocks noChangeArrowheads="1"/>
          </p:cNvSpPr>
          <p:nvPr/>
        </p:nvSpPr>
        <p:spPr bwMode="auto">
          <a:xfrm>
            <a:off x="1928794" y="132969"/>
            <a:ext cx="5286380"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8000" b="1" i="0" u="none" strike="noStrike" cap="none" normalizeH="0" baseline="0" dirty="0" smtClean="0">
                <a:ln>
                  <a:noFill/>
                </a:ln>
                <a:solidFill>
                  <a:srgbClr val="FF0000"/>
                </a:solidFill>
                <a:effectLst>
                  <a:glow rad="228600">
                    <a:schemeClr val="accent5">
                      <a:satMod val="175000"/>
                      <a:alpha val="40000"/>
                    </a:schemeClr>
                  </a:glow>
                </a:effectLst>
                <a:latin typeface="Calibri" pitchFamily="34" charset="0"/>
                <a:ea typeface="Calibri" pitchFamily="34" charset="0"/>
                <a:cs typeface="B Titr" pitchFamily="2" charset="-78"/>
              </a:rPr>
              <a:t>جنگ نیابتی </a:t>
            </a:r>
            <a:endParaRPr kumimoji="0" lang="fa-IR" sz="11500" b="0" i="0" u="none" strike="noStrike" cap="none" normalizeH="0" baseline="0" dirty="0" smtClean="0">
              <a:ln>
                <a:noFill/>
              </a:ln>
              <a:solidFill>
                <a:srgbClr val="FF0000"/>
              </a:solidFill>
              <a:effectLst>
                <a:glow rad="228600">
                  <a:schemeClr val="accent5">
                    <a:satMod val="175000"/>
                    <a:alpha val="40000"/>
                  </a:schemeClr>
                </a:glow>
              </a:effectLst>
              <a:latin typeface="Arial" pitchFamily="34" charset="0"/>
              <a:cs typeface="B Titr" pitchFamily="2" charset="-78"/>
            </a:endParaRPr>
          </a:p>
        </p:txBody>
      </p:sp>
      <p:sp>
        <p:nvSpPr>
          <p:cNvPr id="4" name="Rectangle 3"/>
          <p:cNvSpPr/>
          <p:nvPr/>
        </p:nvSpPr>
        <p:spPr>
          <a:xfrm>
            <a:off x="227729" y="4302322"/>
            <a:ext cx="8715436" cy="1412694"/>
          </a:xfrm>
          <a:prstGeom prst="rect">
            <a:avLst/>
          </a:prstGeom>
        </p:spPr>
        <p:txBody>
          <a:bodyPr wrap="square">
            <a:spAutoFit/>
          </a:bodyPr>
          <a:lstStyle/>
          <a:p>
            <a:pPr algn="just" rtl="1">
              <a:lnSpc>
                <a:spcPct val="130000"/>
              </a:lnSpc>
            </a:pPr>
            <a:r>
              <a:rPr lang="fa-IR" sz="2200" dirty="0" smtClean="0">
                <a:cs typeface="B Mitra" pitchFamily="2" charset="-78"/>
              </a:rPr>
              <a:t>مفهوم جنگ نیابتی در دوره جنگ سرد به جنگی گفته می شد که طرفین درگیر به نیابت از یکی از دوقدرت جهانی (آمریکا یا شوروی) وارد جنگ می شدند. اما با شروع جنگ عراق علیه ایران این مفهوم توسعه یافت و به هر جنگی که یک کشور قدرتمند به وسیله کشوری دیگر علیه کشور سومی به راه می انداخت اطلاق گردید؛ زیرا</a:t>
            </a:r>
          </a:p>
        </p:txBody>
      </p:sp>
      <p:sp>
        <p:nvSpPr>
          <p:cNvPr id="6" name="Slide Number Placeholder 5"/>
          <p:cNvSpPr>
            <a:spLocks noGrp="1"/>
          </p:cNvSpPr>
          <p:nvPr>
            <p:ph type="sldNum" sz="quarter" idx="12"/>
          </p:nvPr>
        </p:nvSpPr>
        <p:spPr/>
        <p:txBody>
          <a:bodyPr/>
          <a:lstStyle/>
          <a:p>
            <a:fld id="{0ECBD69C-31DC-4357-8742-A8DED39D19A3}" type="slidenum">
              <a:rPr lang="en-US" smtClean="0"/>
              <a:pPr/>
              <a:t>9</a:t>
            </a:fld>
            <a:endParaRPr lang="en-US"/>
          </a:p>
        </p:txBody>
      </p:sp>
      <p:sp>
        <p:nvSpPr>
          <p:cNvPr id="8" name="Rectangle 7"/>
          <p:cNvSpPr/>
          <p:nvPr/>
        </p:nvSpPr>
        <p:spPr>
          <a:xfrm>
            <a:off x="67235" y="5500702"/>
            <a:ext cx="8929718" cy="684803"/>
          </a:xfrm>
          <a:prstGeom prst="rect">
            <a:avLst/>
          </a:prstGeom>
        </p:spPr>
        <p:txBody>
          <a:bodyPr wrap="square">
            <a:spAutoFit/>
          </a:bodyPr>
          <a:lstStyle/>
          <a:p>
            <a:pPr algn="ctr">
              <a:lnSpc>
                <a:spcPct val="150000"/>
              </a:lnSpc>
            </a:pPr>
            <a:r>
              <a:rPr lang="fa-IR" sz="2800" b="1" spc="-100" dirty="0" smtClean="0">
                <a:effectLst>
                  <a:outerShdw blurRad="38100" dist="38100" dir="2700000" algn="tl">
                    <a:srgbClr val="000000">
                      <a:alpha val="43137"/>
                    </a:srgbClr>
                  </a:outerShdw>
                </a:effectLst>
                <a:latin typeface="Calibri" pitchFamily="34" charset="0"/>
                <a:ea typeface="Calibri" pitchFamily="34" charset="0"/>
                <a:cs typeface="B Titr" pitchFamily="2" charset="-78"/>
              </a:rPr>
              <a:t>در این جنگ، </a:t>
            </a:r>
            <a:r>
              <a:rPr lang="fa-IR" sz="2800" b="1" spc="-100" dirty="0" smtClean="0">
                <a:solidFill>
                  <a:srgbClr val="FF0000"/>
                </a:solidFill>
                <a:effectLst>
                  <a:outerShdw blurRad="38100" dist="38100" dir="2700000" algn="tl">
                    <a:srgbClr val="000000">
                      <a:alpha val="43137"/>
                    </a:srgbClr>
                  </a:outerShdw>
                </a:effectLst>
                <a:latin typeface="Calibri" pitchFamily="34" charset="0"/>
                <a:ea typeface="Calibri" pitchFamily="34" charset="0"/>
                <a:cs typeface="B Titr" pitchFamily="2" charset="-78"/>
              </a:rPr>
              <a:t>آمریکا</a:t>
            </a:r>
            <a:r>
              <a:rPr lang="fa-IR" sz="2800" b="1" spc="-100" dirty="0" smtClean="0">
                <a:effectLst>
                  <a:outerShdw blurRad="38100" dist="38100" dir="2700000" algn="tl">
                    <a:srgbClr val="000000">
                      <a:alpha val="43137"/>
                    </a:srgbClr>
                  </a:outerShdw>
                </a:effectLst>
                <a:latin typeface="Calibri" pitchFamily="34" charset="0"/>
                <a:ea typeface="Calibri" pitchFamily="34" charset="0"/>
                <a:cs typeface="B Titr" pitchFamily="2" charset="-78"/>
              </a:rPr>
              <a:t> از عراق به عنوان کشور نایب در حمله به ایران بهره گرفت</a:t>
            </a:r>
            <a:endParaRPr lang="en-US" sz="2800" spc="-100" dirty="0">
              <a:effectLst>
                <a:outerShdw blurRad="38100" dist="38100" dir="2700000" algn="tl">
                  <a:srgbClr val="000000">
                    <a:alpha val="43137"/>
                  </a:srgbClr>
                </a:outerShdw>
              </a:effectLst>
              <a:cs typeface="B Titr" pitchFamily="2" charset="-78"/>
            </a:endParaRPr>
          </a:p>
        </p:txBody>
      </p:sp>
      <p:pic>
        <p:nvPicPr>
          <p:cNvPr id="4098" name="Picture 2" descr="I:\Untitled-1 copy.jpg"/>
          <p:cNvPicPr>
            <a:picLocks noChangeAspect="1" noChangeArrowheads="1"/>
          </p:cNvPicPr>
          <p:nvPr/>
        </p:nvPicPr>
        <p:blipFill>
          <a:blip r:embed="rId2" cstate="print"/>
          <a:srcRect/>
          <a:stretch>
            <a:fillRect/>
          </a:stretch>
        </p:blipFill>
        <p:spPr bwMode="auto">
          <a:xfrm>
            <a:off x="392877" y="1500174"/>
            <a:ext cx="4286279" cy="2857520"/>
          </a:xfrm>
          <a:prstGeom prst="rect">
            <a:avLst/>
          </a:prstGeom>
          <a:noFill/>
        </p:spPr>
      </p:pic>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42910" y="4347528"/>
            <a:ext cx="8001056" cy="1938992"/>
          </a:xfrm>
          <a:prstGeom prst="rect">
            <a:avLst/>
          </a:prstGeom>
          <a:noFill/>
        </p:spPr>
        <p:txBody>
          <a:bodyPr wrap="square" rtlCol="0">
            <a:spAutoFit/>
          </a:bodyPr>
          <a:lstStyle/>
          <a:p>
            <a:pPr algn="just" rtl="1"/>
            <a:r>
              <a:rPr lang="fa-IR" sz="2400" dirty="0" smtClean="0">
                <a:cs typeface="B Mitra" pitchFamily="2" charset="-78"/>
              </a:rPr>
              <a:t>تعدادی از پرسنل نظامی آمریکایی بودند که دولت ریگان در اوایل دهه 80 میلادی از آنها برای تفسیر اطلاعات، در بغداد استفاده می کرد. این افسران معروف به «افسران رابط» یا «ناظر» بودند. در ابتدای امر آنان در گروه های 4 یا 5 نفری از «سازمان اطلاعات دفاعی» (</a:t>
            </a:r>
            <a:r>
              <a:rPr lang="en-US" sz="2400" dirty="0" smtClean="0">
                <a:cs typeface="B Mitra" pitchFamily="2" charset="-78"/>
              </a:rPr>
              <a:t>DIA</a:t>
            </a:r>
            <a:r>
              <a:rPr lang="fa-IR" sz="2400" dirty="0" smtClean="0">
                <a:cs typeface="B Mitra" pitchFamily="2" charset="-78"/>
              </a:rPr>
              <a:t>) در واشنگتن و از «مرکز فرماندهی عملیاتا ویژه مشترک» در فورد بریدج در کارولینای شمالی به بغداد اعزام شدند و به تدریج بر تعدادشان افزوده شد(فریدمن، 1383: 70)</a:t>
            </a:r>
            <a:endParaRPr lang="en-US" sz="2400" dirty="0" smtClean="0">
              <a:cs typeface="B Mitra" pitchFamily="2" charset="-78"/>
            </a:endParaRPr>
          </a:p>
        </p:txBody>
      </p:sp>
      <p:sp>
        <p:nvSpPr>
          <p:cNvPr id="4" name="Rectangle 3"/>
          <p:cNvSpPr/>
          <p:nvPr/>
        </p:nvSpPr>
        <p:spPr>
          <a:xfrm>
            <a:off x="500034" y="142852"/>
            <a:ext cx="8072494" cy="978729"/>
          </a:xfrm>
          <a:prstGeom prst="rect">
            <a:avLst/>
          </a:prstGeom>
        </p:spPr>
        <p:txBody>
          <a:bodyPr wrap="square">
            <a:spAutoFit/>
          </a:bodyPr>
          <a:lstStyle/>
          <a:p>
            <a:pPr algn="ctr" rtl="1">
              <a:lnSpc>
                <a:spcPct val="120000"/>
              </a:lnSpc>
            </a:pPr>
            <a:r>
              <a:rPr lang="fa-IR" sz="2400" b="1" dirty="0" smtClean="0">
                <a:cs typeface="0 Titr Bold" pitchFamily="2" charset="-78"/>
              </a:rPr>
              <a:t>ایجاد ایستگاه زمینی دریافت اطلاعات ماهواره در بغداد و بکارگیر افسران </a:t>
            </a:r>
            <a:r>
              <a:rPr lang="fa-IR" sz="2400" b="1" dirty="0" smtClean="0">
                <a:solidFill>
                  <a:srgbClr val="FF0000"/>
                </a:solidFill>
                <a:cs typeface="0 Titr Bold" pitchFamily="2" charset="-78"/>
              </a:rPr>
              <a:t>آمریکایی</a:t>
            </a:r>
            <a:r>
              <a:rPr lang="fa-IR" sz="2400" b="1" dirty="0" smtClean="0">
                <a:cs typeface="0 Titr Bold" pitchFamily="2" charset="-78"/>
              </a:rPr>
              <a:t> تحلیلگر عکس های ماهواره ای در خدمت رژیم بعث </a:t>
            </a:r>
            <a:endParaRPr lang="en-US" sz="2400" dirty="0" smtClean="0">
              <a:cs typeface="0 Titr Bold" pitchFamily="2" charset="-78"/>
            </a:endParaRPr>
          </a:p>
        </p:txBody>
      </p:sp>
      <p:sp>
        <p:nvSpPr>
          <p:cNvPr id="6" name="Slide Number Placeholder 5"/>
          <p:cNvSpPr>
            <a:spLocks noGrp="1"/>
          </p:cNvSpPr>
          <p:nvPr>
            <p:ph type="sldNum" sz="quarter" idx="12"/>
          </p:nvPr>
        </p:nvSpPr>
        <p:spPr/>
        <p:txBody>
          <a:bodyPr/>
          <a:lstStyle/>
          <a:p>
            <a:fld id="{0ECBD69C-31DC-4357-8742-A8DED39D19A3}" type="slidenum">
              <a:rPr lang="en-US" smtClean="0"/>
              <a:pPr/>
              <a:t>90</a:t>
            </a:fld>
            <a:endParaRPr lang="en-US"/>
          </a:p>
        </p:txBody>
      </p:sp>
      <p:pic>
        <p:nvPicPr>
          <p:cNvPr id="23554" name="Picture 2" descr="I:\جدید\ff.jpg"/>
          <p:cNvPicPr>
            <a:picLocks noChangeAspect="1" noChangeArrowheads="1"/>
          </p:cNvPicPr>
          <p:nvPr/>
        </p:nvPicPr>
        <p:blipFill>
          <a:blip r:embed="rId2" cstate="print"/>
          <a:srcRect/>
          <a:stretch>
            <a:fillRect/>
          </a:stretch>
        </p:blipFill>
        <p:spPr bwMode="auto">
          <a:xfrm>
            <a:off x="3071802" y="1214422"/>
            <a:ext cx="3071834" cy="3071834"/>
          </a:xfrm>
          <a:prstGeom prst="rect">
            <a:avLst/>
          </a:prstGeom>
          <a:noFill/>
        </p:spPr>
      </p:pic>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ECBD69C-31DC-4357-8742-A8DED39D19A3}" type="slidenum">
              <a:rPr lang="en-US" smtClean="0"/>
              <a:pPr/>
              <a:t>91</a:t>
            </a:fld>
            <a:endParaRPr lang="en-US"/>
          </a:p>
        </p:txBody>
      </p:sp>
      <p:sp>
        <p:nvSpPr>
          <p:cNvPr id="3" name="Rectangle 2"/>
          <p:cNvSpPr/>
          <p:nvPr/>
        </p:nvSpPr>
        <p:spPr>
          <a:xfrm>
            <a:off x="4286248" y="1285860"/>
            <a:ext cx="4429156" cy="5262979"/>
          </a:xfrm>
          <a:prstGeom prst="rect">
            <a:avLst/>
          </a:prstGeom>
        </p:spPr>
        <p:txBody>
          <a:bodyPr wrap="square">
            <a:spAutoFit/>
          </a:bodyPr>
          <a:lstStyle/>
          <a:p>
            <a:pPr algn="just" rtl="1"/>
            <a:r>
              <a:rPr lang="fa-IR" sz="2400" dirty="0" smtClean="0">
                <a:cs typeface="B Mitra" pitchFamily="2" charset="-78"/>
              </a:rPr>
              <a:t>با افزایش ارائه اطلاعات سری، ترتیبی داده شد تا یک رابط عراقی برای دریافت مطالب، راه بغداد به امان را طی کند. در نتیجه حمایت پنهانی کاخ سفید از طرح ارائه اطلاعات به بغداد، افسران اطلاعاتی ایالات متحده برای کمک به تفسیر عکس ها به بغداد می رفتند. با فعال تر شدن نقش کاخ سفید در کمک به صدام برای هدایت نیروها، مجتمع پیشرفته و پر هزینه ای در بغداد ساخته شد تا اطلاعات مستقیماً از ماهواره دریافت شوند و پردازش بهتری از اطلاعات صورت پذیرد. تا اوایل سال 1383، صدام حسین آنقدر اشارات و علائم مثبت از واشنگتن دریافت کرده بود که تصور می کرد چشم انداز بهبود روابط، واقعی است. (فریدمن،  56:1383)</a:t>
            </a:r>
            <a:endParaRPr lang="en-US" sz="2400" dirty="0" smtClean="0">
              <a:cs typeface="B Mitra" pitchFamily="2" charset="-78"/>
            </a:endParaRPr>
          </a:p>
        </p:txBody>
      </p:sp>
      <p:sp>
        <p:nvSpPr>
          <p:cNvPr id="4" name="Rectangle 3"/>
          <p:cNvSpPr/>
          <p:nvPr/>
        </p:nvSpPr>
        <p:spPr>
          <a:xfrm>
            <a:off x="500034" y="71414"/>
            <a:ext cx="8072494" cy="978729"/>
          </a:xfrm>
          <a:prstGeom prst="rect">
            <a:avLst/>
          </a:prstGeom>
        </p:spPr>
        <p:txBody>
          <a:bodyPr wrap="square">
            <a:spAutoFit/>
          </a:bodyPr>
          <a:lstStyle/>
          <a:p>
            <a:pPr algn="ctr" rtl="1">
              <a:lnSpc>
                <a:spcPct val="120000"/>
              </a:lnSpc>
            </a:pPr>
            <a:r>
              <a:rPr lang="fa-IR" sz="2400" b="1" dirty="0" smtClean="0">
                <a:cs typeface="0 Titr Bold" pitchFamily="2" charset="-78"/>
              </a:rPr>
              <a:t>ایجاد ایستگاه زمینی دریافت اطلاعات ماهواره در بغداد و بکارگیر افسران </a:t>
            </a:r>
            <a:r>
              <a:rPr lang="fa-IR" sz="2400" b="1" dirty="0" smtClean="0">
                <a:solidFill>
                  <a:srgbClr val="FF0000"/>
                </a:solidFill>
                <a:cs typeface="0 Titr Bold" pitchFamily="2" charset="-78"/>
              </a:rPr>
              <a:t>آمریکایی</a:t>
            </a:r>
            <a:r>
              <a:rPr lang="fa-IR" sz="2400" b="1" dirty="0" smtClean="0">
                <a:cs typeface="0 Titr Bold" pitchFamily="2" charset="-78"/>
              </a:rPr>
              <a:t> تحلیلگر عکس های ماهواره ای در خدمت رژیم بعث </a:t>
            </a:r>
            <a:endParaRPr lang="en-US" sz="2400" dirty="0" smtClean="0">
              <a:cs typeface="0 Titr Bold" pitchFamily="2" charset="-78"/>
            </a:endParaRPr>
          </a:p>
        </p:txBody>
      </p:sp>
      <p:pic>
        <p:nvPicPr>
          <p:cNvPr id="24578" name="Picture 2" descr="I:\جدید\ماهواره-مخابراتی-چیست-1.jpg"/>
          <p:cNvPicPr>
            <a:picLocks noChangeAspect="1" noChangeArrowheads="1"/>
          </p:cNvPicPr>
          <p:nvPr/>
        </p:nvPicPr>
        <p:blipFill>
          <a:blip r:embed="rId2" cstate="print"/>
          <a:srcRect t="9091" b="17222"/>
          <a:stretch>
            <a:fillRect/>
          </a:stretch>
        </p:blipFill>
        <p:spPr bwMode="auto">
          <a:xfrm>
            <a:off x="225857" y="1285860"/>
            <a:ext cx="3906305" cy="2895223"/>
          </a:xfrm>
          <a:prstGeom prst="rect">
            <a:avLst/>
          </a:prstGeom>
          <a:noFill/>
        </p:spPr>
      </p:pic>
      <p:pic>
        <p:nvPicPr>
          <p:cNvPr id="24579" name="Picture 3" descr="I:\جدید\imصصصages.jpg"/>
          <p:cNvPicPr>
            <a:picLocks noChangeAspect="1" noChangeArrowheads="1"/>
          </p:cNvPicPr>
          <p:nvPr/>
        </p:nvPicPr>
        <p:blipFill>
          <a:blip r:embed="rId3" cstate="print"/>
          <a:srcRect/>
          <a:stretch>
            <a:fillRect/>
          </a:stretch>
        </p:blipFill>
        <p:spPr bwMode="auto">
          <a:xfrm>
            <a:off x="219919" y="4241276"/>
            <a:ext cx="3923818" cy="2473872"/>
          </a:xfrm>
          <a:prstGeom prst="rect">
            <a:avLst/>
          </a:prstGeom>
          <a:noFill/>
        </p:spPr>
      </p:pic>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ECBD69C-31DC-4357-8742-A8DED39D19A3}" type="slidenum">
              <a:rPr lang="en-US" smtClean="0"/>
              <a:pPr/>
              <a:t>92</a:t>
            </a:fld>
            <a:endParaRPr lang="en-US"/>
          </a:p>
        </p:txBody>
      </p:sp>
      <p:sp>
        <p:nvSpPr>
          <p:cNvPr id="3" name="Rectangle 2"/>
          <p:cNvSpPr/>
          <p:nvPr/>
        </p:nvSpPr>
        <p:spPr>
          <a:xfrm>
            <a:off x="142844" y="785794"/>
            <a:ext cx="7929618" cy="3970318"/>
          </a:xfrm>
          <a:prstGeom prst="rect">
            <a:avLst/>
          </a:prstGeom>
        </p:spPr>
        <p:txBody>
          <a:bodyPr wrap="square">
            <a:spAutoFit/>
          </a:bodyPr>
          <a:lstStyle/>
          <a:p>
            <a:pPr algn="ctr" rtl="1">
              <a:lnSpc>
                <a:spcPct val="150000"/>
              </a:lnSpc>
            </a:pPr>
            <a:r>
              <a:rPr lang="fa-IR" sz="6000" dirty="0" smtClean="0">
                <a:solidFill>
                  <a:srgbClr val="00B050"/>
                </a:solidFill>
                <a:cs typeface="B Titr" pitchFamily="2" charset="-78"/>
              </a:rPr>
              <a:t>مرحله هفتم:</a:t>
            </a:r>
          </a:p>
          <a:p>
            <a:pPr algn="ctr" rtl="1">
              <a:lnSpc>
                <a:spcPct val="150000"/>
              </a:lnSpc>
            </a:pPr>
            <a:r>
              <a:rPr lang="fa-IR" sz="5400" dirty="0" smtClean="0">
                <a:solidFill>
                  <a:srgbClr val="FF0000"/>
                </a:solidFill>
                <a:cs typeface="B Titr" pitchFamily="2" charset="-78"/>
              </a:rPr>
              <a:t>باز گذاشتن دست صدام برای ارتکاب جنایات جنگی</a:t>
            </a:r>
            <a:endParaRPr lang="en-US" sz="5400" dirty="0" smtClean="0">
              <a:solidFill>
                <a:srgbClr val="FF0000"/>
              </a:solidFill>
              <a:cs typeface="B Titr" pitchFamily="2" charset="-78"/>
            </a:endParaRP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2129" name="Rectangle 1"/>
          <p:cNvSpPr>
            <a:spLocks noChangeArrowheads="1"/>
          </p:cNvSpPr>
          <p:nvPr/>
        </p:nvSpPr>
        <p:spPr bwMode="auto">
          <a:xfrm>
            <a:off x="428596" y="785794"/>
            <a:ext cx="8358246" cy="25545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Low" rtl="1" eaLnBrk="0" fontAlgn="base" hangingPunct="0">
              <a:spcBef>
                <a:spcPct val="0"/>
              </a:spcBef>
              <a:spcAft>
                <a:spcPct val="0"/>
              </a:spcAft>
            </a:pPr>
            <a:r>
              <a:rPr kumimoji="0" lang="fa-IR" sz="3200" b="0" i="0" u="none" strike="noStrike" cap="none" normalizeH="0" baseline="0" dirty="0" smtClean="0">
                <a:ln>
                  <a:noFill/>
                </a:ln>
                <a:solidFill>
                  <a:schemeClr val="tx1"/>
                </a:solidFill>
                <a:effectLst/>
                <a:latin typeface="Calibri" pitchFamily="34" charset="0"/>
                <a:ea typeface="Calibri" pitchFamily="34" charset="0"/>
                <a:cs typeface="B Mitra" pitchFamily="2" charset="-78"/>
              </a:rPr>
              <a:t>واشنگتن پست مي افزايد: «مرور هزاران سند دولت آمريكا كه ازطبقه بندي خارج شده و همچنين مصاحبه با سياست گزاران سابق نشان مي دهد كه اطلاعات و حمايت </a:t>
            </a:r>
            <a:r>
              <a:rPr lang="fa-IR" sz="3200" dirty="0" smtClean="0">
                <a:latin typeface="Calibri" pitchFamily="34" charset="0"/>
                <a:ea typeface="Calibri" pitchFamily="34" charset="0"/>
                <a:cs typeface="B Mitra" pitchFamily="2" charset="-78"/>
              </a:rPr>
              <a:t>تداركاتي آمريكا، نقش كليدي در تقويت عراق در برابر حملات نيروهاي انتحاري ايران داشت. دولت هاي رونالد ريگان و جورج بوش پدر، اجازه فــروش</a:t>
            </a:r>
          </a:p>
        </p:txBody>
      </p:sp>
      <p:sp>
        <p:nvSpPr>
          <p:cNvPr id="3" name="Rectangle 2"/>
          <p:cNvSpPr/>
          <p:nvPr/>
        </p:nvSpPr>
        <p:spPr>
          <a:xfrm>
            <a:off x="1428728" y="142852"/>
            <a:ext cx="6384305" cy="769441"/>
          </a:xfrm>
          <a:prstGeom prst="rect">
            <a:avLst/>
          </a:prstGeom>
        </p:spPr>
        <p:txBody>
          <a:bodyPr wrap="square">
            <a:spAutoFit/>
          </a:bodyPr>
          <a:lstStyle/>
          <a:p>
            <a:pPr lvl="0" algn="ctr" rtl="1" fontAlgn="base">
              <a:spcBef>
                <a:spcPct val="0"/>
              </a:spcBef>
              <a:spcAft>
                <a:spcPct val="0"/>
              </a:spcAft>
            </a:pPr>
            <a:r>
              <a:rPr lang="fa-IR" sz="4400" b="1" dirty="0" smtClean="0">
                <a:latin typeface="Calibri" pitchFamily="34" charset="0"/>
                <a:ea typeface="Calibri" pitchFamily="34" charset="0"/>
                <a:cs typeface="B Titr" pitchFamily="2" charset="-78"/>
              </a:rPr>
              <a:t>پشتیبانی ویروسی و میکروبی </a:t>
            </a:r>
            <a:endParaRPr lang="en-US" sz="4400" dirty="0" smtClean="0">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fld id="{0ECBD69C-31DC-4357-8742-A8DED39D19A3}" type="slidenum">
              <a:rPr lang="en-US" smtClean="0"/>
              <a:pPr/>
              <a:t>93</a:t>
            </a:fld>
            <a:endParaRPr lang="en-US"/>
          </a:p>
        </p:txBody>
      </p:sp>
      <p:pic>
        <p:nvPicPr>
          <p:cNvPr id="30722" name="Picture 2" descr="J:\نقش آمریکا در جنگ\New folder\n00440780-b.jpg"/>
          <p:cNvPicPr>
            <a:picLocks noChangeAspect="1" noChangeArrowheads="1"/>
          </p:cNvPicPr>
          <p:nvPr/>
        </p:nvPicPr>
        <p:blipFill>
          <a:blip r:embed="rId2" cstate="print"/>
          <a:srcRect/>
          <a:stretch>
            <a:fillRect/>
          </a:stretch>
        </p:blipFill>
        <p:spPr bwMode="auto">
          <a:xfrm>
            <a:off x="129397" y="2928934"/>
            <a:ext cx="5064165" cy="3429024"/>
          </a:xfrm>
          <a:prstGeom prst="rect">
            <a:avLst/>
          </a:prstGeom>
          <a:noFill/>
        </p:spPr>
      </p:pic>
      <p:sp>
        <p:nvSpPr>
          <p:cNvPr id="7" name="Rectangle 6"/>
          <p:cNvSpPr/>
          <p:nvPr/>
        </p:nvSpPr>
        <p:spPr>
          <a:xfrm>
            <a:off x="5214942" y="3318594"/>
            <a:ext cx="3571900" cy="3539430"/>
          </a:xfrm>
          <a:prstGeom prst="rect">
            <a:avLst/>
          </a:prstGeom>
        </p:spPr>
        <p:txBody>
          <a:bodyPr wrap="square">
            <a:spAutoFit/>
          </a:bodyPr>
          <a:lstStyle/>
          <a:p>
            <a:pPr algn="justLow" rtl="1"/>
            <a:r>
              <a:rPr lang="fa-IR" sz="3200" dirty="0" smtClean="0">
                <a:latin typeface="Calibri" pitchFamily="34" charset="0"/>
                <a:ea typeface="Calibri" pitchFamily="34" charset="0"/>
                <a:cs typeface="B Mitra" pitchFamily="2" charset="-78"/>
              </a:rPr>
              <a:t>اقلام گوناگون كالاهايي كه داراي كاربرد دو گانه نظامي و غير نظامي بود از جمله مواد شيميايي سمي و ويروس هاي بيولوژيكي مرگبار مانند سياه زخم وطاعون به عراق راصادركرد»</a:t>
            </a:r>
            <a:endParaRPr lang="en-US" sz="3200" dirty="0" smtClean="0">
              <a:latin typeface="Calibri" pitchFamily="34" charset="0"/>
              <a:ea typeface="Calibri" pitchFamily="34" charset="0"/>
              <a:cs typeface="B Mitra" pitchFamily="2" charset="-78"/>
            </a:endParaRP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2844" y="787770"/>
            <a:ext cx="8858312" cy="1569660"/>
          </a:xfrm>
          <a:prstGeom prst="rect">
            <a:avLst/>
          </a:prstGeom>
          <a:noFill/>
        </p:spPr>
        <p:txBody>
          <a:bodyPr wrap="square" rtlCol="0">
            <a:spAutoFit/>
          </a:bodyPr>
          <a:lstStyle/>
          <a:p>
            <a:pPr algn="just" rtl="1"/>
            <a:r>
              <a:rPr lang="fa-IR" sz="2400" dirty="0" smtClean="0">
                <a:cs typeface="B Nazanin" pitchFamily="2" charset="-78"/>
              </a:rPr>
              <a:t>در اواسط 1983 (1362) صدام تصمیم گرفت از سلاح های شیمیایی علیه ایرانیان استفاده کند. ریچارد مورفی و دستیارش جیمز بلیک نیز تا حدی با در نظر گرفتن امکان شکست صدام در کابوس او شریک بودند و همین امر ممکن است آنان را به تشویق آلمان غربی در مورد فروش مقادیری گاز سمی و مواد مربوطه آن به عراق وادار ساخته باشد. </a:t>
            </a:r>
            <a:endParaRPr lang="en-US" sz="2400" dirty="0">
              <a:cs typeface="B Nazanin" pitchFamily="2" charset="-78"/>
            </a:endParaRPr>
          </a:p>
        </p:txBody>
      </p:sp>
      <p:sp>
        <p:nvSpPr>
          <p:cNvPr id="3" name="Rectangle 2"/>
          <p:cNvSpPr/>
          <p:nvPr/>
        </p:nvSpPr>
        <p:spPr>
          <a:xfrm>
            <a:off x="500034" y="285728"/>
            <a:ext cx="8286776" cy="461665"/>
          </a:xfrm>
          <a:prstGeom prst="rect">
            <a:avLst/>
          </a:prstGeom>
        </p:spPr>
        <p:txBody>
          <a:bodyPr wrap="square">
            <a:spAutoFit/>
          </a:bodyPr>
          <a:lstStyle/>
          <a:p>
            <a:pPr algn="ctr" rtl="1"/>
            <a:r>
              <a:rPr lang="fa-IR" sz="2400" b="1" dirty="0" smtClean="0">
                <a:cs typeface="0 Titr Bold" pitchFamily="2" charset="-78"/>
              </a:rPr>
              <a:t>حمایت </a:t>
            </a:r>
            <a:r>
              <a:rPr lang="fa-IR" sz="2400" b="1" dirty="0" smtClean="0">
                <a:solidFill>
                  <a:srgbClr val="FF0000"/>
                </a:solidFill>
                <a:cs typeface="0 Titr Bold" pitchFamily="2" charset="-78"/>
              </a:rPr>
              <a:t>آمریکا</a:t>
            </a:r>
            <a:r>
              <a:rPr lang="fa-IR" sz="2400" b="1" dirty="0" smtClean="0">
                <a:cs typeface="0 Titr Bold" pitchFamily="2" charset="-78"/>
              </a:rPr>
              <a:t> از استفاده عراق از بمب های شیمیایی و کشتار جمعی</a:t>
            </a:r>
            <a:endParaRPr lang="en-US" sz="2400" dirty="0" smtClean="0">
              <a:cs typeface="0 Titr Bold" pitchFamily="2" charset="-78"/>
            </a:endParaRPr>
          </a:p>
        </p:txBody>
      </p:sp>
      <p:sp>
        <p:nvSpPr>
          <p:cNvPr id="5" name="Slide Number Placeholder 4"/>
          <p:cNvSpPr>
            <a:spLocks noGrp="1"/>
          </p:cNvSpPr>
          <p:nvPr>
            <p:ph type="sldNum" sz="quarter" idx="12"/>
          </p:nvPr>
        </p:nvSpPr>
        <p:spPr/>
        <p:txBody>
          <a:bodyPr/>
          <a:lstStyle/>
          <a:p>
            <a:fld id="{0ECBD69C-31DC-4357-8742-A8DED39D19A3}" type="slidenum">
              <a:rPr lang="en-US" smtClean="0"/>
              <a:pPr/>
              <a:t>94</a:t>
            </a:fld>
            <a:endParaRPr lang="en-US"/>
          </a:p>
        </p:txBody>
      </p:sp>
      <p:pic>
        <p:nvPicPr>
          <p:cNvPr id="34819" name="Picture 3" descr="J:\نقش آمریکا در جنگ\New folder\201340020640_shimiaii11.jpg"/>
          <p:cNvPicPr>
            <a:picLocks noChangeAspect="1" noChangeArrowheads="1"/>
          </p:cNvPicPr>
          <p:nvPr/>
        </p:nvPicPr>
        <p:blipFill>
          <a:blip r:embed="rId2" cstate="print"/>
          <a:srcRect/>
          <a:stretch>
            <a:fillRect/>
          </a:stretch>
        </p:blipFill>
        <p:spPr bwMode="auto">
          <a:xfrm>
            <a:off x="357158" y="2357430"/>
            <a:ext cx="5857916" cy="3857652"/>
          </a:xfrm>
          <a:prstGeom prst="rect">
            <a:avLst/>
          </a:prstGeom>
          <a:noFill/>
        </p:spPr>
      </p:pic>
      <p:sp>
        <p:nvSpPr>
          <p:cNvPr id="7" name="Rectangle 6"/>
          <p:cNvSpPr/>
          <p:nvPr/>
        </p:nvSpPr>
        <p:spPr>
          <a:xfrm>
            <a:off x="6254830" y="2285992"/>
            <a:ext cx="2714644" cy="4154984"/>
          </a:xfrm>
          <a:prstGeom prst="rect">
            <a:avLst/>
          </a:prstGeom>
        </p:spPr>
        <p:txBody>
          <a:bodyPr wrap="square">
            <a:spAutoFit/>
          </a:bodyPr>
          <a:lstStyle/>
          <a:p>
            <a:pPr lvl="0" algn="justLow" rtl="1"/>
            <a:r>
              <a:rPr lang="fa-IR" sz="2400" dirty="0" smtClean="0">
                <a:solidFill>
                  <a:prstClr val="black"/>
                </a:solidFill>
                <a:cs typeface="B Nazanin" pitchFamily="2" charset="-78"/>
              </a:rPr>
              <a:t>آنان از طریق سیا و مجاری دیپلماتیک از فروش گاز سمی به عراق آگاهی داشتند و اعتقادشان بر این بود: تا زمانی که عراق از سلاح شیمیایی در دفاع از خاک خود و در مقیاس محدود استفاده می کند توسلش به این سلاح «قابل درک» می باشد. ( تیمرمن، 217:1376).</a:t>
            </a:r>
            <a:endParaRPr lang="en-US" sz="2400" dirty="0" smtClean="0">
              <a:solidFill>
                <a:prstClr val="black"/>
              </a:solidFill>
              <a:cs typeface="B Nazanin" pitchFamily="2" charset="-78"/>
            </a:endParaRP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ECBD69C-31DC-4357-8742-A8DED39D19A3}" type="slidenum">
              <a:rPr lang="en-US" smtClean="0"/>
              <a:pPr/>
              <a:t>95</a:t>
            </a:fld>
            <a:endParaRPr lang="en-US"/>
          </a:p>
        </p:txBody>
      </p:sp>
      <p:pic>
        <p:nvPicPr>
          <p:cNvPr id="3" name="Picture 2" descr="J:\نقش آمریکا در جنگ\New folder\imششages.jpg"/>
          <p:cNvPicPr>
            <a:picLocks noChangeAspect="1" noChangeArrowheads="1"/>
          </p:cNvPicPr>
          <p:nvPr/>
        </p:nvPicPr>
        <p:blipFill>
          <a:blip r:embed="rId2" cstate="print"/>
          <a:srcRect/>
          <a:stretch>
            <a:fillRect/>
          </a:stretch>
        </p:blipFill>
        <p:spPr bwMode="auto">
          <a:xfrm>
            <a:off x="1000100" y="1000108"/>
            <a:ext cx="7215238" cy="5404464"/>
          </a:xfrm>
          <a:prstGeom prst="rect">
            <a:avLst/>
          </a:prstGeom>
          <a:ln>
            <a:noFill/>
          </a:ln>
          <a:effectLst>
            <a:outerShdw blurRad="190500" algn="tl" rotWithShape="0">
              <a:srgbClr val="000000">
                <a:alpha val="70000"/>
              </a:srgbClr>
            </a:outerShdw>
          </a:effectLst>
        </p:spPr>
      </p:pic>
      <p:sp>
        <p:nvSpPr>
          <p:cNvPr id="4" name="Rectangle 3"/>
          <p:cNvSpPr/>
          <p:nvPr/>
        </p:nvSpPr>
        <p:spPr>
          <a:xfrm>
            <a:off x="428596" y="285728"/>
            <a:ext cx="8286776" cy="461665"/>
          </a:xfrm>
          <a:prstGeom prst="rect">
            <a:avLst/>
          </a:prstGeom>
        </p:spPr>
        <p:txBody>
          <a:bodyPr wrap="square">
            <a:spAutoFit/>
          </a:bodyPr>
          <a:lstStyle/>
          <a:p>
            <a:pPr algn="ctr" rtl="1"/>
            <a:r>
              <a:rPr lang="fa-IR" sz="2400" b="1" dirty="0" smtClean="0">
                <a:cs typeface="0 Titr Bold" pitchFamily="2" charset="-78"/>
              </a:rPr>
              <a:t>حمایت </a:t>
            </a:r>
            <a:r>
              <a:rPr lang="fa-IR" sz="2400" b="1" dirty="0" smtClean="0">
                <a:solidFill>
                  <a:srgbClr val="FF0000"/>
                </a:solidFill>
                <a:cs typeface="0 Titr Bold" pitchFamily="2" charset="-78"/>
              </a:rPr>
              <a:t>آمریکا</a:t>
            </a:r>
            <a:r>
              <a:rPr lang="fa-IR" sz="2400" b="1" dirty="0" smtClean="0">
                <a:cs typeface="0 Titr Bold" pitchFamily="2" charset="-78"/>
              </a:rPr>
              <a:t> از استفاده عراق از بمب های شیمیایی و کشتار جمعی</a:t>
            </a:r>
            <a:endParaRPr lang="en-US" sz="2400" dirty="0" smtClean="0">
              <a:cs typeface="0 Titr Bold" pitchFamily="2" charset="-78"/>
            </a:endParaRP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71538" y="1142984"/>
            <a:ext cx="7286676" cy="1569660"/>
          </a:xfrm>
          <a:prstGeom prst="rect">
            <a:avLst/>
          </a:prstGeom>
          <a:noFill/>
        </p:spPr>
        <p:txBody>
          <a:bodyPr wrap="square" rtlCol="0">
            <a:spAutoFit/>
          </a:bodyPr>
          <a:lstStyle/>
          <a:p>
            <a:pPr algn="just" rtl="1"/>
            <a:r>
              <a:rPr lang="fa-IR" sz="2400" dirty="0" smtClean="0">
                <a:cs typeface="B Nazanin" pitchFamily="2" charset="-78"/>
              </a:rPr>
              <a:t>آمریکایی ها نیز به مانند هلندی ها و آلمانی ها نقش دهشتناکی در زمینه استفاده عراق از سلاح های شیمیایی علیه سربازان ایرانی و کردهای عراقی هم مرز با ایران داشته اند. (ویلمسه، 1392: 78)</a:t>
            </a:r>
            <a:endParaRPr lang="en-US" sz="2400" dirty="0" smtClean="0">
              <a:cs typeface="B Nazanin" pitchFamily="2" charset="-78"/>
            </a:endParaRPr>
          </a:p>
          <a:p>
            <a:pPr algn="just"/>
            <a:endParaRPr lang="en-US" sz="2400" dirty="0">
              <a:cs typeface="B Nazanin" pitchFamily="2" charset="-78"/>
            </a:endParaRPr>
          </a:p>
        </p:txBody>
      </p:sp>
      <p:sp>
        <p:nvSpPr>
          <p:cNvPr id="3" name="Rectangle 2"/>
          <p:cNvSpPr/>
          <p:nvPr/>
        </p:nvSpPr>
        <p:spPr>
          <a:xfrm>
            <a:off x="1428728" y="642918"/>
            <a:ext cx="6500858" cy="461665"/>
          </a:xfrm>
          <a:prstGeom prst="rect">
            <a:avLst/>
          </a:prstGeom>
        </p:spPr>
        <p:txBody>
          <a:bodyPr wrap="square">
            <a:spAutoFit/>
          </a:bodyPr>
          <a:lstStyle/>
          <a:p>
            <a:pPr algn="ctr" rtl="1"/>
            <a:r>
              <a:rPr lang="fa-IR" sz="2400" b="1" dirty="0" smtClean="0">
                <a:cs typeface="0 Titr Bold" pitchFamily="2" charset="-78"/>
              </a:rPr>
              <a:t>حمایت و کمک به عراق برای استفاده از بمب های شیمیایی</a:t>
            </a:r>
            <a:endParaRPr lang="en-US" sz="2400" dirty="0" smtClean="0">
              <a:cs typeface="0 Titr Bold" pitchFamily="2" charset="-78"/>
            </a:endParaRPr>
          </a:p>
        </p:txBody>
      </p:sp>
      <p:sp>
        <p:nvSpPr>
          <p:cNvPr id="5" name="Slide Number Placeholder 4"/>
          <p:cNvSpPr>
            <a:spLocks noGrp="1"/>
          </p:cNvSpPr>
          <p:nvPr>
            <p:ph type="sldNum" sz="quarter" idx="12"/>
          </p:nvPr>
        </p:nvSpPr>
        <p:spPr/>
        <p:txBody>
          <a:bodyPr/>
          <a:lstStyle/>
          <a:p>
            <a:fld id="{0ECBD69C-31DC-4357-8742-A8DED39D19A3}" type="slidenum">
              <a:rPr lang="en-US" smtClean="0"/>
              <a:pPr/>
              <a:t>96</a:t>
            </a:fld>
            <a:endParaRPr lang="en-US"/>
          </a:p>
        </p:txBody>
      </p:sp>
      <p:pic>
        <p:nvPicPr>
          <p:cNvPr id="35842" name="Picture 2" descr="J:\نقش آمریکا در جنگ\New folder\926291_872.jpg"/>
          <p:cNvPicPr>
            <a:picLocks noChangeAspect="1" noChangeArrowheads="1"/>
          </p:cNvPicPr>
          <p:nvPr/>
        </p:nvPicPr>
        <p:blipFill>
          <a:blip r:embed="rId2" cstate="print"/>
          <a:srcRect/>
          <a:stretch>
            <a:fillRect/>
          </a:stretch>
        </p:blipFill>
        <p:spPr bwMode="auto">
          <a:xfrm>
            <a:off x="285720" y="2928934"/>
            <a:ext cx="4286280" cy="3214710"/>
          </a:xfrm>
          <a:prstGeom prst="rect">
            <a:avLst/>
          </a:prstGeom>
          <a:noFill/>
        </p:spPr>
      </p:pic>
      <p:pic>
        <p:nvPicPr>
          <p:cNvPr id="35843" name="Picture 3" descr="C:\Users\basij\Desktop\عکس نقش آ»ریکا\تاول شیمایی31\Photo18_1.jpg"/>
          <p:cNvPicPr>
            <a:picLocks noChangeAspect="1" noChangeArrowheads="1"/>
          </p:cNvPicPr>
          <p:nvPr/>
        </p:nvPicPr>
        <p:blipFill>
          <a:blip r:embed="rId3" cstate="print"/>
          <a:srcRect l="1724" t="2161" r="3448" b="2774"/>
          <a:stretch>
            <a:fillRect/>
          </a:stretch>
        </p:blipFill>
        <p:spPr bwMode="auto">
          <a:xfrm>
            <a:off x="4786314" y="2928934"/>
            <a:ext cx="4018388" cy="3214710"/>
          </a:xfrm>
          <a:prstGeom prst="rect">
            <a:avLst/>
          </a:prstGeom>
          <a:noFill/>
        </p:spPr>
      </p:pic>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I:\عکس نقش آ»ریکا\24-پرچم آمریکا\tattered-american-flag.jpg"/>
          <p:cNvPicPr>
            <a:picLocks noChangeAspect="1" noChangeArrowheads="1"/>
          </p:cNvPicPr>
          <p:nvPr/>
        </p:nvPicPr>
        <p:blipFill>
          <a:blip r:embed="rId2" cstate="print">
            <a:clrChange>
              <a:clrFrom>
                <a:srgbClr val="FFFFFF"/>
              </a:clrFrom>
              <a:clrTo>
                <a:srgbClr val="FFFFFF">
                  <a:alpha val="0"/>
                </a:srgbClr>
              </a:clrTo>
            </a:clrChange>
          </a:blip>
          <a:srcRect l="5085" t="13558" r="5085" b="16394"/>
          <a:stretch>
            <a:fillRect/>
          </a:stretch>
        </p:blipFill>
        <p:spPr bwMode="auto">
          <a:xfrm>
            <a:off x="142844" y="71414"/>
            <a:ext cx="3786214" cy="2214578"/>
          </a:xfrm>
          <a:prstGeom prst="rect">
            <a:avLst/>
          </a:prstGeom>
          <a:noFill/>
        </p:spPr>
      </p:pic>
      <p:sp>
        <p:nvSpPr>
          <p:cNvPr id="433153" name="Rectangle 1"/>
          <p:cNvSpPr>
            <a:spLocks noChangeArrowheads="1"/>
          </p:cNvSpPr>
          <p:nvPr/>
        </p:nvSpPr>
        <p:spPr bwMode="auto">
          <a:xfrm>
            <a:off x="571472" y="2244764"/>
            <a:ext cx="8001024" cy="39703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lang="fa-IR" sz="2800" dirty="0" smtClean="0">
                <a:latin typeface="Calibri" pitchFamily="34" charset="0"/>
                <a:ea typeface="Calibri" pitchFamily="34" charset="0"/>
                <a:cs typeface="B Mitra" pitchFamily="2" charset="-78"/>
              </a:rPr>
              <a:t>«</a:t>
            </a:r>
            <a:r>
              <a:rPr kumimoji="0" lang="fa-IR" sz="2800" b="0" i="0" u="none" strike="noStrike" cap="none" normalizeH="0" baseline="0" dirty="0" smtClean="0">
                <a:ln>
                  <a:noFill/>
                </a:ln>
                <a:solidFill>
                  <a:schemeClr val="tx1"/>
                </a:solidFill>
                <a:effectLst/>
                <a:latin typeface="Calibri" pitchFamily="34" charset="0"/>
                <a:ea typeface="Calibri" pitchFamily="34" charset="0"/>
                <a:cs typeface="B Mitra" pitchFamily="2" charset="-78"/>
              </a:rPr>
              <a:t>تمايل آمريكا به عراق در دستورالعمل 11 امنيت ملي به تاريخ 26 نوامبر1983، يكي از مهمترين تصميمات سياست خارجي ريگان كه هنوز محرمانه است، تبلوريافت. به گفته مقامات سابق دولت آمريكا، اين دستورالعمل تصريح مي كرد كه آمريكا تمام اقدامات لازم و قانوني، براي جلوگيري از شكست عراق در جنگ با ايران را اتخاذ كرد» به نوشته واشنگتن پست، اين دستور زماني صادر شد كه گزارش هاي متعدد داير بر استفاده نيروهاي عراق از سلاح هاي شيميايي در برابر ايرانيان وجود داشت. بنابراين گزارش، عراق تا پايان جنگ با ايران به استفاده از سلاح هاي شيميايي ادامه داد. (روزنامه واشنگتن پست، نقش كليدي آمريكا در تقويت عراق، مايكل دابز، 30 دسامبر 2003)</a:t>
            </a:r>
            <a:endParaRPr kumimoji="0" lang="fa-IR" sz="4000" b="0" i="0" u="none" strike="noStrike" cap="none" normalizeH="0" baseline="0" dirty="0" smtClean="0">
              <a:ln>
                <a:noFill/>
              </a:ln>
              <a:solidFill>
                <a:schemeClr val="tx1"/>
              </a:solidFill>
              <a:effectLst/>
              <a:latin typeface="Arial" pitchFamily="34" charset="0"/>
              <a:cs typeface="Arial" pitchFamily="34" charset="0"/>
            </a:endParaRPr>
          </a:p>
        </p:txBody>
      </p:sp>
      <p:sp>
        <p:nvSpPr>
          <p:cNvPr id="3" name="Rectangle 2"/>
          <p:cNvSpPr/>
          <p:nvPr/>
        </p:nvSpPr>
        <p:spPr>
          <a:xfrm>
            <a:off x="3643306" y="357166"/>
            <a:ext cx="5000660" cy="1754326"/>
          </a:xfrm>
          <a:prstGeom prst="rect">
            <a:avLst/>
          </a:prstGeom>
        </p:spPr>
        <p:txBody>
          <a:bodyPr wrap="square">
            <a:spAutoFit/>
          </a:bodyPr>
          <a:lstStyle/>
          <a:p>
            <a:pPr lvl="0" algn="justLow" rtl="1" fontAlgn="base">
              <a:spcBef>
                <a:spcPct val="0"/>
              </a:spcBef>
              <a:spcAft>
                <a:spcPct val="0"/>
              </a:spcAft>
            </a:pPr>
            <a:r>
              <a:rPr lang="fa-IR" sz="3600" b="1" dirty="0" smtClean="0">
                <a:latin typeface="Calibri" pitchFamily="34" charset="0"/>
                <a:ea typeface="Calibri" pitchFamily="34" charset="0"/>
                <a:cs typeface="B Titr" pitchFamily="2" charset="-78"/>
              </a:rPr>
              <a:t>حمایت همه جانبه </a:t>
            </a:r>
            <a:r>
              <a:rPr lang="fa-IR" sz="3600" b="1" dirty="0" smtClean="0">
                <a:solidFill>
                  <a:srgbClr val="FF0000"/>
                </a:solidFill>
                <a:latin typeface="Calibri" pitchFamily="34" charset="0"/>
                <a:ea typeface="Calibri" pitchFamily="34" charset="0"/>
                <a:cs typeface="B Titr" pitchFamily="2" charset="-78"/>
              </a:rPr>
              <a:t>آمریکا</a:t>
            </a:r>
            <a:r>
              <a:rPr lang="fa-IR" sz="3600" b="1" dirty="0" smtClean="0">
                <a:latin typeface="Calibri" pitchFamily="34" charset="0"/>
                <a:ea typeface="Calibri" pitchFamily="34" charset="0"/>
                <a:cs typeface="B Titr" pitchFamily="2" charset="-78"/>
              </a:rPr>
              <a:t> از عراق در دوره اوج بکارگیری سلاح های شیمیایی </a:t>
            </a:r>
            <a:endParaRPr lang="en-US" dirty="0" smtClean="0">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fld id="{0ECBD69C-31DC-4357-8742-A8DED39D19A3}" type="slidenum">
              <a:rPr lang="en-US" smtClean="0"/>
              <a:pPr/>
              <a:t>97</a:t>
            </a:fld>
            <a:endParaRPr lang="en-US"/>
          </a:p>
        </p:txBody>
      </p:sp>
      <p:pic>
        <p:nvPicPr>
          <p:cNvPr id="7" name="Picture 2" descr="I:\عکس نقش آ»ریکا\آرم س م ر32\1.bmp"/>
          <p:cNvPicPr>
            <a:picLocks noChangeAspect="1" noChangeArrowheads="1"/>
          </p:cNvPicPr>
          <p:nvPr/>
        </p:nvPicPr>
        <p:blipFill>
          <a:blip r:embed="rId3" cstate="print">
            <a:clrChange>
              <a:clrFrom>
                <a:srgbClr val="FFFFFF"/>
              </a:clrFrom>
              <a:clrTo>
                <a:srgbClr val="FFFFFF">
                  <a:alpha val="0"/>
                </a:srgbClr>
              </a:clrTo>
            </a:clrChange>
          </a:blip>
          <a:srcRect l="52030" t="69798" r="25830" b="9494"/>
          <a:stretch>
            <a:fillRect/>
          </a:stretch>
        </p:blipFill>
        <p:spPr bwMode="auto">
          <a:xfrm>
            <a:off x="1000100" y="-71462"/>
            <a:ext cx="2571768" cy="2196718"/>
          </a:xfrm>
          <a:prstGeom prst="rect">
            <a:avLst/>
          </a:prstGeom>
          <a:noFill/>
        </p:spPr>
      </p:pic>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214810" y="785794"/>
            <a:ext cx="4357718" cy="5693866"/>
          </a:xfrm>
          <a:prstGeom prst="rect">
            <a:avLst/>
          </a:prstGeom>
          <a:noFill/>
        </p:spPr>
        <p:txBody>
          <a:bodyPr wrap="square" rtlCol="0">
            <a:spAutoFit/>
          </a:bodyPr>
          <a:lstStyle/>
          <a:p>
            <a:pPr algn="just" rtl="1"/>
            <a:r>
              <a:rPr lang="fa-IR" sz="2800" dirty="0" smtClean="0">
                <a:cs typeface="B Nazanin" pitchFamily="2" charset="-78"/>
              </a:rPr>
              <a:t>گزارش کمیته بانک داری سنا که در سال 1994 م (1373 ش) منتشر شد به این نتیجه گیری رسیده که آمریکا به طور مخفیانه و پیچیده ای اجازه صادرات ترکیبات سلاح های میکروبی و شیمیایی را به عراق داده است. سال ها بعد کهنه سربازان آمریکا که در عملیات توفان صحرا شرکت داشتند، از بیماری خاصی شکایت می کردند که بر اساس تحقیقات انجام شده، نشانگان جنگ خلیج (</a:t>
            </a:r>
            <a:r>
              <a:rPr lang="en-US" sz="2800" dirty="0" smtClean="0">
                <a:cs typeface="B Nazanin" pitchFamily="2" charset="-78"/>
              </a:rPr>
              <a:t>Gulf War Syndrome</a:t>
            </a:r>
            <a:r>
              <a:rPr lang="fa-IR" sz="2800" dirty="0" smtClean="0">
                <a:cs typeface="B Nazanin" pitchFamily="2" charset="-78"/>
              </a:rPr>
              <a:t>)</a:t>
            </a:r>
            <a:r>
              <a:rPr lang="en-US" sz="2800" dirty="0" smtClean="0">
                <a:cs typeface="B Nazanin" pitchFamily="2" charset="-78"/>
              </a:rPr>
              <a:t>  </a:t>
            </a:r>
            <a:r>
              <a:rPr lang="fa-IR" sz="2800" dirty="0" smtClean="0">
                <a:cs typeface="B Nazanin" pitchFamily="2" charset="-78"/>
              </a:rPr>
              <a:t> نامیده می شد و به سلاح های شیمیایی و میکربی مربوط بود. </a:t>
            </a:r>
            <a:endParaRPr lang="en-US" sz="2800" dirty="0">
              <a:cs typeface="B Nazanin" pitchFamily="2" charset="-78"/>
            </a:endParaRPr>
          </a:p>
        </p:txBody>
      </p:sp>
      <p:sp>
        <p:nvSpPr>
          <p:cNvPr id="5" name="Slide Number Placeholder 4"/>
          <p:cNvSpPr>
            <a:spLocks noGrp="1"/>
          </p:cNvSpPr>
          <p:nvPr>
            <p:ph type="sldNum" sz="quarter" idx="12"/>
          </p:nvPr>
        </p:nvSpPr>
        <p:spPr/>
        <p:txBody>
          <a:bodyPr/>
          <a:lstStyle/>
          <a:p>
            <a:fld id="{0ECBD69C-31DC-4357-8742-A8DED39D19A3}" type="slidenum">
              <a:rPr lang="en-US" smtClean="0"/>
              <a:pPr/>
              <a:t>98</a:t>
            </a:fld>
            <a:endParaRPr lang="en-US"/>
          </a:p>
        </p:txBody>
      </p:sp>
      <p:sp>
        <p:nvSpPr>
          <p:cNvPr id="6" name="Rectangle 5"/>
          <p:cNvSpPr/>
          <p:nvPr/>
        </p:nvSpPr>
        <p:spPr>
          <a:xfrm>
            <a:off x="285720" y="214290"/>
            <a:ext cx="8501122" cy="523220"/>
          </a:xfrm>
          <a:prstGeom prst="rect">
            <a:avLst/>
          </a:prstGeom>
        </p:spPr>
        <p:txBody>
          <a:bodyPr wrap="square">
            <a:spAutoFit/>
          </a:bodyPr>
          <a:lstStyle/>
          <a:p>
            <a:pPr algn="ctr" rtl="1"/>
            <a:r>
              <a:rPr lang="fa-IR" sz="2800" b="1" dirty="0" smtClean="0">
                <a:cs typeface="0 Titr Bold" pitchFamily="2" charset="-78"/>
              </a:rPr>
              <a:t>نقش مستقیم </a:t>
            </a:r>
            <a:r>
              <a:rPr lang="fa-IR" sz="2800" b="1" dirty="0" smtClean="0">
                <a:solidFill>
                  <a:srgbClr val="FF0000"/>
                </a:solidFill>
                <a:cs typeface="0 Titr Bold" pitchFamily="2" charset="-78"/>
              </a:rPr>
              <a:t>آمریکا</a:t>
            </a:r>
            <a:r>
              <a:rPr lang="fa-IR" sz="2800" b="1" dirty="0" smtClean="0">
                <a:cs typeface="0 Titr Bold" pitchFamily="2" charset="-78"/>
              </a:rPr>
              <a:t> در تأمین تسلیحات شیمیایی برای ارتش بعث</a:t>
            </a:r>
            <a:endParaRPr lang="en-US" sz="2800" dirty="0" smtClean="0">
              <a:cs typeface="0 Titr Bold" pitchFamily="2" charset="-78"/>
            </a:endParaRPr>
          </a:p>
        </p:txBody>
      </p:sp>
      <p:pic>
        <p:nvPicPr>
          <p:cNvPr id="3074" name="Picture 2" descr="I:\نقش آمریکا در جنگ\New folder (2)\stock-vector-chemical-bomb-106077692.jpg"/>
          <p:cNvPicPr>
            <a:picLocks noChangeAspect="1" noChangeArrowheads="1"/>
          </p:cNvPicPr>
          <p:nvPr/>
        </p:nvPicPr>
        <p:blipFill>
          <a:blip r:embed="rId2" cstate="print">
            <a:clrChange>
              <a:clrFrom>
                <a:srgbClr val="F8F8F8"/>
              </a:clrFrom>
              <a:clrTo>
                <a:srgbClr val="F8F8F8">
                  <a:alpha val="0"/>
                </a:srgbClr>
              </a:clrTo>
            </a:clrChange>
          </a:blip>
          <a:srcRect b="4501"/>
          <a:stretch>
            <a:fillRect/>
          </a:stretch>
        </p:blipFill>
        <p:spPr bwMode="auto">
          <a:xfrm>
            <a:off x="285720" y="1071546"/>
            <a:ext cx="3868556" cy="5286412"/>
          </a:xfrm>
          <a:prstGeom prst="rect">
            <a:avLst/>
          </a:prstGeom>
          <a:noFill/>
        </p:spPr>
      </p:pic>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ECBD69C-31DC-4357-8742-A8DED39D19A3}" type="slidenum">
              <a:rPr lang="en-US" smtClean="0"/>
              <a:pPr/>
              <a:t>99</a:t>
            </a:fld>
            <a:endParaRPr lang="en-US"/>
          </a:p>
        </p:txBody>
      </p:sp>
      <p:sp>
        <p:nvSpPr>
          <p:cNvPr id="3" name="Rectangle 2"/>
          <p:cNvSpPr/>
          <p:nvPr/>
        </p:nvSpPr>
        <p:spPr>
          <a:xfrm>
            <a:off x="5072066" y="1975102"/>
            <a:ext cx="3857652" cy="4154984"/>
          </a:xfrm>
          <a:prstGeom prst="rect">
            <a:avLst/>
          </a:prstGeom>
        </p:spPr>
        <p:txBody>
          <a:bodyPr wrap="square">
            <a:spAutoFit/>
          </a:bodyPr>
          <a:lstStyle/>
          <a:p>
            <a:pPr algn="just" rtl="1"/>
            <a:r>
              <a:rPr lang="fa-IR" sz="2400" dirty="0" smtClean="0">
                <a:cs typeface="B Nazanin" pitchFamily="2" charset="-78"/>
              </a:rPr>
              <a:t>میکروبی و سامانه های موشکی عراق کمک نمود؛ طرح هایی نظیر تولید ترکیبات جنگ افزار های شیمیایی، ساخت تاسیسات تولید عوامل شیمیایی و تهیه ی نقشه های فنی مربوط (در قالب طرح های تولید مواد حشره کش)، ساخت تجهیزات و پرکردن سرجنگی سلاح های شیمیایی، تولید مواد مربوط به جنگ میکروبی، تولید تجهیزات ساخت موشک و تجهیزات هدایت سامانه موشکی. (ویلسمه 1392 : 110).</a:t>
            </a:r>
            <a:endParaRPr lang="en-US" sz="2400" dirty="0" smtClean="0">
              <a:cs typeface="B Nazanin" pitchFamily="2" charset="-78"/>
            </a:endParaRPr>
          </a:p>
        </p:txBody>
      </p:sp>
      <p:sp>
        <p:nvSpPr>
          <p:cNvPr id="5" name="Rectangle 4"/>
          <p:cNvSpPr/>
          <p:nvPr/>
        </p:nvSpPr>
        <p:spPr>
          <a:xfrm>
            <a:off x="285720" y="214290"/>
            <a:ext cx="8501122" cy="523220"/>
          </a:xfrm>
          <a:prstGeom prst="rect">
            <a:avLst/>
          </a:prstGeom>
        </p:spPr>
        <p:txBody>
          <a:bodyPr wrap="square">
            <a:spAutoFit/>
          </a:bodyPr>
          <a:lstStyle/>
          <a:p>
            <a:pPr algn="ctr" rtl="1"/>
            <a:r>
              <a:rPr lang="fa-IR" sz="2800" b="1" dirty="0" smtClean="0">
                <a:cs typeface="0 Titr Bold" pitchFamily="2" charset="-78"/>
              </a:rPr>
              <a:t>نقش مستقیم </a:t>
            </a:r>
            <a:r>
              <a:rPr lang="fa-IR" sz="2800" b="1" dirty="0" smtClean="0">
                <a:solidFill>
                  <a:srgbClr val="FF0000"/>
                </a:solidFill>
                <a:cs typeface="0 Titr Bold" pitchFamily="2" charset="-78"/>
              </a:rPr>
              <a:t>آمریکا</a:t>
            </a:r>
            <a:r>
              <a:rPr lang="fa-IR" sz="2800" b="1" dirty="0" smtClean="0">
                <a:cs typeface="0 Titr Bold" pitchFamily="2" charset="-78"/>
              </a:rPr>
              <a:t> در تأمین تسلیحات شیمیایی برای ارتش بعث</a:t>
            </a:r>
            <a:endParaRPr lang="en-US" sz="2800" dirty="0" smtClean="0">
              <a:cs typeface="0 Titr Bold" pitchFamily="2" charset="-78"/>
            </a:endParaRPr>
          </a:p>
        </p:txBody>
      </p:sp>
      <p:pic>
        <p:nvPicPr>
          <p:cNvPr id="16386" name="Picture 2" descr="I:\نقش آمریکا در جنگ\New folder (2)\IMG22072663.jpg"/>
          <p:cNvPicPr>
            <a:picLocks noChangeAspect="1" noChangeArrowheads="1"/>
          </p:cNvPicPr>
          <p:nvPr/>
        </p:nvPicPr>
        <p:blipFill>
          <a:blip r:embed="rId2" cstate="print"/>
          <a:srcRect/>
          <a:stretch>
            <a:fillRect/>
          </a:stretch>
        </p:blipFill>
        <p:spPr bwMode="auto">
          <a:xfrm>
            <a:off x="142845" y="1928802"/>
            <a:ext cx="4786346" cy="4000528"/>
          </a:xfrm>
          <a:prstGeom prst="rect">
            <a:avLst/>
          </a:prstGeom>
          <a:noFill/>
        </p:spPr>
      </p:pic>
      <p:sp>
        <p:nvSpPr>
          <p:cNvPr id="7" name="Rectangle 6"/>
          <p:cNvSpPr/>
          <p:nvPr/>
        </p:nvSpPr>
        <p:spPr>
          <a:xfrm>
            <a:off x="214282" y="871349"/>
            <a:ext cx="8715436" cy="1200329"/>
          </a:xfrm>
          <a:prstGeom prst="rect">
            <a:avLst/>
          </a:prstGeom>
        </p:spPr>
        <p:txBody>
          <a:bodyPr wrap="square">
            <a:spAutoFit/>
          </a:bodyPr>
          <a:lstStyle/>
          <a:p>
            <a:pPr algn="justLow" rtl="1"/>
            <a:r>
              <a:rPr lang="fa-IR" sz="2400" dirty="0" smtClean="0">
                <a:solidFill>
                  <a:prstClr val="black"/>
                </a:solidFill>
                <a:cs typeface="B Nazanin" pitchFamily="2" charset="-78"/>
              </a:rPr>
              <a:t>گفتنی است یکی از یافته های این تحقیقات آن بود که آمریکا دست کم در طول دو سال آخر دهه 1980 م ( دهه 1360 ش) مجوز صادرات برخی اقلام با کاربرد دو گانه را به عراق صادر کرد که به توسعه ی طرح های شیمیایی، </a:t>
            </a:r>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10.xml.rels><?xml version="1.0" encoding="UTF-8" standalone="yes"?>
<Relationships xmlns="http://schemas.openxmlformats.org/package/2006/relationships"><Relationship Id="rId1" Type="http://schemas.openxmlformats.org/officeDocument/2006/relationships/image" Target="../media/image7.jpeg"/></Relationships>
</file>

<file path=ppt/theme/_rels/theme2.xml.rels><?xml version="1.0" encoding="UTF-8" standalone="yes"?>
<Relationships xmlns="http://schemas.openxmlformats.org/package/2006/relationships"><Relationship Id="rId1" Type="http://schemas.openxmlformats.org/officeDocument/2006/relationships/image" Target="../media/image2.jpeg"/></Relationships>
</file>

<file path=ppt/theme/_rels/theme3.xml.rels><?xml version="1.0" encoding="UTF-8" standalone="yes"?>
<Relationships xmlns="http://schemas.openxmlformats.org/package/2006/relationships"><Relationship Id="rId1" Type="http://schemas.openxmlformats.org/officeDocument/2006/relationships/image" Target="../media/image3.jpeg"/></Relationships>
</file>

<file path=ppt/theme/_rels/them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image" Target="../media/image4.jpeg"/></Relationships>
</file>

<file path=ppt/theme/_rels/theme7.xml.rels><?xml version="1.0" encoding="UTF-8" standalone="yes"?>
<Relationships xmlns="http://schemas.openxmlformats.org/package/2006/relationships"><Relationship Id="rId1" Type="http://schemas.openxmlformats.org/officeDocument/2006/relationships/image" Target="../media/image3.jpeg"/></Relationships>
</file>

<file path=ppt/theme/_rels/them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image" Target="../media/image4.jpeg"/></Relationships>
</file>

<file path=ppt/theme/_rels/theme9.xml.rels><?xml version="1.0" encoding="UTF-8" standalone="yes"?>
<Relationships xmlns="http://schemas.openxmlformats.org/package/2006/relationships"><Relationship Id="rId1" Type="http://schemas.openxmlformats.org/officeDocument/2006/relationships/image" Target="../media/image6.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10.xml><?xml version="1.0" encoding="utf-8"?>
<a:theme xmlns:a="http://schemas.openxmlformats.org/drawingml/2006/main" name="1_Opulent">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pulent">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pulent">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11.xml><?xml version="1.0" encoding="utf-8"?>
<a:theme xmlns:a="http://schemas.openxmlformats.org/drawingml/2006/main" name="ParentOpnHse">
  <a:themeElements>
    <a:clrScheme name="ParentOpnHse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fontScheme name="ParentOpnHse">
      <a:majorFont>
        <a:latin typeface="Georgi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ParentOpnHse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ParentOpnHse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ParentOpnHse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ParentOpnHse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ParentOpnHse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ParentOpnHse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ParentOpnHse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ParentOpnHse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ParentOpnHse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ParentOpnHse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Aspect">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3.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Theme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1_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7.xml><?xml version="1.0" encoding="utf-8"?>
<a:theme xmlns:a="http://schemas.openxmlformats.org/drawingml/2006/main" name="2_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8.xml><?xml version="1.0" encoding="utf-8"?>
<a:theme xmlns:a="http://schemas.openxmlformats.org/drawingml/2006/main" name="2_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9.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8951</TotalTime>
  <Words>16693</Words>
  <Application>Microsoft Office PowerPoint</Application>
  <PresentationFormat>نمایش روی پرده (4:3)</PresentationFormat>
  <Paragraphs>732</Paragraphs>
  <Slides>171</Slides>
  <Notes>6</Notes>
  <HiddenSlides>0</HiddenSlides>
  <MMClips>0</MMClips>
  <ScaleCrop>false</ScaleCrop>
  <HeadingPairs>
    <vt:vector size="6" baseType="variant">
      <vt:variant>
        <vt:lpstr>نوع خط بکاربرده شده</vt:lpstr>
      </vt:variant>
      <vt:variant>
        <vt:i4>18</vt:i4>
      </vt:variant>
      <vt:variant>
        <vt:lpstr>طرح زمینه</vt:lpstr>
      </vt:variant>
      <vt:variant>
        <vt:i4>11</vt:i4>
      </vt:variant>
      <vt:variant>
        <vt:lpstr>عنوان های اسلاید</vt:lpstr>
      </vt:variant>
      <vt:variant>
        <vt:i4>171</vt:i4>
      </vt:variant>
    </vt:vector>
  </HeadingPairs>
  <TitlesOfParts>
    <vt:vector size="200" baseType="lpstr">
      <vt:lpstr>0 Titr Bold</vt:lpstr>
      <vt:lpstr>Arial</vt:lpstr>
      <vt:lpstr>B Mitra</vt:lpstr>
      <vt:lpstr>B Nazanin</vt:lpstr>
      <vt:lpstr>B Titr</vt:lpstr>
      <vt:lpstr>Calibri</vt:lpstr>
      <vt:lpstr>Constantia</vt:lpstr>
      <vt:lpstr>Franklin Gothic Book</vt:lpstr>
      <vt:lpstr>Georgia</vt:lpstr>
      <vt:lpstr>Gill Sans MT</vt:lpstr>
      <vt:lpstr>Majalla UI</vt:lpstr>
      <vt:lpstr>Perpetua</vt:lpstr>
      <vt:lpstr>Tahoma</vt:lpstr>
      <vt:lpstr>Times New Roman</vt:lpstr>
      <vt:lpstr>Trebuchet MS</vt:lpstr>
      <vt:lpstr>Verdana</vt:lpstr>
      <vt:lpstr>Wingdings</vt:lpstr>
      <vt:lpstr>Wingdings 2</vt:lpstr>
      <vt:lpstr>Flow</vt:lpstr>
      <vt:lpstr>Aspect</vt:lpstr>
      <vt:lpstr>Equity</vt:lpstr>
      <vt:lpstr>Office Theme</vt:lpstr>
      <vt:lpstr>Theme1</vt:lpstr>
      <vt:lpstr>1_Civic</vt:lpstr>
      <vt:lpstr>2_Equity</vt:lpstr>
      <vt:lpstr>2_Civic</vt:lpstr>
      <vt:lpstr>Solstice</vt:lpstr>
      <vt:lpstr>1_Opulent</vt:lpstr>
      <vt:lpstr>ParentOpnHse</vt:lpstr>
      <vt:lpstr>ارائه PowerPoint</vt:lpstr>
      <vt:lpstr>ارائه PowerPoint</vt:lpstr>
      <vt:lpstr>ارائه PowerPoint</vt:lpstr>
      <vt:lpstr>ارائه PowerPoint</vt:lpstr>
      <vt:lpstr>ارائه PowerPoint</vt:lpstr>
      <vt:lpstr>از ادعـای بـی طـرفی تــا  مداخله مستقیم نظامی</vt:lpstr>
      <vt:lpstr>وزارت امور خارجه ایالات متحده رسماً اعلام می دارد که در این مخاصمه سیاست بی طرفی مطلقی را اتخاذ نموده و از هیچ یک از طرفین درگیر جانبداری نخواهد کرد. وزیر دفاع وقت آمریکا نیز اظهارات مشابهی را به عمل می آورد. </vt:lpstr>
      <vt:lpstr>ارائه PowerPoint</vt:lpstr>
      <vt:lpstr>ارائه PowerPoint</vt:lpstr>
      <vt:lpstr>ارائه PowerPoint</vt:lpstr>
      <vt:lpstr>ارائه PowerPoint</vt:lpstr>
      <vt:lpstr>ارائه PowerPoint</vt:lpstr>
      <vt:lpstr>نقش آمریکا در ترغیب صدام به تجاوز به ایران از زبان استراتژیست آمریکایی</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اقتصاد مقاومتی؛اقتصاد عاریتی</dc:title>
  <dc:creator>yatroon</dc:creator>
  <cp:lastModifiedBy>بصیر</cp:lastModifiedBy>
  <cp:revision>406</cp:revision>
  <dcterms:created xsi:type="dcterms:W3CDTF">2015-08-16T17:37:11Z</dcterms:created>
  <dcterms:modified xsi:type="dcterms:W3CDTF">2015-11-02T11:15:01Z</dcterms:modified>
</cp:coreProperties>
</file>